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6" r:id="rId2"/>
    <p:sldId id="315" r:id="rId3"/>
    <p:sldId id="317" r:id="rId4"/>
    <p:sldId id="318" r:id="rId5"/>
    <p:sldId id="319" r:id="rId6"/>
    <p:sldId id="278" r:id="rId7"/>
    <p:sldId id="273" r:id="rId8"/>
    <p:sldId id="312" r:id="rId9"/>
    <p:sldId id="313" r:id="rId10"/>
    <p:sldId id="314" r:id="rId11"/>
    <p:sldId id="275" r:id="rId12"/>
    <p:sldId id="274" r:id="rId13"/>
    <p:sldId id="279" r:id="rId14"/>
    <p:sldId id="280" r:id="rId15"/>
    <p:sldId id="277" r:id="rId16"/>
    <p:sldId id="282" r:id="rId17"/>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674" y="-24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639A3DC4-1BB2-4B25-A30A-84300C0FDE58}" type="datetimeFigureOut">
              <a:rPr lang="it-IT"/>
              <a:pPr>
                <a:defRPr/>
              </a:pPr>
              <a:t>30/10/2019</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398C3A49-F75C-4CA7-8134-7093B61CC865}"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66A5B0CC-048D-4287-A701-FF933F880292}" type="datetimeFigureOut">
              <a:rPr lang="it-IT"/>
              <a:pPr>
                <a:defRPr/>
              </a:pPr>
              <a:t>30/10/2019</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26B7C12D-E7B2-4F2A-8EFD-06960DFD81FE}"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D8B2309C-959E-4163-9FF1-D85A867D75F4}" type="datetimeFigureOut">
              <a:rPr lang="it-IT"/>
              <a:pPr>
                <a:defRPr/>
              </a:pPr>
              <a:t>30/10/2019</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6D161578-1278-43C1-8570-6E5C4C31FB38}"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EBDD1AC6-F75C-4A05-BF05-52409C2BDEA9}" type="datetimeFigureOut">
              <a:rPr lang="it-IT"/>
              <a:pPr>
                <a:defRPr/>
              </a:pPr>
              <a:t>30/10/2019</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94576D51-C78A-4D94-9106-D118A6EA08B2}"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0C9C7527-0C16-42C6-9C9F-4894968A7C8A}" type="datetimeFigureOut">
              <a:rPr lang="it-IT"/>
              <a:pPr>
                <a:defRPr/>
              </a:pPr>
              <a:t>30/10/2019</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96451A5C-AE90-4BC8-99C4-75025859F381}"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5FB84385-170C-487A-BB4A-49D1982A36DA}" type="datetimeFigureOut">
              <a:rPr lang="it-IT"/>
              <a:pPr>
                <a:defRPr/>
              </a:pPr>
              <a:t>30/10/2019</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0C7FE2CF-BC2C-476E-B6DE-EB22B4FFD023}"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0247C4DD-9CCC-4A68-8D71-5620CC7D394C}" type="datetimeFigureOut">
              <a:rPr lang="it-IT"/>
              <a:pPr>
                <a:defRPr/>
              </a:pPr>
              <a:t>30/10/2019</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247E0302-5185-42F1-A706-3E68DEF9DE19}"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fld id="{FB030E19-3ED2-4EDD-95D4-1435C8DC7C3D}" type="datetimeFigureOut">
              <a:rPr lang="it-IT"/>
              <a:pPr>
                <a:defRPr/>
              </a:pPr>
              <a:t>30/10/2019</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357C1971-0FA9-4377-AA0F-04B345907B56}"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70FC752B-9355-4E71-BBB8-CC7200E3349D}" type="datetimeFigureOut">
              <a:rPr lang="it-IT"/>
              <a:pPr>
                <a:defRPr/>
              </a:pPr>
              <a:t>30/10/2019</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7D44A7F8-34EF-4E12-A654-8F264F9BBCF5}"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F5E3A0DC-A0F8-471E-A13B-2A566380543B}" type="datetimeFigureOut">
              <a:rPr lang="it-IT"/>
              <a:pPr>
                <a:defRPr/>
              </a:pPr>
              <a:t>30/10/2019</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3AE92C36-3390-422A-983F-5ABBE16012D7}"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DCE3BD32-25CF-4723-AF2D-303AB17D1E0D}" type="datetimeFigureOut">
              <a:rPr lang="it-IT"/>
              <a:pPr>
                <a:defRPr/>
              </a:pPr>
              <a:t>30/10/2019</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64B00814-F8E5-4831-9E14-A81541A23326}"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A6EA15A-DCE2-4606-B827-F5452DF8D399}" type="datetimeFigureOut">
              <a:rPr lang="it-IT"/>
              <a:pPr>
                <a:defRPr/>
              </a:pPr>
              <a:t>30/10/2019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CCDE48C-7099-41EA-B559-50AC4B00E1E3}"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avoro.gov.it/notizie/pagine/apprendimento-permanente-report-upskilling-pathways.aspx/" TargetMode="External"/><Relationship Id="rId2" Type="http://schemas.openxmlformats.org/officeDocument/2006/relationships/hyperlink" Target="https://www.miur.gov.it/web/guest/piano-di-garanzia-delle-competenze-della-popolazione-adulta"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1"/>
          </p:nvPr>
        </p:nvSpPr>
        <p:spPr/>
        <p:txBody>
          <a:bodyPr/>
          <a:lstStyle/>
          <a:p>
            <a:pPr>
              <a:defRPr/>
            </a:pPr>
            <a:r>
              <a:rPr lang="it-IT" smtClean="0"/>
              <a:t>Prof. Amelio-MIUR_DGOSVS</a:t>
            </a:r>
            <a:endParaRPr lang="it-IT"/>
          </a:p>
        </p:txBody>
      </p:sp>
      <p:sp>
        <p:nvSpPr>
          <p:cNvPr id="3" name="Segnaposto numero diapositiva 2"/>
          <p:cNvSpPr>
            <a:spLocks noGrp="1"/>
          </p:cNvSpPr>
          <p:nvPr>
            <p:ph type="sldNum" sz="quarter" idx="12"/>
          </p:nvPr>
        </p:nvSpPr>
        <p:spPr/>
        <p:txBody>
          <a:bodyPr/>
          <a:lstStyle/>
          <a:p>
            <a:pPr>
              <a:defRPr/>
            </a:pPr>
            <a:fld id="{2BD04D1D-C30A-4DFE-AB0D-AA32D2D35547}" type="slidenum">
              <a:rPr lang="it-IT" smtClean="0"/>
              <a:pPr>
                <a:defRPr/>
              </a:pPr>
              <a:t>1</a:t>
            </a:fld>
            <a:endParaRPr lang="it-IT"/>
          </a:p>
        </p:txBody>
      </p:sp>
      <p:pic>
        <p:nvPicPr>
          <p:cNvPr id="115715" name="Picture 2"/>
          <p:cNvPicPr>
            <a:picLocks noChangeAspect="1" noChangeArrowheads="1"/>
          </p:cNvPicPr>
          <p:nvPr/>
        </p:nvPicPr>
        <p:blipFill>
          <a:blip r:embed="rId2"/>
          <a:srcRect/>
          <a:stretch>
            <a:fillRect/>
          </a:stretch>
        </p:blipFill>
        <p:spPr bwMode="auto">
          <a:xfrm>
            <a:off x="250825" y="1793875"/>
            <a:ext cx="8569325" cy="2787650"/>
          </a:xfrm>
          <a:prstGeom prst="rect">
            <a:avLst/>
          </a:prstGeom>
          <a:noFill/>
          <a:ln w="9525">
            <a:noFill/>
            <a:miter lim="800000"/>
            <a:headEnd/>
            <a:tailEnd/>
          </a:ln>
        </p:spPr>
      </p:pic>
      <p:sp>
        <p:nvSpPr>
          <p:cNvPr id="4" name="Rettangolo 3"/>
          <p:cNvSpPr/>
          <p:nvPr/>
        </p:nvSpPr>
        <p:spPr>
          <a:xfrm>
            <a:off x="179388" y="2276475"/>
            <a:ext cx="576262" cy="18732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5" name="Rettangolo 14"/>
          <p:cNvSpPr/>
          <p:nvPr/>
        </p:nvSpPr>
        <p:spPr>
          <a:xfrm>
            <a:off x="5148263" y="2276475"/>
            <a:ext cx="576262" cy="18732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6" name="Rettangolo 15"/>
          <p:cNvSpPr/>
          <p:nvPr/>
        </p:nvSpPr>
        <p:spPr>
          <a:xfrm>
            <a:off x="6516688" y="2276475"/>
            <a:ext cx="576262" cy="18732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7" name="Rettangolo 16"/>
          <p:cNvSpPr/>
          <p:nvPr/>
        </p:nvSpPr>
        <p:spPr>
          <a:xfrm>
            <a:off x="5156200" y="4302125"/>
            <a:ext cx="3160713" cy="279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pic>
        <p:nvPicPr>
          <p:cNvPr id="115720" name="Picture 3"/>
          <p:cNvPicPr>
            <a:picLocks noChangeAspect="1" noChangeArrowheads="1"/>
          </p:cNvPicPr>
          <p:nvPr/>
        </p:nvPicPr>
        <p:blipFill>
          <a:blip r:embed="rId3"/>
          <a:srcRect/>
          <a:stretch>
            <a:fillRect/>
          </a:stretch>
        </p:blipFill>
        <p:spPr bwMode="auto">
          <a:xfrm>
            <a:off x="250825" y="476250"/>
            <a:ext cx="8612188" cy="1239838"/>
          </a:xfrm>
          <a:prstGeom prst="rect">
            <a:avLst/>
          </a:prstGeom>
          <a:noFill/>
          <a:ln w="9525">
            <a:noFill/>
            <a:miter lim="800000"/>
            <a:headEnd/>
            <a:tailEnd/>
          </a:ln>
        </p:spPr>
      </p:pic>
      <p:sp>
        <p:nvSpPr>
          <p:cNvPr id="5" name="Rettangolo 4"/>
          <p:cNvSpPr/>
          <p:nvPr/>
        </p:nvSpPr>
        <p:spPr>
          <a:xfrm>
            <a:off x="250825" y="4868863"/>
            <a:ext cx="8569325" cy="14573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15722" name="CasellaDiTesto 5"/>
          <p:cNvSpPr txBox="1">
            <a:spLocks noChangeArrowheads="1"/>
          </p:cNvSpPr>
          <p:nvPr/>
        </p:nvSpPr>
        <p:spPr bwMode="auto">
          <a:xfrm>
            <a:off x="250825" y="4941888"/>
            <a:ext cx="8569325" cy="1200150"/>
          </a:xfrm>
          <a:prstGeom prst="rect">
            <a:avLst/>
          </a:prstGeom>
          <a:noFill/>
          <a:ln w="9525">
            <a:noFill/>
            <a:miter lim="800000"/>
            <a:headEnd/>
            <a:tailEnd/>
          </a:ln>
        </p:spPr>
        <p:txBody>
          <a:bodyPr>
            <a:spAutoFit/>
          </a:bodyPr>
          <a:lstStyle/>
          <a:p>
            <a:pPr algn="ctr"/>
            <a:r>
              <a:rPr lang="it-IT" sz="2400" b="1">
                <a:solidFill>
                  <a:srgbClr val="FF0000"/>
                </a:solidFill>
              </a:rPr>
              <a:t>12.959.000 </a:t>
            </a:r>
            <a:r>
              <a:rPr lang="it-IT" sz="2400">
                <a:solidFill>
                  <a:srgbClr val="FF0000"/>
                </a:solidFill>
              </a:rPr>
              <a:t>sono sprovvisti di un </a:t>
            </a:r>
          </a:p>
          <a:p>
            <a:pPr algn="ctr"/>
            <a:r>
              <a:rPr lang="it-IT" sz="2400">
                <a:solidFill>
                  <a:srgbClr val="FF0000"/>
                </a:solidFill>
              </a:rPr>
              <a:t>titolo di studio secondario di secondo grado  </a:t>
            </a:r>
          </a:p>
          <a:p>
            <a:pPr algn="ctr"/>
            <a:r>
              <a:rPr lang="it-IT" sz="2400">
                <a:solidFill>
                  <a:srgbClr val="FF0000"/>
                </a:solidFill>
              </a:rPr>
              <a:t>(pari al 39,5%, media UE 22,5, cfr. ISTAT, Noi Italia, 2019)</a:t>
            </a:r>
          </a:p>
        </p:txBody>
      </p:sp>
      <p:sp>
        <p:nvSpPr>
          <p:cNvPr id="21" name="Rettangolo 20"/>
          <p:cNvSpPr/>
          <p:nvPr/>
        </p:nvSpPr>
        <p:spPr>
          <a:xfrm>
            <a:off x="7740650" y="2276475"/>
            <a:ext cx="576263" cy="18732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19388165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egnaposto contenuto 2"/>
          <p:cNvSpPr>
            <a:spLocks noGrp="1"/>
          </p:cNvSpPr>
          <p:nvPr>
            <p:ph idx="1"/>
          </p:nvPr>
        </p:nvSpPr>
        <p:spPr>
          <a:xfrm>
            <a:off x="323850" y="1484313"/>
            <a:ext cx="8351838" cy="4897437"/>
          </a:xfrm>
        </p:spPr>
        <p:txBody>
          <a:bodyPr/>
          <a:lstStyle/>
          <a:p>
            <a:pPr lvl="1" algn="just" eaLnBrk="1" hangingPunct="1"/>
            <a:r>
              <a:rPr lang="it-IT" sz="3200" dirty="0"/>
              <a:t>Finalità</a:t>
            </a:r>
          </a:p>
          <a:p>
            <a:pPr lvl="1" algn="just" eaLnBrk="1" hangingPunct="1"/>
            <a:r>
              <a:rPr lang="it-IT" sz="3200" dirty="0"/>
              <a:t>Aree e tipologie di intervento </a:t>
            </a:r>
          </a:p>
          <a:p>
            <a:pPr lvl="1" algn="just" eaLnBrk="1" hangingPunct="1"/>
            <a:r>
              <a:rPr lang="it-IT" sz="3200" dirty="0"/>
              <a:t>Individuazione e descrizione delle competenze di riferimento</a:t>
            </a:r>
          </a:p>
          <a:p>
            <a:pPr lvl="1" algn="just" eaLnBrk="1" hangingPunct="1"/>
            <a:r>
              <a:rPr lang="it-IT" sz="3200" dirty="0"/>
              <a:t>Definizione  degli assetti organizzativi e didattici dei percorsi di garanzia</a:t>
            </a:r>
          </a:p>
          <a:p>
            <a:pPr lvl="1" algn="just" eaLnBrk="1" hangingPunct="1"/>
            <a:r>
              <a:rPr lang="it-IT" sz="3200" dirty="0"/>
              <a:t>Monitoraggio </a:t>
            </a:r>
          </a:p>
          <a:p>
            <a:pPr algn="just" eaLnBrk="1" hangingPunct="1"/>
            <a:endParaRPr lang="it-IT" sz="2000" dirty="0" smtClean="0"/>
          </a:p>
          <a:p>
            <a:pPr algn="just" eaLnBrk="1" hangingPunct="1"/>
            <a:endParaRPr lang="it-IT" sz="2000" dirty="0" smtClean="0"/>
          </a:p>
        </p:txBody>
      </p:sp>
      <p:sp>
        <p:nvSpPr>
          <p:cNvPr id="22530" name="Segnaposto piè di pagina 3"/>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it-IT" smtClean="0">
                <a:solidFill>
                  <a:srgbClr val="898989"/>
                </a:solidFill>
                <a:cs typeface="Arial" charset="0"/>
              </a:rPr>
              <a:t>Prof. Amelio-MIUR_DGOSV</a:t>
            </a:r>
          </a:p>
        </p:txBody>
      </p:sp>
      <p:sp>
        <p:nvSpPr>
          <p:cNvPr id="22531" name="Segnaposto numero diapositiva 4"/>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032116-4DDB-4622-AA52-E127B4E345FA}" type="slidenum">
              <a:rPr lang="it-IT">
                <a:solidFill>
                  <a:srgbClr val="898989"/>
                </a:solidFill>
                <a:cs typeface="Arial" charset="0"/>
              </a:rPr>
              <a:pPr fontAlgn="base">
                <a:spcBef>
                  <a:spcPct val="0"/>
                </a:spcBef>
                <a:spcAft>
                  <a:spcPct val="0"/>
                </a:spcAft>
                <a:defRPr/>
              </a:pPr>
              <a:t>10</a:t>
            </a:fld>
            <a:endParaRPr lang="it-IT">
              <a:solidFill>
                <a:srgbClr val="898989"/>
              </a:solidFill>
              <a:cs typeface="Arial" charset="0"/>
            </a:endParaRPr>
          </a:p>
        </p:txBody>
      </p:sp>
      <p:sp>
        <p:nvSpPr>
          <p:cNvPr id="31748" name="Titolo 1"/>
          <p:cNvSpPr>
            <a:spLocks noGrp="1"/>
          </p:cNvSpPr>
          <p:nvPr>
            <p:ph type="title"/>
          </p:nvPr>
        </p:nvSpPr>
        <p:spPr>
          <a:xfrm>
            <a:off x="250825" y="404813"/>
            <a:ext cx="8435975" cy="777875"/>
          </a:xfrm>
        </p:spPr>
        <p:txBody>
          <a:bodyPr/>
          <a:lstStyle/>
          <a:p>
            <a:pPr eaLnBrk="1" hangingPunct="1"/>
            <a:endParaRPr lang="it-IT" smtClean="0"/>
          </a:p>
        </p:txBody>
      </p:sp>
      <p:sp>
        <p:nvSpPr>
          <p:cNvPr id="31749" name="Text Box 24"/>
          <p:cNvSpPr txBox="1">
            <a:spLocks noChangeArrowheads="1"/>
          </p:cNvSpPr>
          <p:nvPr/>
        </p:nvSpPr>
        <p:spPr bwMode="auto">
          <a:xfrm>
            <a:off x="250825" y="444569"/>
            <a:ext cx="8435975" cy="707886"/>
          </a:xfrm>
          <a:prstGeom prst="rect">
            <a:avLst/>
          </a:prstGeom>
          <a:solidFill>
            <a:srgbClr val="FF9900"/>
          </a:solidFill>
          <a:ln w="9525">
            <a:solidFill>
              <a:srgbClr val="FF3300"/>
            </a:solidFill>
            <a:miter lim="800000"/>
            <a:headEnd/>
            <a:tailEnd/>
          </a:ln>
        </p:spPr>
        <p:txBody>
          <a:bodyPr anchor="ctr">
            <a:spAutoFit/>
          </a:bodyPr>
          <a:lstStyle/>
          <a:p>
            <a:pPr algn="ctr"/>
            <a:r>
              <a:rPr lang="it-IT" altLang="it-IT" sz="2000" b="1" dirty="0">
                <a:latin typeface="Calibri" pitchFamily="34" charset="0"/>
              </a:rPr>
              <a:t>Piano Nazionale di Garanzia delle Competenze della Popolazione Adulta</a:t>
            </a:r>
            <a:br>
              <a:rPr lang="it-IT" altLang="it-IT" sz="2000" b="1" dirty="0">
                <a:latin typeface="Calibri" pitchFamily="34" charset="0"/>
              </a:rPr>
            </a:br>
            <a:r>
              <a:rPr lang="it-IT" altLang="it-IT" sz="2000" b="1" dirty="0" smtClean="0">
                <a:latin typeface="Calibri" pitchFamily="34" charset="0"/>
              </a:rPr>
              <a:t>«I Percorsi di Garanzia » - Piano nazionale triennale dei Percorsi</a:t>
            </a:r>
          </a:p>
        </p:txBody>
      </p:sp>
    </p:spTree>
    <p:extLst>
      <p:ext uri="{BB962C8B-B14F-4D97-AF65-F5344CB8AC3E}">
        <p14:creationId xmlns:p14="http://schemas.microsoft.com/office/powerpoint/2010/main" val="1857928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idx="1"/>
          </p:nvPr>
        </p:nvGraphicFramePr>
        <p:xfrm>
          <a:off x="323850" y="1576388"/>
          <a:ext cx="8208913" cy="4977630"/>
        </p:xfrm>
        <a:graphic>
          <a:graphicData uri="http://schemas.openxmlformats.org/drawingml/2006/table">
            <a:tbl>
              <a:tblPr firstRow="1" firstCol="1" bandRow="1">
                <a:tableStyleId>{5C22544A-7EE6-4342-B048-85BDC9FD1C3A}</a:tableStyleId>
              </a:tblPr>
              <a:tblGrid>
                <a:gridCol w="4824537"/>
                <a:gridCol w="648072"/>
                <a:gridCol w="720080"/>
                <a:gridCol w="1152128"/>
                <a:gridCol w="864096"/>
              </a:tblGrid>
              <a:tr h="817945">
                <a:tc>
                  <a:txBody>
                    <a:bodyPr/>
                    <a:lstStyle/>
                    <a:p>
                      <a:pPr algn="ctr">
                        <a:lnSpc>
                          <a:spcPct val="115000"/>
                        </a:lnSpc>
                        <a:spcAft>
                          <a:spcPts val="0"/>
                        </a:spcAft>
                      </a:pPr>
                      <a:r>
                        <a:rPr lang="it-IT" sz="1050" dirty="0">
                          <a:effectLst/>
                        </a:rPr>
                        <a:t>Piano nazionale di garanzia </a:t>
                      </a:r>
                      <a:endParaRPr lang="it-IT" sz="1100" dirty="0">
                        <a:effectLst/>
                      </a:endParaRPr>
                    </a:p>
                    <a:p>
                      <a:pPr algn="ctr">
                        <a:lnSpc>
                          <a:spcPct val="115000"/>
                        </a:lnSpc>
                        <a:spcAft>
                          <a:spcPts val="0"/>
                        </a:spcAft>
                      </a:pPr>
                      <a:r>
                        <a:rPr lang="it-IT" sz="1050" dirty="0">
                          <a:effectLst/>
                        </a:rPr>
                        <a:t>delle competenze </a:t>
                      </a:r>
                      <a:endParaRPr lang="it-IT" sz="1100" dirty="0">
                        <a:effectLst/>
                      </a:endParaRPr>
                    </a:p>
                    <a:p>
                      <a:pPr algn="ctr">
                        <a:lnSpc>
                          <a:spcPct val="115000"/>
                        </a:lnSpc>
                        <a:spcAft>
                          <a:spcPts val="0"/>
                        </a:spcAft>
                      </a:pPr>
                      <a:r>
                        <a:rPr lang="it-IT" sz="1050" dirty="0">
                          <a:effectLst/>
                        </a:rPr>
                        <a:t>della popolazione adulta</a:t>
                      </a:r>
                      <a:endParaRPr lang="it-IT" sz="1100" dirty="0">
                        <a:effectLst/>
                      </a:endParaRPr>
                    </a:p>
                    <a:p>
                      <a:pPr>
                        <a:lnSpc>
                          <a:spcPct val="115000"/>
                        </a:lnSpc>
                        <a:spcAft>
                          <a:spcPts val="0"/>
                        </a:spcAft>
                      </a:pPr>
                      <a:r>
                        <a:rPr lang="it-IT" sz="1050" dirty="0">
                          <a:effectLst/>
                        </a:rPr>
                        <a:t> </a:t>
                      </a:r>
                      <a:endParaRPr lang="it-IT" sz="1100" dirty="0">
                        <a:effectLst/>
                        <a:latin typeface="Calibri"/>
                        <a:ea typeface="Calibri"/>
                        <a:cs typeface="Times New Roman"/>
                      </a:endParaRPr>
                    </a:p>
                  </a:txBody>
                  <a:tcPr marL="61346" marR="61346" marT="0" marB="0"/>
                </a:tc>
                <a:tc gridSpan="2">
                  <a:txBody>
                    <a:bodyPr/>
                    <a:lstStyle/>
                    <a:p>
                      <a:pPr algn="ctr">
                        <a:lnSpc>
                          <a:spcPct val="115000"/>
                        </a:lnSpc>
                        <a:spcAft>
                          <a:spcPts val="300"/>
                        </a:spcAft>
                      </a:pPr>
                      <a:r>
                        <a:rPr lang="it-IT" sz="1050" dirty="0">
                          <a:effectLst/>
                        </a:rPr>
                        <a:t>Risorse</a:t>
                      </a:r>
                      <a:endParaRPr lang="it-IT" sz="1100" dirty="0">
                        <a:effectLst/>
                      </a:endParaRPr>
                    </a:p>
                    <a:p>
                      <a:pPr algn="ctr">
                        <a:lnSpc>
                          <a:spcPct val="115000"/>
                        </a:lnSpc>
                        <a:spcAft>
                          <a:spcPts val="300"/>
                        </a:spcAft>
                      </a:pPr>
                      <a:r>
                        <a:rPr lang="it-IT" sz="1050" dirty="0">
                          <a:effectLst/>
                        </a:rPr>
                        <a:t>1MEURO</a:t>
                      </a:r>
                      <a:endParaRPr lang="it-IT" sz="1100" dirty="0">
                        <a:effectLst/>
                        <a:latin typeface="Calibri"/>
                        <a:ea typeface="Calibri"/>
                        <a:cs typeface="Times New Roman"/>
                      </a:endParaRPr>
                    </a:p>
                  </a:txBody>
                  <a:tcPr marL="61346" marR="61346" marT="0" marB="0"/>
                </a:tc>
                <a:tc hMerge="1">
                  <a:txBody>
                    <a:bodyPr/>
                    <a:lstStyle/>
                    <a:p>
                      <a:endParaRPr lang="it-IT"/>
                    </a:p>
                  </a:txBody>
                  <a:tcPr/>
                </a:tc>
                <a:tc>
                  <a:txBody>
                    <a:bodyPr/>
                    <a:lstStyle/>
                    <a:p>
                      <a:pPr algn="ctr">
                        <a:lnSpc>
                          <a:spcPct val="115000"/>
                        </a:lnSpc>
                        <a:spcAft>
                          <a:spcPts val="300"/>
                        </a:spcAft>
                      </a:pPr>
                      <a:r>
                        <a:rPr lang="it-IT" sz="1050" dirty="0">
                          <a:effectLst/>
                        </a:rPr>
                        <a:t>Rapporto nazionale </a:t>
                      </a:r>
                      <a:endParaRPr lang="it-IT" sz="1100" dirty="0">
                        <a:effectLst/>
                      </a:endParaRPr>
                    </a:p>
                    <a:p>
                      <a:pPr algn="ctr">
                        <a:lnSpc>
                          <a:spcPct val="115000"/>
                        </a:lnSpc>
                        <a:spcAft>
                          <a:spcPts val="300"/>
                        </a:spcAft>
                      </a:pPr>
                      <a:r>
                        <a:rPr lang="it-IT" sz="1050" dirty="0" smtClean="0">
                          <a:effectLst/>
                        </a:rPr>
                        <a:t>(Raccomandazione </a:t>
                      </a:r>
                      <a:r>
                        <a:rPr lang="it-IT" sz="1050" dirty="0">
                          <a:effectLst/>
                        </a:rPr>
                        <a:t>del Consiglio del 19.12.16) </a:t>
                      </a:r>
                      <a:endParaRPr lang="it-IT" sz="1100" dirty="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a:effectLst/>
                        </a:rPr>
                        <a:t>Indicazioni </a:t>
                      </a:r>
                      <a:endParaRPr lang="it-IT" sz="1100">
                        <a:effectLst/>
                      </a:endParaRPr>
                    </a:p>
                    <a:p>
                      <a:pPr algn="ctr">
                        <a:lnSpc>
                          <a:spcPct val="115000"/>
                        </a:lnSpc>
                        <a:spcAft>
                          <a:spcPts val="300"/>
                        </a:spcAft>
                      </a:pPr>
                      <a:r>
                        <a:rPr lang="it-IT" sz="1050">
                          <a:effectLst/>
                        </a:rPr>
                        <a:t>MIUR</a:t>
                      </a:r>
                      <a:endParaRPr lang="it-IT" sz="1100">
                        <a:effectLst/>
                        <a:latin typeface="Calibri"/>
                        <a:ea typeface="Calibri"/>
                        <a:cs typeface="Times New Roman"/>
                      </a:endParaRPr>
                    </a:p>
                  </a:txBody>
                  <a:tcPr marL="61346" marR="61346" marT="0" marB="0"/>
                </a:tc>
              </a:tr>
              <a:tr h="504399">
                <a:tc>
                  <a:txBody>
                    <a:bodyPr/>
                    <a:lstStyle/>
                    <a:p>
                      <a:pPr algn="ctr">
                        <a:lnSpc>
                          <a:spcPct val="115000"/>
                        </a:lnSpc>
                        <a:spcAft>
                          <a:spcPts val="0"/>
                        </a:spcAft>
                      </a:pPr>
                      <a:r>
                        <a:rPr lang="it-IT" sz="1050">
                          <a:effectLst/>
                        </a:rPr>
                        <a:t>Azioni </a:t>
                      </a:r>
                      <a:endParaRPr lang="it-IT" sz="1100">
                        <a:effectLst/>
                      </a:endParaRPr>
                    </a:p>
                    <a:p>
                      <a:pPr algn="ctr">
                        <a:lnSpc>
                          <a:spcPct val="115000"/>
                        </a:lnSpc>
                        <a:spcAft>
                          <a:spcPts val="0"/>
                        </a:spcAft>
                      </a:pPr>
                      <a:r>
                        <a:rPr lang="it-IT" sz="1050">
                          <a:effectLst/>
                        </a:rPr>
                        <a:t>del Piano</a:t>
                      </a:r>
                      <a:endParaRPr lang="it-IT" sz="110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a:effectLst/>
                        </a:rPr>
                        <a:t>DD.98</a:t>
                      </a:r>
                      <a:endParaRPr lang="it-IT" sz="1100">
                        <a:effectLst/>
                      </a:endParaRPr>
                    </a:p>
                    <a:p>
                      <a:pPr algn="ctr">
                        <a:lnSpc>
                          <a:spcPct val="115000"/>
                        </a:lnSpc>
                        <a:spcAft>
                          <a:spcPts val="300"/>
                        </a:spcAft>
                      </a:pPr>
                      <a:r>
                        <a:rPr lang="it-IT" sz="1050">
                          <a:effectLst/>
                        </a:rPr>
                        <a:t>07.02.19</a:t>
                      </a:r>
                      <a:endParaRPr lang="it-IT" sz="110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dirty="0">
                          <a:effectLst/>
                        </a:rPr>
                        <a:t>euro</a:t>
                      </a:r>
                      <a:endParaRPr lang="it-IT" sz="1100" dirty="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dirty="0">
                          <a:effectLst/>
                        </a:rPr>
                        <a:t>Misure</a:t>
                      </a:r>
                      <a:endParaRPr lang="it-IT" sz="1100" dirty="0">
                        <a:effectLst/>
                      </a:endParaRPr>
                    </a:p>
                    <a:p>
                      <a:pPr algn="ctr">
                        <a:lnSpc>
                          <a:spcPct val="115000"/>
                        </a:lnSpc>
                        <a:spcAft>
                          <a:spcPts val="300"/>
                        </a:spcAft>
                      </a:pPr>
                      <a:r>
                        <a:rPr lang="it-IT" sz="1050" dirty="0">
                          <a:effectLst/>
                        </a:rPr>
                        <a:t> del Rapporto</a:t>
                      </a:r>
                      <a:endParaRPr lang="it-IT" sz="1100" dirty="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a:effectLst/>
                        </a:rPr>
                        <a:t>Note DGOSV</a:t>
                      </a:r>
                      <a:endParaRPr lang="it-IT" sz="1100">
                        <a:effectLst/>
                        <a:latin typeface="Calibri"/>
                        <a:ea typeface="Calibri"/>
                        <a:cs typeface="Times New Roman"/>
                      </a:endParaRPr>
                    </a:p>
                  </a:txBody>
                  <a:tcPr marL="61346" marR="61346" marT="0" marB="0"/>
                </a:tc>
              </a:tr>
              <a:tr h="504399">
                <a:tc>
                  <a:txBody>
                    <a:bodyPr/>
                    <a:lstStyle/>
                    <a:p>
                      <a:pPr algn="just">
                        <a:lnSpc>
                          <a:spcPct val="115000"/>
                        </a:lnSpc>
                        <a:spcAft>
                          <a:spcPts val="0"/>
                        </a:spcAft>
                      </a:pPr>
                      <a:r>
                        <a:rPr lang="it-IT" sz="1100" dirty="0">
                          <a:effectLst/>
                        </a:rPr>
                        <a:t>Favorire e sostenere la partecipazione dei CPIA alla costruzione e al funzionamento delle reti territoriali per l'apprendimento permanente.</a:t>
                      </a:r>
                      <a:endParaRPr lang="it-IT" sz="1200" dirty="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a:effectLst/>
                        </a:rPr>
                        <a:t>Art. 2, </a:t>
                      </a:r>
                      <a:endParaRPr lang="it-IT" sz="1100">
                        <a:effectLst/>
                      </a:endParaRPr>
                    </a:p>
                    <a:p>
                      <a:pPr algn="ctr">
                        <a:lnSpc>
                          <a:spcPct val="115000"/>
                        </a:lnSpc>
                        <a:spcAft>
                          <a:spcPts val="300"/>
                        </a:spcAft>
                      </a:pPr>
                      <a:r>
                        <a:rPr lang="it-IT" sz="1050">
                          <a:effectLst/>
                        </a:rPr>
                        <a:t>comma 3</a:t>
                      </a:r>
                      <a:endParaRPr lang="it-IT" sz="1100">
                        <a:effectLst/>
                        <a:latin typeface="Calibri"/>
                        <a:ea typeface="Calibri"/>
                        <a:cs typeface="Times New Roman"/>
                      </a:endParaRPr>
                    </a:p>
                  </a:txBody>
                  <a:tcPr marL="61346" marR="61346" marT="0" marB="0"/>
                </a:tc>
                <a:tc>
                  <a:txBody>
                    <a:bodyPr/>
                    <a:lstStyle/>
                    <a:p>
                      <a:pPr>
                        <a:lnSpc>
                          <a:spcPct val="115000"/>
                        </a:lnSpc>
                        <a:spcAft>
                          <a:spcPts val="300"/>
                        </a:spcAft>
                      </a:pPr>
                      <a:r>
                        <a:rPr lang="it-IT" sz="1050">
                          <a:effectLst/>
                        </a:rPr>
                        <a:t>250.000</a:t>
                      </a:r>
                      <a:endParaRPr lang="it-IT" sz="110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dirty="0">
                          <a:effectLst/>
                        </a:rPr>
                        <a:t>Misura 3</a:t>
                      </a:r>
                      <a:endParaRPr lang="it-IT" sz="1100" dirty="0">
                        <a:effectLst/>
                        <a:latin typeface="Calibri"/>
                        <a:ea typeface="Calibri"/>
                        <a:cs typeface="Times New Roman"/>
                      </a:endParaRPr>
                    </a:p>
                  </a:txBody>
                  <a:tcPr marL="61346" marR="61346" marT="0" marB="0"/>
                </a:tc>
                <a:tc>
                  <a:txBody>
                    <a:bodyPr/>
                    <a:lstStyle/>
                    <a:p>
                      <a:pPr>
                        <a:lnSpc>
                          <a:spcPct val="115000"/>
                        </a:lnSpc>
                        <a:spcAft>
                          <a:spcPts val="300"/>
                        </a:spcAft>
                      </a:pPr>
                      <a:r>
                        <a:rPr lang="it-IT" sz="1050">
                          <a:effectLst/>
                        </a:rPr>
                        <a:t>n. 6472 del 12.04.2018</a:t>
                      </a:r>
                      <a:endParaRPr lang="it-IT" sz="1100">
                        <a:effectLst/>
                        <a:latin typeface="Calibri"/>
                        <a:ea typeface="Calibri"/>
                        <a:cs typeface="Times New Roman"/>
                      </a:endParaRPr>
                    </a:p>
                  </a:txBody>
                  <a:tcPr marL="61346" marR="61346" marT="0" marB="0"/>
                </a:tc>
              </a:tr>
              <a:tr h="695253">
                <a:tc rowSpan="2">
                  <a:txBody>
                    <a:bodyPr/>
                    <a:lstStyle/>
                    <a:p>
                      <a:pPr algn="just">
                        <a:lnSpc>
                          <a:spcPct val="115000"/>
                        </a:lnSpc>
                        <a:spcAft>
                          <a:spcPts val="0"/>
                        </a:spcAft>
                      </a:pPr>
                      <a:r>
                        <a:rPr lang="it-IT" sz="1100" dirty="0">
                          <a:effectLst/>
                        </a:rPr>
                        <a:t>Favorire e sostenere - in coerenza con quanto previsto da "Agenda 2030" e dalla "Nuova Agenda europea delle competenze" – l'attivazione di "Percorsi di Garanzia delle Competenze" destinati alla popolazione adulta in età lavorativa finalizzati all'acquisizione delle competenze di base (matematiche, alfabetiche, linguistiche e digitali), trasversali (capacità di lavorare in gruppo, pensiero creativo, imprenditorialità, pensiero critico, capacità di risolvere i problemi o di imparare ad apprendere e alfabetizzazione finanziaria).</a:t>
                      </a:r>
                      <a:endParaRPr lang="it-IT" sz="1200" dirty="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a:effectLst/>
                        </a:rPr>
                        <a:t>Art. 2, </a:t>
                      </a:r>
                      <a:endParaRPr lang="it-IT" sz="1100">
                        <a:effectLst/>
                      </a:endParaRPr>
                    </a:p>
                    <a:p>
                      <a:pPr algn="ctr">
                        <a:lnSpc>
                          <a:spcPct val="115000"/>
                        </a:lnSpc>
                        <a:spcAft>
                          <a:spcPts val="300"/>
                        </a:spcAft>
                      </a:pPr>
                      <a:r>
                        <a:rPr lang="it-IT" sz="1050">
                          <a:effectLst/>
                        </a:rPr>
                        <a:t>comma 2</a:t>
                      </a:r>
                      <a:endParaRPr lang="it-IT" sz="1100">
                        <a:effectLst/>
                      </a:endParaRPr>
                    </a:p>
                    <a:p>
                      <a:pPr algn="ctr">
                        <a:lnSpc>
                          <a:spcPct val="115000"/>
                        </a:lnSpc>
                        <a:spcAft>
                          <a:spcPts val="300"/>
                        </a:spcAft>
                      </a:pPr>
                      <a:r>
                        <a:rPr lang="it-IT" sz="1050">
                          <a:effectLst/>
                        </a:rPr>
                        <a:t> </a:t>
                      </a:r>
                      <a:endParaRPr lang="it-IT" sz="1100">
                        <a:effectLst/>
                        <a:latin typeface="Calibri"/>
                        <a:ea typeface="Calibri"/>
                        <a:cs typeface="Times New Roman"/>
                      </a:endParaRPr>
                    </a:p>
                  </a:txBody>
                  <a:tcPr marL="61346" marR="61346" marT="0" marB="0"/>
                </a:tc>
                <a:tc>
                  <a:txBody>
                    <a:bodyPr/>
                    <a:lstStyle/>
                    <a:p>
                      <a:pPr>
                        <a:lnSpc>
                          <a:spcPct val="115000"/>
                        </a:lnSpc>
                        <a:spcAft>
                          <a:spcPts val="300"/>
                        </a:spcAft>
                      </a:pPr>
                      <a:r>
                        <a:rPr lang="it-IT" sz="1050">
                          <a:effectLst/>
                        </a:rPr>
                        <a:t> </a:t>
                      </a:r>
                      <a:endParaRPr lang="it-IT" sz="1100">
                        <a:effectLst/>
                      </a:endParaRPr>
                    </a:p>
                    <a:p>
                      <a:pPr>
                        <a:lnSpc>
                          <a:spcPct val="115000"/>
                        </a:lnSpc>
                        <a:spcAft>
                          <a:spcPts val="300"/>
                        </a:spcAft>
                      </a:pPr>
                      <a:r>
                        <a:rPr lang="it-IT" sz="1050">
                          <a:effectLst/>
                        </a:rPr>
                        <a:t>125.000</a:t>
                      </a:r>
                      <a:endParaRPr lang="it-IT" sz="110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dirty="0">
                          <a:effectLst/>
                        </a:rPr>
                        <a:t>Misura 2</a:t>
                      </a:r>
                      <a:endParaRPr lang="it-IT" sz="1100" dirty="0">
                        <a:effectLst/>
                        <a:latin typeface="Calibri"/>
                        <a:ea typeface="Calibri"/>
                        <a:cs typeface="Times New Roman"/>
                      </a:endParaRPr>
                    </a:p>
                  </a:txBody>
                  <a:tcPr marL="61346" marR="61346" marT="0" marB="0"/>
                </a:tc>
                <a:tc>
                  <a:txBody>
                    <a:bodyPr/>
                    <a:lstStyle/>
                    <a:p>
                      <a:pPr>
                        <a:lnSpc>
                          <a:spcPct val="115000"/>
                        </a:lnSpc>
                        <a:spcAft>
                          <a:spcPts val="300"/>
                        </a:spcAft>
                      </a:pPr>
                      <a:r>
                        <a:rPr lang="it-IT" sz="1050" dirty="0">
                          <a:effectLst/>
                        </a:rPr>
                        <a:t>n. 15487 del 07.09.2018</a:t>
                      </a:r>
                      <a:endParaRPr lang="it-IT" sz="1100" dirty="0">
                        <a:effectLst/>
                        <a:latin typeface="Calibri"/>
                        <a:ea typeface="Calibri"/>
                        <a:cs typeface="Times New Roman"/>
                      </a:endParaRPr>
                    </a:p>
                  </a:txBody>
                  <a:tcPr marL="61346" marR="61346" marT="0" marB="0"/>
                </a:tc>
              </a:tr>
              <a:tr h="558929">
                <a:tc vMerge="1">
                  <a:txBody>
                    <a:bodyPr/>
                    <a:lstStyle/>
                    <a:p>
                      <a:endParaRPr lang="it-IT"/>
                    </a:p>
                  </a:txBody>
                  <a:tcPr/>
                </a:tc>
                <a:tc>
                  <a:txBody>
                    <a:bodyPr/>
                    <a:lstStyle/>
                    <a:p>
                      <a:pPr algn="ctr">
                        <a:lnSpc>
                          <a:spcPct val="115000"/>
                        </a:lnSpc>
                        <a:spcAft>
                          <a:spcPts val="300"/>
                        </a:spcAft>
                      </a:pPr>
                      <a:r>
                        <a:rPr lang="it-IT" sz="1050">
                          <a:effectLst/>
                        </a:rPr>
                        <a:t>Art. 3, </a:t>
                      </a:r>
                      <a:endParaRPr lang="it-IT" sz="1100">
                        <a:effectLst/>
                      </a:endParaRPr>
                    </a:p>
                    <a:p>
                      <a:pPr algn="ctr">
                        <a:lnSpc>
                          <a:spcPct val="115000"/>
                        </a:lnSpc>
                        <a:spcAft>
                          <a:spcPts val="300"/>
                        </a:spcAft>
                      </a:pPr>
                      <a:r>
                        <a:rPr lang="it-IT" sz="1050">
                          <a:effectLst/>
                        </a:rPr>
                        <a:t>comma 2</a:t>
                      </a:r>
                      <a:endParaRPr lang="it-IT" sz="1100">
                        <a:effectLst/>
                        <a:latin typeface="Calibri"/>
                        <a:ea typeface="Calibri"/>
                        <a:cs typeface="Times New Roman"/>
                      </a:endParaRPr>
                    </a:p>
                  </a:txBody>
                  <a:tcPr marL="61346" marR="61346" marT="0" marB="0"/>
                </a:tc>
                <a:tc>
                  <a:txBody>
                    <a:bodyPr/>
                    <a:lstStyle/>
                    <a:p>
                      <a:pPr>
                        <a:lnSpc>
                          <a:spcPct val="115000"/>
                        </a:lnSpc>
                        <a:spcAft>
                          <a:spcPts val="300"/>
                        </a:spcAft>
                      </a:pPr>
                      <a:r>
                        <a:rPr lang="it-IT" sz="1050">
                          <a:effectLst/>
                        </a:rPr>
                        <a:t> </a:t>
                      </a:r>
                      <a:endParaRPr lang="it-IT" sz="1100">
                        <a:effectLst/>
                      </a:endParaRPr>
                    </a:p>
                    <a:p>
                      <a:pPr>
                        <a:lnSpc>
                          <a:spcPct val="115000"/>
                        </a:lnSpc>
                        <a:spcAft>
                          <a:spcPts val="300"/>
                        </a:spcAft>
                      </a:pPr>
                      <a:r>
                        <a:rPr lang="it-IT" sz="1050">
                          <a:effectLst/>
                        </a:rPr>
                        <a:t>250.000</a:t>
                      </a:r>
                      <a:endParaRPr lang="it-IT" sz="110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a:effectLst/>
                        </a:rPr>
                        <a:t>Misura 5</a:t>
                      </a:r>
                      <a:endParaRPr lang="it-IT" sz="1100">
                        <a:effectLst/>
                        <a:latin typeface="Calibri"/>
                        <a:ea typeface="Calibri"/>
                        <a:cs typeface="Times New Roman"/>
                      </a:endParaRPr>
                    </a:p>
                  </a:txBody>
                  <a:tcPr marL="61346" marR="61346" marT="0" marB="0"/>
                </a:tc>
                <a:tc>
                  <a:txBody>
                    <a:bodyPr/>
                    <a:lstStyle/>
                    <a:p>
                      <a:pPr>
                        <a:lnSpc>
                          <a:spcPct val="115000"/>
                        </a:lnSpc>
                        <a:spcAft>
                          <a:spcPts val="300"/>
                        </a:spcAft>
                      </a:pPr>
                      <a:r>
                        <a:rPr lang="it-IT" sz="1050" dirty="0">
                          <a:effectLst/>
                        </a:rPr>
                        <a:t>n. 18171 del 23.10.2018</a:t>
                      </a:r>
                      <a:endParaRPr lang="it-IT" sz="1100" dirty="0">
                        <a:effectLst/>
                        <a:latin typeface="Calibri"/>
                        <a:ea typeface="Calibri"/>
                        <a:cs typeface="Times New Roman"/>
                      </a:endParaRPr>
                    </a:p>
                  </a:txBody>
                  <a:tcPr marL="61346" marR="61346" marT="0" marB="0"/>
                </a:tc>
              </a:tr>
              <a:tr h="313546">
                <a:tc>
                  <a:txBody>
                    <a:bodyPr/>
                    <a:lstStyle/>
                    <a:p>
                      <a:pPr algn="just">
                        <a:lnSpc>
                          <a:spcPct val="115000"/>
                        </a:lnSpc>
                        <a:spcAft>
                          <a:spcPts val="0"/>
                        </a:spcAft>
                      </a:pPr>
                      <a:r>
                        <a:rPr lang="it-IT" sz="1100" dirty="0">
                          <a:effectLst/>
                        </a:rPr>
                        <a:t>Potenziare e consolidare i Centri di ricerca, sperimentazione e sviluppo in materia di istruzione degli adulti, già attivati.</a:t>
                      </a:r>
                      <a:endParaRPr lang="it-IT" sz="1200" dirty="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a:effectLst/>
                        </a:rPr>
                        <a:t>Art. 2</a:t>
                      </a:r>
                      <a:endParaRPr lang="it-IT" sz="1100">
                        <a:effectLst/>
                        <a:latin typeface="Calibri"/>
                        <a:ea typeface="Calibri"/>
                        <a:cs typeface="Times New Roman"/>
                      </a:endParaRPr>
                    </a:p>
                  </a:txBody>
                  <a:tcPr marL="61346" marR="61346" marT="0" marB="0"/>
                </a:tc>
                <a:tc>
                  <a:txBody>
                    <a:bodyPr/>
                    <a:lstStyle/>
                    <a:p>
                      <a:pPr>
                        <a:lnSpc>
                          <a:spcPct val="115000"/>
                        </a:lnSpc>
                        <a:spcAft>
                          <a:spcPts val="300"/>
                        </a:spcAft>
                      </a:pPr>
                      <a:r>
                        <a:rPr lang="it-IT" sz="1050">
                          <a:effectLst/>
                        </a:rPr>
                        <a:t> </a:t>
                      </a:r>
                      <a:endParaRPr lang="it-IT" sz="110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a:effectLst/>
                        </a:rPr>
                        <a:t>Misura 3</a:t>
                      </a:r>
                      <a:endParaRPr lang="it-IT" sz="1100">
                        <a:effectLst/>
                        <a:latin typeface="Calibri"/>
                        <a:ea typeface="Calibri"/>
                        <a:cs typeface="Times New Roman"/>
                      </a:endParaRPr>
                    </a:p>
                  </a:txBody>
                  <a:tcPr marL="61346" marR="61346" marT="0" marB="0"/>
                </a:tc>
                <a:tc>
                  <a:txBody>
                    <a:bodyPr/>
                    <a:lstStyle/>
                    <a:p>
                      <a:pPr>
                        <a:lnSpc>
                          <a:spcPct val="115000"/>
                        </a:lnSpc>
                        <a:spcAft>
                          <a:spcPts val="300"/>
                        </a:spcAft>
                      </a:pPr>
                      <a:r>
                        <a:rPr lang="it-IT" sz="1050" dirty="0">
                          <a:effectLst/>
                        </a:rPr>
                        <a:t> </a:t>
                      </a:r>
                      <a:endParaRPr lang="it-IT" sz="1100" dirty="0">
                        <a:effectLst/>
                        <a:latin typeface="Calibri"/>
                        <a:ea typeface="Calibri"/>
                        <a:cs typeface="Times New Roman"/>
                      </a:endParaRPr>
                    </a:p>
                  </a:txBody>
                  <a:tcPr marL="61346" marR="61346" marT="0" marB="0"/>
                </a:tc>
              </a:tr>
              <a:tr h="504399">
                <a:tc>
                  <a:txBody>
                    <a:bodyPr/>
                    <a:lstStyle/>
                    <a:p>
                      <a:pPr algn="just">
                        <a:lnSpc>
                          <a:spcPct val="115000"/>
                        </a:lnSpc>
                        <a:spcAft>
                          <a:spcPts val="0"/>
                        </a:spcAft>
                      </a:pPr>
                      <a:r>
                        <a:rPr lang="it-IT" sz="1100" dirty="0">
                          <a:effectLst/>
                        </a:rPr>
                        <a:t>Favorire e sostenere la piena applicazione ai percorsi di istruzione degli adulti di strumenti di flessibilità e in particolare della "fruizione a distanza".</a:t>
                      </a:r>
                      <a:endParaRPr lang="it-IT" sz="1200" dirty="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a:effectLst/>
                        </a:rPr>
                        <a:t>Art. 4, </a:t>
                      </a:r>
                      <a:endParaRPr lang="it-IT" sz="1100">
                        <a:effectLst/>
                      </a:endParaRPr>
                    </a:p>
                    <a:p>
                      <a:pPr algn="ctr">
                        <a:lnSpc>
                          <a:spcPct val="115000"/>
                        </a:lnSpc>
                        <a:spcAft>
                          <a:spcPts val="300"/>
                        </a:spcAft>
                      </a:pPr>
                      <a:r>
                        <a:rPr lang="it-IT" sz="1050">
                          <a:effectLst/>
                        </a:rPr>
                        <a:t>comma 3</a:t>
                      </a:r>
                      <a:endParaRPr lang="it-IT" sz="1100">
                        <a:effectLst/>
                        <a:latin typeface="Calibri"/>
                        <a:ea typeface="Calibri"/>
                        <a:cs typeface="Times New Roman"/>
                      </a:endParaRPr>
                    </a:p>
                  </a:txBody>
                  <a:tcPr marL="61346" marR="61346" marT="0" marB="0"/>
                </a:tc>
                <a:tc>
                  <a:txBody>
                    <a:bodyPr/>
                    <a:lstStyle/>
                    <a:p>
                      <a:pPr>
                        <a:lnSpc>
                          <a:spcPct val="115000"/>
                        </a:lnSpc>
                        <a:spcAft>
                          <a:spcPts val="300"/>
                        </a:spcAft>
                      </a:pPr>
                      <a:r>
                        <a:rPr lang="it-IT" sz="1050">
                          <a:effectLst/>
                        </a:rPr>
                        <a:t>125.000</a:t>
                      </a:r>
                      <a:endParaRPr lang="it-IT" sz="110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a:effectLst/>
                        </a:rPr>
                        <a:t>Misura 4</a:t>
                      </a:r>
                      <a:endParaRPr lang="it-IT" sz="1100">
                        <a:effectLst/>
                        <a:latin typeface="Calibri"/>
                        <a:ea typeface="Calibri"/>
                        <a:cs typeface="Times New Roman"/>
                      </a:endParaRPr>
                    </a:p>
                  </a:txBody>
                  <a:tcPr marL="61346" marR="61346" marT="0" marB="0"/>
                </a:tc>
                <a:tc>
                  <a:txBody>
                    <a:bodyPr/>
                    <a:lstStyle/>
                    <a:p>
                      <a:pPr>
                        <a:lnSpc>
                          <a:spcPct val="115000"/>
                        </a:lnSpc>
                        <a:spcAft>
                          <a:spcPts val="300"/>
                        </a:spcAft>
                      </a:pPr>
                      <a:r>
                        <a:rPr lang="it-IT" sz="1050" dirty="0">
                          <a:effectLst/>
                        </a:rPr>
                        <a:t> </a:t>
                      </a:r>
                      <a:endParaRPr lang="it-IT" sz="1100" dirty="0">
                        <a:effectLst/>
                        <a:latin typeface="Calibri"/>
                        <a:ea typeface="Calibri"/>
                        <a:cs typeface="Times New Roman"/>
                      </a:endParaRPr>
                    </a:p>
                  </a:txBody>
                  <a:tcPr marL="61346" marR="61346" marT="0" marB="0"/>
                </a:tc>
              </a:tr>
              <a:tr h="627091">
                <a:tc>
                  <a:txBody>
                    <a:bodyPr/>
                    <a:lstStyle/>
                    <a:p>
                      <a:pPr algn="just">
                        <a:lnSpc>
                          <a:spcPct val="115000"/>
                        </a:lnSpc>
                        <a:spcAft>
                          <a:spcPts val="0"/>
                        </a:spcAft>
                      </a:pPr>
                      <a:r>
                        <a:rPr lang="it-IT" sz="1100" dirty="0">
                          <a:effectLst/>
                        </a:rPr>
                        <a:t>Favorire e sostenere l'attivazione di "Percorsi di Istruzione Integrati" finalizzati a far conseguire, anche in apprendistato, una qualifica e/o un diploma professionale nella prospettiva di consentire il proseguimento della formazione nel livello terziario (universitario e non).</a:t>
                      </a:r>
                      <a:endParaRPr lang="it-IT" sz="1200" dirty="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a:effectLst/>
                        </a:rPr>
                        <a:t>Art. 2, </a:t>
                      </a:r>
                      <a:endParaRPr lang="it-IT" sz="1100">
                        <a:effectLst/>
                      </a:endParaRPr>
                    </a:p>
                    <a:p>
                      <a:pPr algn="ctr">
                        <a:lnSpc>
                          <a:spcPct val="115000"/>
                        </a:lnSpc>
                        <a:spcAft>
                          <a:spcPts val="300"/>
                        </a:spcAft>
                      </a:pPr>
                      <a:r>
                        <a:rPr lang="it-IT" sz="1050">
                          <a:effectLst/>
                        </a:rPr>
                        <a:t>comma 5</a:t>
                      </a:r>
                      <a:endParaRPr lang="it-IT" sz="1100">
                        <a:effectLst/>
                        <a:latin typeface="Calibri"/>
                        <a:ea typeface="Calibri"/>
                        <a:cs typeface="Times New Roman"/>
                      </a:endParaRPr>
                    </a:p>
                  </a:txBody>
                  <a:tcPr marL="61346" marR="61346" marT="0" marB="0"/>
                </a:tc>
                <a:tc>
                  <a:txBody>
                    <a:bodyPr/>
                    <a:lstStyle/>
                    <a:p>
                      <a:pPr>
                        <a:lnSpc>
                          <a:spcPct val="115000"/>
                        </a:lnSpc>
                        <a:spcAft>
                          <a:spcPts val="300"/>
                        </a:spcAft>
                      </a:pPr>
                      <a:r>
                        <a:rPr lang="it-IT" sz="1050">
                          <a:effectLst/>
                        </a:rPr>
                        <a:t>250.000</a:t>
                      </a:r>
                      <a:endParaRPr lang="it-IT" sz="1100">
                        <a:effectLst/>
                        <a:latin typeface="Calibri"/>
                        <a:ea typeface="Calibri"/>
                        <a:cs typeface="Times New Roman"/>
                      </a:endParaRPr>
                    </a:p>
                  </a:txBody>
                  <a:tcPr marL="61346" marR="61346" marT="0" marB="0"/>
                </a:tc>
                <a:tc>
                  <a:txBody>
                    <a:bodyPr/>
                    <a:lstStyle/>
                    <a:p>
                      <a:pPr algn="ctr">
                        <a:lnSpc>
                          <a:spcPct val="115000"/>
                        </a:lnSpc>
                        <a:spcAft>
                          <a:spcPts val="300"/>
                        </a:spcAft>
                      </a:pPr>
                      <a:r>
                        <a:rPr lang="it-IT" sz="1050">
                          <a:effectLst/>
                        </a:rPr>
                        <a:t>Misura 1</a:t>
                      </a:r>
                      <a:endParaRPr lang="it-IT" sz="1100">
                        <a:effectLst/>
                        <a:latin typeface="Calibri"/>
                        <a:ea typeface="Calibri"/>
                        <a:cs typeface="Times New Roman"/>
                      </a:endParaRPr>
                    </a:p>
                  </a:txBody>
                  <a:tcPr marL="61346" marR="61346" marT="0" marB="0"/>
                </a:tc>
                <a:tc>
                  <a:txBody>
                    <a:bodyPr/>
                    <a:lstStyle/>
                    <a:p>
                      <a:pPr>
                        <a:lnSpc>
                          <a:spcPct val="115000"/>
                        </a:lnSpc>
                        <a:spcAft>
                          <a:spcPts val="300"/>
                        </a:spcAft>
                      </a:pPr>
                      <a:r>
                        <a:rPr lang="it-IT" sz="1050" dirty="0">
                          <a:effectLst/>
                        </a:rPr>
                        <a:t> </a:t>
                      </a:r>
                      <a:endParaRPr lang="it-IT" sz="1100" dirty="0">
                        <a:effectLst/>
                        <a:latin typeface="Calibri"/>
                        <a:ea typeface="Calibri"/>
                        <a:cs typeface="Times New Roman"/>
                      </a:endParaRPr>
                    </a:p>
                  </a:txBody>
                  <a:tcPr marL="61346" marR="61346" marT="0" marB="0"/>
                </a:tc>
              </a:tr>
            </a:tbl>
          </a:graphicData>
        </a:graphic>
      </p:graphicFrame>
      <p:sp>
        <p:nvSpPr>
          <p:cNvPr id="25655" name="Text Box 24"/>
          <p:cNvSpPr>
            <a:spLocks noGrp="1" noChangeArrowheads="1"/>
          </p:cNvSpPr>
          <p:nvPr>
            <p:ph type="title"/>
          </p:nvPr>
        </p:nvSpPr>
        <p:spPr>
          <a:xfrm>
            <a:off x="323850" y="274638"/>
            <a:ext cx="8229600" cy="1143000"/>
          </a:xfrm>
          <a:solidFill>
            <a:srgbClr val="FF9900"/>
          </a:solidFill>
          <a:ln>
            <a:solidFill>
              <a:srgbClr val="FF3300"/>
            </a:solidFill>
          </a:ln>
        </p:spPr>
        <p:txBody>
          <a:bodyPr>
            <a:spAutoFit/>
          </a:bodyPr>
          <a:lstStyle/>
          <a:p>
            <a:pPr eaLnBrk="1" hangingPunct="1"/>
            <a:r>
              <a:rPr lang="it-IT" altLang="it-IT" sz="2000" b="1" smtClean="0"/>
              <a:t>Piano Nazionale di Garanzia delle Competenze della Popolazione Adulta</a:t>
            </a:r>
            <a:br>
              <a:rPr lang="it-IT" altLang="it-IT" sz="2000" b="1" smtClean="0"/>
            </a:br>
            <a:r>
              <a:rPr lang="it-IT" altLang="it-IT" sz="2000" b="1" smtClean="0"/>
              <a:t>-  Iter -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egnaposto contenuto 2"/>
          <p:cNvSpPr>
            <a:spLocks noGrp="1"/>
          </p:cNvSpPr>
          <p:nvPr>
            <p:ph idx="1"/>
          </p:nvPr>
        </p:nvSpPr>
        <p:spPr>
          <a:xfrm>
            <a:off x="323850" y="1484313"/>
            <a:ext cx="8351838" cy="4897437"/>
          </a:xfrm>
        </p:spPr>
        <p:txBody>
          <a:bodyPr/>
          <a:lstStyle/>
          <a:p>
            <a:pPr algn="just" eaLnBrk="1" hangingPunct="1"/>
            <a:r>
              <a:rPr lang="it-IT" sz="1800" smtClean="0"/>
              <a:t>Al fine di sostenere l’implementazione del Piano nazionale di garanzia delle competenze della popolazione adulta, la DGOSV ha invitato gli UUSSRR ad attivare Piani regionali di Garanzia delle competenze della popolazione adulta. </a:t>
            </a:r>
          </a:p>
          <a:p>
            <a:pPr lvl="1" algn="just" eaLnBrk="1" hangingPunct="1"/>
            <a:r>
              <a:rPr lang="it-IT" sz="1800" b="1" smtClean="0"/>
              <a:t>nota prot. n. 6472 del 12.04.2018</a:t>
            </a:r>
            <a:r>
              <a:rPr lang="it-IT" sz="1800" smtClean="0"/>
              <a:t> - CPIA: Incontro Gruppo Nazionale PAIDEIA del 19 marzo 2018 – Adempimenti; ( 1) avviare un percorso per la definizione  del Piano nazionale di Garanzia delle competenze della popolazione adulta – 2) costituire Gruppi regionali di garanzia delle competenze della popolazione adulta) </a:t>
            </a:r>
          </a:p>
          <a:p>
            <a:pPr lvl="1" algn="just" eaLnBrk="1" hangingPunct="1"/>
            <a:r>
              <a:rPr lang="it-IT" sz="1800" b="1" smtClean="0"/>
              <a:t>nota prot. n. 15487 del 07.09.2018</a:t>
            </a:r>
            <a:r>
              <a:rPr lang="it-IT" sz="1800" smtClean="0"/>
              <a:t> – CPIA: Piano di attività per l’innovazione dell’istruzione degli adulti – Incontro 4 ottobre 2018 (avvio rilevazione Piani regionali di garanzia delle competenze della popolazione adulta) </a:t>
            </a:r>
          </a:p>
          <a:p>
            <a:pPr lvl="1" algn="just" eaLnBrk="1" hangingPunct="1"/>
            <a:r>
              <a:rPr lang="it-IT" sz="1800" b="1" smtClean="0"/>
              <a:t>nota prot.n. 18171 del 23.10.2018</a:t>
            </a:r>
            <a:r>
              <a:rPr lang="it-IT" sz="1800" smtClean="0"/>
              <a:t> - CPIA: Incontro Gruppo Nazionale PAIDEIA del 4 ottobre 2018 – Adempimenti (avvio rilevazione Piani regionali di garanzia delle competenze della popolazione adulta)</a:t>
            </a:r>
          </a:p>
          <a:p>
            <a:pPr lvl="1" algn="just" eaLnBrk="1" hangingPunct="1"/>
            <a:r>
              <a:rPr lang="it-IT" sz="1800" smtClean="0"/>
              <a:t>nell’incontro del 23 luglio 2019 del GNL PAIDEIA l’Ufficio VI della DGOSV ha presentato i primi dati relativi alla ricognizione.</a:t>
            </a:r>
          </a:p>
          <a:p>
            <a:pPr algn="just" eaLnBrk="1" hangingPunct="1"/>
            <a:endParaRPr lang="it-IT" sz="2000" smtClean="0"/>
          </a:p>
        </p:txBody>
      </p:sp>
      <p:sp>
        <p:nvSpPr>
          <p:cNvPr id="16386" name="Segnaposto piè di pagina 3"/>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it-IT" smtClean="0">
                <a:solidFill>
                  <a:srgbClr val="898989"/>
                </a:solidFill>
                <a:cs typeface="Arial" charset="0"/>
              </a:rPr>
              <a:t>Prof. Amelio-MIUR_DGOSV</a:t>
            </a:r>
          </a:p>
        </p:txBody>
      </p:sp>
      <p:sp>
        <p:nvSpPr>
          <p:cNvPr id="16387" name="Segnaposto numero diapositiva 4"/>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7C964A-232A-4E19-8DDB-9B4E1C12F2FD}" type="slidenum">
              <a:rPr lang="it-IT">
                <a:solidFill>
                  <a:srgbClr val="898989"/>
                </a:solidFill>
                <a:cs typeface="Arial" charset="0"/>
              </a:rPr>
              <a:pPr fontAlgn="base">
                <a:spcBef>
                  <a:spcPct val="0"/>
                </a:spcBef>
                <a:spcAft>
                  <a:spcPct val="0"/>
                </a:spcAft>
                <a:defRPr/>
              </a:pPr>
              <a:t>12</a:t>
            </a:fld>
            <a:endParaRPr lang="it-IT">
              <a:solidFill>
                <a:srgbClr val="898989"/>
              </a:solidFill>
              <a:cs typeface="Arial" charset="0"/>
            </a:endParaRPr>
          </a:p>
        </p:txBody>
      </p:sp>
      <p:sp>
        <p:nvSpPr>
          <p:cNvPr id="26628" name="Titolo 1"/>
          <p:cNvSpPr>
            <a:spLocks noGrp="1"/>
          </p:cNvSpPr>
          <p:nvPr>
            <p:ph type="title"/>
          </p:nvPr>
        </p:nvSpPr>
        <p:spPr>
          <a:xfrm>
            <a:off x="250825" y="404813"/>
            <a:ext cx="8435975" cy="777875"/>
          </a:xfrm>
        </p:spPr>
        <p:txBody>
          <a:bodyPr/>
          <a:lstStyle/>
          <a:p>
            <a:pPr eaLnBrk="1" hangingPunct="1"/>
            <a:endParaRPr lang="it-IT" smtClean="0"/>
          </a:p>
        </p:txBody>
      </p:sp>
      <p:sp>
        <p:nvSpPr>
          <p:cNvPr id="26629" name="Text Box 24"/>
          <p:cNvSpPr txBox="1">
            <a:spLocks noChangeArrowheads="1"/>
          </p:cNvSpPr>
          <p:nvPr/>
        </p:nvSpPr>
        <p:spPr bwMode="auto">
          <a:xfrm>
            <a:off x="385763" y="444500"/>
            <a:ext cx="8434387" cy="708025"/>
          </a:xfrm>
          <a:prstGeom prst="rect">
            <a:avLst/>
          </a:prstGeom>
          <a:solidFill>
            <a:srgbClr val="FF9900"/>
          </a:solidFill>
          <a:ln w="9525">
            <a:solidFill>
              <a:srgbClr val="FF3300"/>
            </a:solidFill>
            <a:miter lim="800000"/>
            <a:headEnd/>
            <a:tailEnd/>
          </a:ln>
        </p:spPr>
        <p:txBody>
          <a:bodyPr anchor="ctr">
            <a:spAutoFit/>
          </a:bodyPr>
          <a:lstStyle/>
          <a:p>
            <a:pPr algn="ctr"/>
            <a:r>
              <a:rPr lang="it-IT" altLang="it-IT" sz="2000" b="1">
                <a:latin typeface="Calibri" pitchFamily="34" charset="0"/>
              </a:rPr>
              <a:t>Piano Nazionale di Garanzia delle Competenze della Popolazione Adulta</a:t>
            </a:r>
            <a:br>
              <a:rPr lang="it-IT" altLang="it-IT" sz="2000" b="1">
                <a:latin typeface="Calibri" pitchFamily="34" charset="0"/>
              </a:rPr>
            </a:br>
            <a:r>
              <a:rPr lang="it-IT" altLang="it-IT" sz="2000" b="1">
                <a:latin typeface="Calibri" pitchFamily="34" charset="0"/>
              </a:rPr>
              <a:t>-  Piani regionali-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3850" y="1196975"/>
            <a:ext cx="8351838" cy="5256213"/>
          </a:xfrm>
        </p:spPr>
        <p:txBody>
          <a:bodyPr rtlCol="0">
            <a:noAutofit/>
          </a:bodyPr>
          <a:lstStyle/>
          <a:p>
            <a:pPr algn="just" eaLnBrk="1" fontAlgn="auto" hangingPunct="1">
              <a:spcAft>
                <a:spcPts val="0"/>
              </a:spcAft>
              <a:buFont typeface="Arial" panose="020B0604020202020204" pitchFamily="34" charset="0"/>
              <a:buChar char="•"/>
              <a:defRPr/>
            </a:pPr>
            <a:r>
              <a:rPr lang="it-IT" sz="1600" b="1" dirty="0" smtClean="0">
                <a:solidFill>
                  <a:srgbClr val="FF0000"/>
                </a:solidFill>
              </a:rPr>
              <a:t>E' stato attivato il GLR PAIDEIA da parte dell’USR ?   </a:t>
            </a:r>
          </a:p>
          <a:p>
            <a:pPr marL="0" indent="0" algn="just" eaLnBrk="1" fontAlgn="auto" hangingPunct="1">
              <a:spcAft>
                <a:spcPts val="0"/>
              </a:spcAft>
              <a:buFont typeface="Arial" panose="020B0604020202020204" pitchFamily="34" charset="0"/>
              <a:buNone/>
              <a:defRPr/>
            </a:pPr>
            <a:r>
              <a:rPr lang="it-IT" sz="1600" dirty="0"/>
              <a:t> </a:t>
            </a:r>
            <a:r>
              <a:rPr lang="it-IT" sz="1600" dirty="0" smtClean="0"/>
              <a:t>       SI : 14; No: 2; In fase di attivazione/rinnovo 2.</a:t>
            </a:r>
          </a:p>
          <a:p>
            <a:pPr algn="just" eaLnBrk="1" fontAlgn="auto" hangingPunct="1">
              <a:spcAft>
                <a:spcPts val="0"/>
              </a:spcAft>
              <a:buFont typeface="Arial" panose="020B0604020202020204" pitchFamily="34" charset="0"/>
              <a:buChar char="•"/>
              <a:defRPr/>
            </a:pPr>
            <a:endParaRPr lang="it-IT" sz="1600" b="1" dirty="0" smtClean="0"/>
          </a:p>
          <a:p>
            <a:pPr algn="just" eaLnBrk="1" fontAlgn="auto" hangingPunct="1">
              <a:spcAft>
                <a:spcPts val="0"/>
              </a:spcAft>
              <a:buFont typeface="Arial" panose="020B0604020202020204" pitchFamily="34" charset="0"/>
              <a:buChar char="•"/>
              <a:defRPr/>
            </a:pPr>
            <a:r>
              <a:rPr lang="it-IT" sz="1600" b="1" dirty="0" smtClean="0">
                <a:solidFill>
                  <a:srgbClr val="FF0000"/>
                </a:solidFill>
              </a:rPr>
              <a:t>Quali </a:t>
            </a:r>
            <a:r>
              <a:rPr lang="it-IT" sz="1600" b="1" dirty="0">
                <a:solidFill>
                  <a:srgbClr val="FF0000"/>
                </a:solidFill>
              </a:rPr>
              <a:t>soggetti compongono il GLR </a:t>
            </a:r>
            <a:r>
              <a:rPr lang="it-IT" sz="1600" b="1" dirty="0" smtClean="0">
                <a:solidFill>
                  <a:srgbClr val="FF0000"/>
                </a:solidFill>
              </a:rPr>
              <a:t>PAIDEIA</a:t>
            </a:r>
            <a:r>
              <a:rPr lang="it-IT" sz="1600" b="1" dirty="0">
                <a:solidFill>
                  <a:srgbClr val="FF0000"/>
                </a:solidFill>
              </a:rPr>
              <a:t> </a:t>
            </a:r>
            <a:r>
              <a:rPr lang="it-IT" sz="1600" b="1" dirty="0" smtClean="0">
                <a:solidFill>
                  <a:srgbClr val="FF0000"/>
                </a:solidFill>
              </a:rPr>
              <a:t>? (dati totali comunicati da UUSSRR)</a:t>
            </a:r>
            <a:br>
              <a:rPr lang="it-IT" sz="1600" b="1" dirty="0" smtClean="0">
                <a:solidFill>
                  <a:srgbClr val="FF0000"/>
                </a:solidFill>
              </a:rPr>
            </a:br>
            <a:r>
              <a:rPr lang="it-IT" sz="1600" dirty="0" smtClean="0"/>
              <a:t>Rappresentanti USR: 27; Dirigenti tecnici: 11; Dirigenti scolastici 83; Docenti CPIA </a:t>
            </a:r>
            <a:r>
              <a:rPr lang="it-IT" sz="1600" smtClean="0"/>
              <a:t>57;</a:t>
            </a:r>
            <a:endParaRPr lang="it-IT" sz="1600" dirty="0" smtClean="0"/>
          </a:p>
          <a:p>
            <a:pPr algn="just" eaLnBrk="1" fontAlgn="auto" hangingPunct="1">
              <a:spcAft>
                <a:spcPts val="0"/>
              </a:spcAft>
              <a:buFont typeface="Arial" panose="020B0604020202020204" pitchFamily="34" charset="0"/>
              <a:buChar char="•"/>
              <a:defRPr/>
            </a:pPr>
            <a:endParaRPr lang="it-IT" sz="1600" b="1" dirty="0" smtClean="0"/>
          </a:p>
          <a:p>
            <a:pPr algn="just" eaLnBrk="1" fontAlgn="auto" hangingPunct="1">
              <a:spcAft>
                <a:spcPts val="0"/>
              </a:spcAft>
              <a:buFont typeface="Arial" panose="020B0604020202020204" pitchFamily="34" charset="0"/>
              <a:buChar char="•"/>
              <a:defRPr/>
            </a:pPr>
            <a:r>
              <a:rPr lang="it-IT" sz="1600" b="1" dirty="0" smtClean="0">
                <a:solidFill>
                  <a:srgbClr val="FF0000"/>
                </a:solidFill>
              </a:rPr>
              <a:t>Quali fra le seguenti azioni sono state promosse dal GLR PAIDEIA per realizzare il piano regionale di garanzia delle competenze della popolazione adulta? (dati totali comunicati dagli UUSSRR)</a:t>
            </a:r>
          </a:p>
          <a:p>
            <a:pPr lvl="1" algn="just" eaLnBrk="1" fontAlgn="auto" hangingPunct="1">
              <a:spcAft>
                <a:spcPts val="0"/>
              </a:spcAft>
              <a:buFont typeface="Arial" panose="020B0604020202020204" pitchFamily="34" charset="0"/>
              <a:buChar char="–"/>
              <a:defRPr/>
            </a:pPr>
            <a:r>
              <a:rPr lang="it-IT" sz="1600" dirty="0" smtClean="0"/>
              <a:t>Favorire e sostenere la partecipazione dei CPIA alla costruzione e al funzionamento delle reti territoriali per l'apprendimento permanente: 13 UUSSRR</a:t>
            </a:r>
          </a:p>
          <a:p>
            <a:pPr lvl="1" algn="just" eaLnBrk="1" fontAlgn="auto" hangingPunct="1">
              <a:spcAft>
                <a:spcPts val="0"/>
              </a:spcAft>
              <a:buFont typeface="Arial" panose="020B0604020202020204" pitchFamily="34" charset="0"/>
              <a:buChar char="–"/>
              <a:defRPr/>
            </a:pPr>
            <a:r>
              <a:rPr lang="it-IT" sz="1600" dirty="0" smtClean="0"/>
              <a:t>Favorire e sostenere - in coerenza con quanto previsto da “Agenda 2030” e dalla “Nuova Agenda europea delle competenze” – l'attivazione di “Percorsi di Garanzia delle Competenze” destinati alla popolazione adulta… : 13 UUSSRR</a:t>
            </a:r>
          </a:p>
          <a:p>
            <a:pPr lvl="1" algn="just" eaLnBrk="1" fontAlgn="auto" hangingPunct="1">
              <a:spcAft>
                <a:spcPts val="0"/>
              </a:spcAft>
              <a:buFont typeface="Arial" panose="020B0604020202020204" pitchFamily="34" charset="0"/>
              <a:buChar char="–"/>
              <a:defRPr/>
            </a:pPr>
            <a:r>
              <a:rPr lang="it-IT" sz="1600" dirty="0" smtClean="0"/>
              <a:t>Potenziare e consolidare i Centri di ricerca, sperimentazione e sviluppo in materia di istruzione degli adulti, già attivati:  13 UUSSRR</a:t>
            </a:r>
          </a:p>
          <a:p>
            <a:pPr lvl="1" algn="just" eaLnBrk="1" fontAlgn="auto" hangingPunct="1">
              <a:spcAft>
                <a:spcPts val="0"/>
              </a:spcAft>
              <a:buFont typeface="Arial" panose="020B0604020202020204" pitchFamily="34" charset="0"/>
              <a:buChar char="–"/>
              <a:defRPr/>
            </a:pPr>
            <a:r>
              <a:rPr lang="it-IT" sz="1600" dirty="0" smtClean="0"/>
              <a:t>Favorire e sostenere la piena applicazione ai percorsi di istruzione degli adulti di strumenti di flessibilità e in particolare della «fruizione a distanza»:   12 UUSSRR</a:t>
            </a:r>
          </a:p>
          <a:p>
            <a:pPr lvl="1" algn="just" eaLnBrk="1" fontAlgn="auto" hangingPunct="1">
              <a:spcAft>
                <a:spcPts val="0"/>
              </a:spcAft>
              <a:buFont typeface="Arial" panose="020B0604020202020204" pitchFamily="34" charset="0"/>
              <a:buChar char="–"/>
              <a:defRPr/>
            </a:pPr>
            <a:r>
              <a:rPr lang="it-IT" sz="1600" dirty="0" smtClean="0"/>
              <a:t>Favorire e sostenere l'attivazione di «Percorsi di Istruzione Integrati»… : 8 UUSSRR</a:t>
            </a:r>
            <a:endParaRPr lang="it-IT" sz="1600" dirty="0"/>
          </a:p>
          <a:p>
            <a:pPr lvl="1" eaLnBrk="1" fontAlgn="auto" hangingPunct="1">
              <a:spcAft>
                <a:spcPts val="0"/>
              </a:spcAft>
              <a:buFont typeface="Arial" panose="020B0604020202020204" pitchFamily="34" charset="0"/>
              <a:buChar char="–"/>
              <a:defRPr/>
            </a:pPr>
            <a:endParaRPr lang="it-IT" sz="1100" dirty="0"/>
          </a:p>
          <a:p>
            <a:pPr eaLnBrk="1" fontAlgn="auto" hangingPunct="1">
              <a:spcAft>
                <a:spcPts val="0"/>
              </a:spcAft>
              <a:buFont typeface="Arial" panose="020B0604020202020204" pitchFamily="34" charset="0"/>
              <a:buChar char="•"/>
              <a:defRPr/>
            </a:pPr>
            <a:r>
              <a:rPr lang="it-IT" altLang="it-IT" sz="1100" b="1" dirty="0" smtClean="0"/>
              <a:t>Estratto </a:t>
            </a:r>
            <a:r>
              <a:rPr lang="it-IT" altLang="it-IT" sz="1100" b="1" dirty="0"/>
              <a:t>dalla rilevazione ex nota </a:t>
            </a:r>
            <a:r>
              <a:rPr lang="it-IT" altLang="it-IT" sz="1100" b="1" dirty="0" err="1"/>
              <a:t>prot</a:t>
            </a:r>
            <a:r>
              <a:rPr lang="it-IT" altLang="it-IT" sz="1100" b="1" dirty="0"/>
              <a:t>. n. 18171 del 23 ottobre 2018</a:t>
            </a:r>
            <a:endParaRPr lang="it-IT" sz="1100" b="1" dirty="0"/>
          </a:p>
          <a:p>
            <a:pPr eaLnBrk="1" fontAlgn="auto" hangingPunct="1">
              <a:spcAft>
                <a:spcPts val="0"/>
              </a:spcAft>
              <a:buFont typeface="Arial" panose="020B0604020202020204" pitchFamily="34" charset="0"/>
              <a:buChar char="•"/>
              <a:defRPr/>
            </a:pPr>
            <a:endParaRPr lang="it-IT" sz="1100" dirty="0"/>
          </a:p>
        </p:txBody>
      </p:sp>
      <p:sp>
        <p:nvSpPr>
          <p:cNvPr id="27650" name="Text Box 24"/>
          <p:cNvSpPr>
            <a:spLocks noGrp="1" noChangeArrowheads="1"/>
          </p:cNvSpPr>
          <p:nvPr>
            <p:ph type="title"/>
          </p:nvPr>
        </p:nvSpPr>
        <p:spPr>
          <a:xfrm>
            <a:off x="250825" y="274638"/>
            <a:ext cx="8435975" cy="706437"/>
          </a:xfrm>
          <a:solidFill>
            <a:srgbClr val="FF9900"/>
          </a:solidFill>
          <a:ln>
            <a:solidFill>
              <a:srgbClr val="FF3300"/>
            </a:solidFill>
          </a:ln>
        </p:spPr>
        <p:txBody>
          <a:bodyPr>
            <a:spAutoFit/>
          </a:bodyPr>
          <a:lstStyle/>
          <a:p>
            <a:pPr eaLnBrk="1" hangingPunct="1"/>
            <a:r>
              <a:rPr lang="it-IT" altLang="it-IT" sz="2000" b="1" smtClean="0"/>
              <a:t>Piano Nazionale di Garanzia delle Competenze della Popolazione Adulta</a:t>
            </a:r>
            <a:br>
              <a:rPr lang="it-IT" altLang="it-IT" sz="2000" b="1" smtClean="0"/>
            </a:br>
            <a:r>
              <a:rPr lang="it-IT" altLang="it-IT" sz="2000" b="1" smtClean="0"/>
              <a:t>-  Piani regionali: alcuni dati-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3850" y="1125538"/>
            <a:ext cx="8424863" cy="4967287"/>
          </a:xfrm>
        </p:spPr>
        <p:txBody>
          <a:bodyPr rtlCol="0">
            <a:noAutofit/>
          </a:bodyPr>
          <a:lstStyle/>
          <a:p>
            <a:pPr marL="342900" lvl="1" indent="-342900" algn="just" eaLnBrk="1" fontAlgn="auto" hangingPunct="1">
              <a:spcAft>
                <a:spcPts val="0"/>
              </a:spcAft>
              <a:buFont typeface="Arial" panose="020B0604020202020204" pitchFamily="34" charset="0"/>
              <a:buChar char="•"/>
              <a:defRPr/>
            </a:pPr>
            <a:r>
              <a:rPr lang="it-IT" sz="1500" b="1" dirty="0" smtClean="0">
                <a:solidFill>
                  <a:srgbClr val="FF0000"/>
                </a:solidFill>
              </a:rPr>
              <a:t>In collaborazione con quali “attori” e “leve strategiche” (L. 92/2012 art. 4, co. 56 e Accordo C.U. 10/7/2014 punti 2.1 e  2.3) dell’apprendimento permanente, è stato attivato il piano regionale di garanzia delle competenze della popolazione adulta? (dati totali comunicati da UUSSRR)</a:t>
            </a:r>
          </a:p>
          <a:p>
            <a:pPr lvl="1" algn="just" eaLnBrk="1" fontAlgn="auto" hangingPunct="1">
              <a:spcAft>
                <a:spcPts val="0"/>
              </a:spcAft>
              <a:buFont typeface="Arial" panose="020B0604020202020204" pitchFamily="34" charset="0"/>
              <a:buChar char="–"/>
              <a:defRPr/>
            </a:pPr>
            <a:r>
              <a:rPr lang="it-IT" sz="1500" dirty="0" smtClean="0"/>
              <a:t>Università </a:t>
            </a:r>
            <a:r>
              <a:rPr lang="it-IT" sz="1500" dirty="0"/>
              <a:t>e </a:t>
            </a:r>
            <a:r>
              <a:rPr lang="it-IT" sz="1500" dirty="0" smtClean="0"/>
              <a:t>AFAM: 10 UUSSRR</a:t>
            </a:r>
            <a:endParaRPr lang="it-IT" sz="1500" dirty="0"/>
          </a:p>
          <a:p>
            <a:pPr lvl="1" algn="just" eaLnBrk="1" fontAlgn="auto" hangingPunct="1">
              <a:spcAft>
                <a:spcPts val="0"/>
              </a:spcAft>
              <a:buFont typeface="Arial" panose="020B0604020202020204" pitchFamily="34" charset="0"/>
              <a:buChar char="–"/>
              <a:defRPr/>
            </a:pPr>
            <a:r>
              <a:rPr lang="it-IT" sz="1500" dirty="0"/>
              <a:t>Poli </a:t>
            </a:r>
            <a:r>
              <a:rPr lang="it-IT" sz="1500" dirty="0" smtClean="0"/>
              <a:t>tecnico-professionali: 3 UUSSRR</a:t>
            </a:r>
          </a:p>
          <a:p>
            <a:pPr lvl="1" algn="just" eaLnBrk="1" fontAlgn="auto" hangingPunct="1">
              <a:spcAft>
                <a:spcPts val="0"/>
              </a:spcAft>
              <a:buFont typeface="Arial" panose="020B0604020202020204" pitchFamily="34" charset="0"/>
              <a:buChar char="–"/>
              <a:defRPr/>
            </a:pPr>
            <a:r>
              <a:rPr lang="it-IT" sz="1500" dirty="0" smtClean="0"/>
              <a:t>Imprese, attraverso rappresentanze datoriali e sindacali: 3 UUSSRR</a:t>
            </a:r>
          </a:p>
          <a:p>
            <a:pPr lvl="1" algn="just" eaLnBrk="1" fontAlgn="auto" hangingPunct="1">
              <a:spcAft>
                <a:spcPts val="0"/>
              </a:spcAft>
              <a:buFont typeface="Arial" panose="020B0604020202020204" pitchFamily="34" charset="0"/>
              <a:buChar char="–"/>
              <a:defRPr/>
            </a:pPr>
            <a:r>
              <a:rPr lang="it-IT" sz="1500" dirty="0" smtClean="0"/>
              <a:t>Camere di commercio, industria, artigianato e agricoltura: 6 UUSSRR</a:t>
            </a:r>
          </a:p>
          <a:p>
            <a:pPr lvl="1" algn="just" eaLnBrk="1" fontAlgn="auto" hangingPunct="1">
              <a:spcAft>
                <a:spcPts val="0"/>
              </a:spcAft>
              <a:buFont typeface="Arial" panose="020B0604020202020204" pitchFamily="34" charset="0"/>
              <a:buChar char="–"/>
              <a:defRPr/>
            </a:pPr>
            <a:r>
              <a:rPr lang="it-IT" sz="1500" dirty="0" smtClean="0"/>
              <a:t>Strutture territoriali degli Enti pubblici di ricerca: 3 UUSSRR</a:t>
            </a:r>
          </a:p>
          <a:p>
            <a:pPr lvl="1" algn="just" eaLnBrk="1" fontAlgn="auto" hangingPunct="1">
              <a:spcAft>
                <a:spcPts val="0"/>
              </a:spcAft>
              <a:buFont typeface="Arial" panose="020B0604020202020204" pitchFamily="34" charset="0"/>
              <a:buChar char="–"/>
              <a:defRPr/>
            </a:pPr>
            <a:r>
              <a:rPr lang="it-IT" sz="1500" dirty="0" smtClean="0"/>
              <a:t>Centri per l'impiego e/o Centri per i servizi al lavoro accreditati dalle Regioni : 8 UUSSRR</a:t>
            </a:r>
          </a:p>
          <a:p>
            <a:pPr lvl="1" algn="just" eaLnBrk="1" fontAlgn="auto" hangingPunct="1">
              <a:spcAft>
                <a:spcPts val="0"/>
              </a:spcAft>
              <a:buFont typeface="Arial" panose="020B0604020202020204" pitchFamily="34" charset="0"/>
              <a:buChar char="–"/>
              <a:defRPr/>
            </a:pPr>
            <a:r>
              <a:rPr lang="it-IT" sz="1500" dirty="0" smtClean="0"/>
              <a:t>Parti Sociali : 2 UUSSRR</a:t>
            </a:r>
          </a:p>
          <a:p>
            <a:pPr lvl="1" algn="just" eaLnBrk="1" fontAlgn="auto" hangingPunct="1">
              <a:spcAft>
                <a:spcPts val="0"/>
              </a:spcAft>
              <a:buFont typeface="Arial" panose="020B0604020202020204" pitchFamily="34" charset="0"/>
              <a:buChar char="–"/>
              <a:defRPr/>
            </a:pPr>
            <a:r>
              <a:rPr lang="it-IT" sz="1500" dirty="0" smtClean="0"/>
              <a:t>Enti Locali:  11 UUSSRR</a:t>
            </a:r>
          </a:p>
          <a:p>
            <a:pPr lvl="1" algn="just" eaLnBrk="1" fontAlgn="auto" hangingPunct="1">
              <a:spcAft>
                <a:spcPts val="0"/>
              </a:spcAft>
              <a:buFont typeface="Arial" panose="020B0604020202020204" pitchFamily="34" charset="0"/>
              <a:buChar char="–"/>
              <a:defRPr/>
            </a:pPr>
            <a:r>
              <a:rPr lang="it-IT" sz="1500" dirty="0" smtClean="0"/>
              <a:t>Il sistema camerale e degli Sportelli Suap : 0</a:t>
            </a:r>
          </a:p>
          <a:p>
            <a:pPr lvl="1" algn="just" eaLnBrk="1" fontAlgn="auto" hangingPunct="1">
              <a:spcAft>
                <a:spcPts val="0"/>
              </a:spcAft>
              <a:buFont typeface="Arial" panose="020B0604020202020204" pitchFamily="34" charset="0"/>
              <a:buChar char="–"/>
              <a:defRPr/>
            </a:pPr>
            <a:r>
              <a:rPr lang="it-IT" sz="1500" dirty="0" smtClean="0"/>
              <a:t>Soggetti titolari e titolati alla individuazione, validazione e certificazione delle competenze comunque acquisite di cui al </a:t>
            </a:r>
            <a:r>
              <a:rPr lang="it-IT" sz="1500" dirty="0" err="1" smtClean="0"/>
              <a:t>D.Lgs.</a:t>
            </a:r>
            <a:r>
              <a:rPr lang="it-IT" sz="1500" dirty="0" smtClean="0"/>
              <a:t> 13/13:   2 UUSSRR</a:t>
            </a:r>
          </a:p>
          <a:p>
            <a:pPr lvl="1" algn="just" eaLnBrk="1" fontAlgn="auto" hangingPunct="1">
              <a:spcAft>
                <a:spcPts val="0"/>
              </a:spcAft>
              <a:buFont typeface="Arial" panose="020B0604020202020204" pitchFamily="34" charset="0"/>
              <a:buChar char="–"/>
              <a:defRPr/>
            </a:pPr>
            <a:endParaRPr lang="it-IT" sz="1500" dirty="0" smtClean="0"/>
          </a:p>
          <a:p>
            <a:pPr marL="342900" lvl="1" indent="-342900" algn="just" eaLnBrk="1" fontAlgn="auto" hangingPunct="1">
              <a:spcAft>
                <a:spcPts val="0"/>
              </a:spcAft>
              <a:buFont typeface="Arial" panose="020B0604020202020204" pitchFamily="34" charset="0"/>
              <a:buChar char="•"/>
              <a:defRPr/>
            </a:pPr>
            <a:r>
              <a:rPr lang="it-IT" sz="1500" b="1" dirty="0">
                <a:solidFill>
                  <a:srgbClr val="FF0000"/>
                </a:solidFill>
              </a:rPr>
              <a:t>Quali attività sono state promosse</a:t>
            </a:r>
            <a:r>
              <a:rPr lang="it-IT" sz="1500" b="1" dirty="0" smtClean="0">
                <a:solidFill>
                  <a:srgbClr val="FF0000"/>
                </a:solidFill>
              </a:rPr>
              <a:t>? (dati totali comunicati da UUSSRR)</a:t>
            </a:r>
          </a:p>
          <a:p>
            <a:pPr lvl="1" algn="just" eaLnBrk="1" fontAlgn="auto" hangingPunct="1">
              <a:spcAft>
                <a:spcPts val="0"/>
              </a:spcAft>
              <a:buFont typeface="Arial" panose="020B0604020202020204" pitchFamily="34" charset="0"/>
              <a:buChar char="–"/>
              <a:defRPr/>
            </a:pPr>
            <a:r>
              <a:rPr lang="it-IT" sz="1500" dirty="0"/>
              <a:t>Incontri di informazione e sensibilizzazione relativi ai  Piani regionali: 11 UUSSRR</a:t>
            </a:r>
          </a:p>
          <a:p>
            <a:pPr lvl="1" algn="just" eaLnBrk="1" fontAlgn="auto" hangingPunct="1">
              <a:spcAft>
                <a:spcPts val="0"/>
              </a:spcAft>
              <a:buFont typeface="Arial" panose="020B0604020202020204" pitchFamily="34" charset="0"/>
              <a:buChar char="–"/>
              <a:defRPr/>
            </a:pPr>
            <a:r>
              <a:rPr lang="it-IT" sz="1500" dirty="0"/>
              <a:t>Conferenze di servizio: 5 UUSSRR</a:t>
            </a:r>
          </a:p>
          <a:p>
            <a:pPr lvl="1" eaLnBrk="1" fontAlgn="auto" hangingPunct="1">
              <a:spcAft>
                <a:spcPts val="0"/>
              </a:spcAft>
              <a:buFont typeface="Arial" panose="020B0604020202020204" pitchFamily="34" charset="0"/>
              <a:buChar char="–"/>
              <a:defRPr/>
            </a:pPr>
            <a:endParaRPr lang="it-IT" sz="1100" dirty="0"/>
          </a:p>
          <a:p>
            <a:pPr eaLnBrk="1" fontAlgn="auto" hangingPunct="1">
              <a:spcAft>
                <a:spcPts val="0"/>
              </a:spcAft>
              <a:buFont typeface="Arial" panose="020B0604020202020204" pitchFamily="34" charset="0"/>
              <a:buChar char="•"/>
              <a:defRPr/>
            </a:pPr>
            <a:r>
              <a:rPr lang="it-IT" altLang="it-IT" sz="1100" b="1" dirty="0" smtClean="0"/>
              <a:t>Estratto </a:t>
            </a:r>
            <a:r>
              <a:rPr lang="it-IT" altLang="it-IT" sz="1100" b="1" dirty="0"/>
              <a:t>dalla rilevazione ex nota </a:t>
            </a:r>
            <a:r>
              <a:rPr lang="it-IT" altLang="it-IT" sz="1100" b="1" dirty="0" err="1"/>
              <a:t>prot</a:t>
            </a:r>
            <a:r>
              <a:rPr lang="it-IT" altLang="it-IT" sz="1100" b="1" dirty="0"/>
              <a:t>. n. 18171 del 23 ottobre 2018</a:t>
            </a:r>
            <a:endParaRPr lang="it-IT" sz="1100" b="1" dirty="0"/>
          </a:p>
          <a:p>
            <a:pPr eaLnBrk="1" fontAlgn="auto" hangingPunct="1">
              <a:spcAft>
                <a:spcPts val="0"/>
              </a:spcAft>
              <a:buFont typeface="Arial" panose="020B0604020202020204" pitchFamily="34" charset="0"/>
              <a:buChar char="•"/>
              <a:defRPr/>
            </a:pPr>
            <a:endParaRPr lang="it-IT" sz="1100" dirty="0"/>
          </a:p>
        </p:txBody>
      </p:sp>
      <p:sp>
        <p:nvSpPr>
          <p:cNvPr id="28674" name="Text Box 24"/>
          <p:cNvSpPr>
            <a:spLocks noGrp="1" noChangeArrowheads="1"/>
          </p:cNvSpPr>
          <p:nvPr>
            <p:ph type="title"/>
          </p:nvPr>
        </p:nvSpPr>
        <p:spPr>
          <a:xfrm>
            <a:off x="395288" y="309563"/>
            <a:ext cx="8291512" cy="708025"/>
          </a:xfrm>
          <a:solidFill>
            <a:srgbClr val="FF9900"/>
          </a:solidFill>
          <a:ln>
            <a:solidFill>
              <a:srgbClr val="FF3300"/>
            </a:solidFill>
          </a:ln>
        </p:spPr>
        <p:txBody>
          <a:bodyPr>
            <a:spAutoFit/>
          </a:bodyPr>
          <a:lstStyle/>
          <a:p>
            <a:pPr eaLnBrk="1" hangingPunct="1"/>
            <a:r>
              <a:rPr lang="it-IT" altLang="it-IT" sz="2000" b="1" smtClean="0"/>
              <a:t>Piano Nazionale di Garanzia delle Competenze della Popolazione Adulta</a:t>
            </a:r>
            <a:br>
              <a:rPr lang="it-IT" altLang="it-IT" sz="2000" b="1" smtClean="0"/>
            </a:br>
            <a:r>
              <a:rPr lang="it-IT" altLang="it-IT" sz="2000" b="1" smtClean="0"/>
              <a:t>-  Piani regionali: alcuni dati-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24"/>
          <p:cNvSpPr>
            <a:spLocks noGrp="1" noChangeArrowheads="1"/>
          </p:cNvSpPr>
          <p:nvPr>
            <p:ph type="title"/>
          </p:nvPr>
        </p:nvSpPr>
        <p:spPr>
          <a:xfrm>
            <a:off x="158750" y="492125"/>
            <a:ext cx="8661400" cy="708025"/>
          </a:xfrm>
          <a:solidFill>
            <a:srgbClr val="FF9900"/>
          </a:solidFill>
          <a:ln>
            <a:solidFill>
              <a:srgbClr val="FF3300"/>
            </a:solidFill>
          </a:ln>
        </p:spPr>
        <p:txBody>
          <a:bodyPr>
            <a:spAutoFit/>
          </a:bodyPr>
          <a:lstStyle/>
          <a:p>
            <a:pPr eaLnBrk="1" hangingPunct="1"/>
            <a:r>
              <a:rPr lang="it-IT" altLang="it-IT" sz="2000" b="1" smtClean="0"/>
              <a:t>Piano Nazionale di Garanzia delle Competenze della Popolazione Adulta</a:t>
            </a:r>
            <a:br>
              <a:rPr lang="it-IT" altLang="it-IT" sz="2000" b="1" smtClean="0"/>
            </a:br>
            <a:r>
              <a:rPr lang="it-IT" altLang="it-IT" sz="2000" b="1" smtClean="0"/>
              <a:t>-  Q.C.R. dei Percorsi di garanzia delle competenze- </a:t>
            </a:r>
          </a:p>
        </p:txBody>
      </p:sp>
      <p:sp>
        <p:nvSpPr>
          <p:cNvPr id="32770" name="Segnaposto contenuto 5"/>
          <p:cNvSpPr>
            <a:spLocks noGrp="1"/>
          </p:cNvSpPr>
          <p:nvPr>
            <p:ph idx="1"/>
          </p:nvPr>
        </p:nvSpPr>
        <p:spPr/>
        <p:txBody>
          <a:bodyPr/>
          <a:lstStyle/>
          <a:p>
            <a:pPr eaLnBrk="1" hangingPunct="1"/>
            <a:endParaRPr lang="it-IT" smtClean="0"/>
          </a:p>
        </p:txBody>
      </p:sp>
      <p:pic>
        <p:nvPicPr>
          <p:cNvPr id="32771" name="Picture 1"/>
          <p:cNvPicPr>
            <a:picLocks noChangeAspect="1" noChangeArrowheads="1"/>
          </p:cNvPicPr>
          <p:nvPr/>
        </p:nvPicPr>
        <p:blipFill>
          <a:blip r:embed="rId2" cstate="print"/>
          <a:srcRect/>
          <a:stretch>
            <a:fillRect/>
          </a:stretch>
        </p:blipFill>
        <p:spPr bwMode="auto">
          <a:xfrm>
            <a:off x="158750" y="1319213"/>
            <a:ext cx="8734425" cy="5422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ctrTitle"/>
          </p:nvPr>
        </p:nvSpPr>
        <p:spPr>
          <a:xfrm>
            <a:off x="684213" y="1773238"/>
            <a:ext cx="7991475" cy="2232025"/>
          </a:xfrm>
        </p:spPr>
        <p:txBody>
          <a:bodyPr/>
          <a:lstStyle/>
          <a:p>
            <a:pPr eaLnBrk="1" hangingPunct="1"/>
            <a:r>
              <a:rPr lang="it-IT" sz="5400" b="1" smtClean="0">
                <a:solidFill>
                  <a:schemeClr val="hlink"/>
                </a:solidFill>
              </a:rPr>
              <a:t>dalla competitività…….</a:t>
            </a:r>
            <a:br>
              <a:rPr lang="it-IT" sz="5400" b="1" smtClean="0">
                <a:solidFill>
                  <a:schemeClr val="hlink"/>
                </a:solidFill>
              </a:rPr>
            </a:br>
            <a:r>
              <a:rPr lang="it-IT" sz="5400" b="1" smtClean="0">
                <a:solidFill>
                  <a:schemeClr val="hlink"/>
                </a:solidFill>
              </a:rPr>
              <a:t>…….alla sostenibilità</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5"/>
          <p:cNvSpPr>
            <a:spLocks noChangeArrowheads="1"/>
          </p:cNvSpPr>
          <p:nvPr/>
        </p:nvSpPr>
        <p:spPr bwMode="auto">
          <a:xfrm>
            <a:off x="107950" y="5232311"/>
            <a:ext cx="8820150" cy="1200329"/>
          </a:xfrm>
          <a:prstGeom prst="rect">
            <a:avLst/>
          </a:prstGeom>
          <a:noFill/>
          <a:ln w="9525">
            <a:noFill/>
            <a:miter lim="800000"/>
            <a:headEnd/>
            <a:tailEnd/>
          </a:ln>
        </p:spPr>
        <p:txBody>
          <a:bodyPr anchor="ctr">
            <a:spAutoFit/>
          </a:bodyPr>
          <a:lstStyle/>
          <a:p>
            <a:pPr algn="just">
              <a:buFont typeface="Arial" charset="0"/>
              <a:buNone/>
            </a:pPr>
            <a:r>
              <a:rPr lang="it-IT" altLang="it-IT" sz="1200" i="1" dirty="0">
                <a:latin typeface="Calibri" pitchFamily="34" charset="0"/>
              </a:rPr>
              <a:t>Le competenze analizzate dall’indagine sono espresse in punteggi da 0 a 500. Nelle competenze alfabetiche </a:t>
            </a:r>
            <a:r>
              <a:rPr lang="it-IT" altLang="it-IT" sz="1200" b="1" i="1" dirty="0">
                <a:latin typeface="Calibri" pitchFamily="34" charset="0"/>
              </a:rPr>
              <a:t>il punteggio medio degli adulti italiani è pari a 250, contro una media Ocse di 273</a:t>
            </a:r>
            <a:r>
              <a:rPr lang="it-IT" altLang="it-IT" sz="1200" i="1" dirty="0">
                <a:latin typeface="Calibri" pitchFamily="34" charset="0"/>
              </a:rPr>
              <a:t>.  Nelle competenze matematiche la media italiana è pari a 247 rispetto a 269 di quella Ocse.  I punteggi sono riconducibili a 6 diversi livelli di competenze e il livello 3 è considerato il minimo indispensabile per “vivere e lavorare nel XXI secolo”.  In riferimento alle </a:t>
            </a:r>
            <a:r>
              <a:rPr lang="it-IT" altLang="it-IT" sz="1200" b="1" i="1" dirty="0">
                <a:solidFill>
                  <a:srgbClr val="3333CC"/>
                </a:solidFill>
                <a:latin typeface="Calibri" pitchFamily="34" charset="0"/>
              </a:rPr>
              <a:t>competenze alfabetiche</a:t>
            </a:r>
            <a:r>
              <a:rPr lang="it-IT" altLang="it-IT" sz="1200" i="1" dirty="0">
                <a:latin typeface="Calibri" pitchFamily="34" charset="0"/>
              </a:rPr>
              <a:t> il </a:t>
            </a:r>
            <a:r>
              <a:rPr lang="it-IT" altLang="it-IT" sz="1200" b="1" i="1" dirty="0">
                <a:solidFill>
                  <a:srgbClr val="3333CC"/>
                </a:solidFill>
                <a:latin typeface="Calibri" pitchFamily="34" charset="0"/>
              </a:rPr>
              <a:t>29,8% </a:t>
            </a:r>
            <a:r>
              <a:rPr lang="it-IT" altLang="it-IT" sz="1200" i="1" dirty="0">
                <a:latin typeface="Calibri" pitchFamily="34" charset="0"/>
              </a:rPr>
              <a:t>degli adulti italiani si colloca al </a:t>
            </a:r>
            <a:r>
              <a:rPr lang="it-IT" altLang="it-IT" sz="1200" b="1" i="1" dirty="0">
                <a:solidFill>
                  <a:srgbClr val="3333CC"/>
                </a:solidFill>
                <a:latin typeface="Calibri" pitchFamily="34" charset="0"/>
              </a:rPr>
              <a:t>livello 3 o superiore</a:t>
            </a:r>
            <a:r>
              <a:rPr lang="it-IT" altLang="it-IT" sz="1200" i="1" dirty="0">
                <a:latin typeface="Calibri" pitchFamily="34" charset="0"/>
              </a:rPr>
              <a:t>, il 42,3% al livello 2 e il 27,9% non supera il livello 1. Quanto alle </a:t>
            </a:r>
            <a:r>
              <a:rPr lang="it-IT" altLang="it-IT" sz="1200" b="1" i="1" dirty="0">
                <a:solidFill>
                  <a:srgbClr val="FF3300"/>
                </a:solidFill>
                <a:latin typeface="Calibri" pitchFamily="34" charset="0"/>
              </a:rPr>
              <a:t>competenze matematiche </a:t>
            </a:r>
            <a:r>
              <a:rPr lang="it-IT" altLang="it-IT" sz="1200" b="1" i="1" dirty="0">
                <a:latin typeface="Calibri" pitchFamily="34" charset="0"/>
              </a:rPr>
              <a:t>il </a:t>
            </a:r>
            <a:r>
              <a:rPr lang="it-IT" altLang="it-IT" sz="1200" b="1" i="1" dirty="0">
                <a:solidFill>
                  <a:srgbClr val="FF3300"/>
                </a:solidFill>
                <a:latin typeface="Calibri" pitchFamily="34" charset="0"/>
              </a:rPr>
              <a:t>28,9%</a:t>
            </a:r>
            <a:r>
              <a:rPr lang="it-IT" altLang="it-IT" sz="1200" b="1" i="1" dirty="0">
                <a:latin typeface="Calibri" pitchFamily="34" charset="0"/>
              </a:rPr>
              <a:t> </a:t>
            </a:r>
            <a:r>
              <a:rPr lang="it-IT" altLang="it-IT" sz="1200" i="1" dirty="0">
                <a:latin typeface="Calibri" pitchFamily="34" charset="0"/>
              </a:rPr>
              <a:t>è al </a:t>
            </a:r>
            <a:r>
              <a:rPr lang="it-IT" altLang="it-IT" sz="1200" b="1" i="1" dirty="0">
                <a:solidFill>
                  <a:srgbClr val="FF3300"/>
                </a:solidFill>
                <a:latin typeface="Calibri" pitchFamily="34" charset="0"/>
              </a:rPr>
              <a:t>livello 3 o superiore</a:t>
            </a:r>
            <a:r>
              <a:rPr lang="it-IT" altLang="it-IT" sz="1200" i="1" dirty="0">
                <a:latin typeface="Calibri" pitchFamily="34" charset="0"/>
              </a:rPr>
              <a:t>, il 39% a livello 2 e il 31,9% al livello 1 o inferiore</a:t>
            </a:r>
          </a:p>
        </p:txBody>
      </p:sp>
      <p:sp>
        <p:nvSpPr>
          <p:cNvPr id="118786" name="Rectangle 6"/>
          <p:cNvSpPr>
            <a:spLocks noChangeArrowheads="1"/>
          </p:cNvSpPr>
          <p:nvPr/>
        </p:nvSpPr>
        <p:spPr bwMode="auto">
          <a:xfrm>
            <a:off x="395288" y="423863"/>
            <a:ext cx="8497887" cy="1617662"/>
          </a:xfrm>
          <a:prstGeom prst="rect">
            <a:avLst/>
          </a:prstGeom>
          <a:noFill/>
          <a:ln w="9525">
            <a:noFill/>
            <a:miter lim="800000"/>
            <a:headEnd/>
            <a:tailEnd/>
          </a:ln>
        </p:spPr>
        <p:txBody>
          <a:bodyPr anchor="ctr">
            <a:spAutoFit/>
          </a:bodyPr>
          <a:lstStyle/>
          <a:p>
            <a:pPr algn="ctr">
              <a:buFont typeface="Arial" charset="0"/>
              <a:buNone/>
            </a:pPr>
            <a:r>
              <a:rPr lang="it-IT" altLang="it-IT" b="1">
                <a:solidFill>
                  <a:srgbClr val="3333CC"/>
                </a:solidFill>
                <a:latin typeface="Calibri" pitchFamily="34" charset="0"/>
              </a:rPr>
              <a:t>Il nostro paese si colloca all’</a:t>
            </a:r>
            <a:r>
              <a:rPr lang="it-IT" altLang="it-IT" b="1">
                <a:solidFill>
                  <a:srgbClr val="FF3300"/>
                </a:solidFill>
                <a:latin typeface="Calibri" pitchFamily="34" charset="0"/>
              </a:rPr>
              <a:t>ultimo</a:t>
            </a:r>
            <a:r>
              <a:rPr lang="it-IT" altLang="it-IT" b="1">
                <a:solidFill>
                  <a:srgbClr val="3333CC"/>
                </a:solidFill>
                <a:latin typeface="Calibri" pitchFamily="34" charset="0"/>
              </a:rPr>
              <a:t> posto della graduatoria nelle competenze alfabetiche, </a:t>
            </a:r>
            <a:r>
              <a:rPr lang="it-IT" altLang="it-IT" b="1">
                <a:solidFill>
                  <a:schemeClr val="accent2"/>
                </a:solidFill>
                <a:latin typeface="Calibri" pitchFamily="34" charset="0"/>
              </a:rPr>
              <a:t>anche se rispetto alle precedenti indagini Ocse la distanza dagli altri paesi si è ridotta.</a:t>
            </a:r>
            <a:r>
              <a:rPr lang="it-IT" altLang="it-IT" b="1">
                <a:solidFill>
                  <a:srgbClr val="3333CC"/>
                </a:solidFill>
                <a:latin typeface="Calibri" pitchFamily="34" charset="0"/>
              </a:rPr>
              <a:t> Inoltre l’Italia risulta </a:t>
            </a:r>
            <a:r>
              <a:rPr lang="it-IT" altLang="it-IT" b="1">
                <a:solidFill>
                  <a:srgbClr val="FF3300"/>
                </a:solidFill>
                <a:latin typeface="Calibri" pitchFamily="34" charset="0"/>
              </a:rPr>
              <a:t>penultima</a:t>
            </a:r>
            <a:r>
              <a:rPr lang="it-IT" altLang="it-IT" b="1">
                <a:solidFill>
                  <a:srgbClr val="3333CC"/>
                </a:solidFill>
                <a:latin typeface="Calibri" pitchFamily="34" charset="0"/>
              </a:rPr>
              <a:t> nelle competenze matematiche</a:t>
            </a:r>
            <a:r>
              <a:rPr lang="it-IT" altLang="it-IT" b="1" i="1">
                <a:solidFill>
                  <a:srgbClr val="3333CC"/>
                </a:solidFill>
                <a:latin typeface="Calibri" pitchFamily="34" charset="0"/>
              </a:rPr>
              <a:t> </a:t>
            </a:r>
            <a:r>
              <a:rPr lang="it-IT" altLang="it-IT" b="1">
                <a:solidFill>
                  <a:srgbClr val="3333CC"/>
                </a:solidFill>
                <a:latin typeface="Calibri" pitchFamily="34" charset="0"/>
              </a:rPr>
              <a:t>(</a:t>
            </a:r>
            <a:r>
              <a:rPr lang="it-IT" altLang="it-IT" b="1" i="1">
                <a:solidFill>
                  <a:srgbClr val="3333CC"/>
                </a:solidFill>
                <a:latin typeface="Calibri" pitchFamily="34" charset="0"/>
              </a:rPr>
              <a:t>numeracy</a:t>
            </a:r>
            <a:r>
              <a:rPr lang="it-IT" altLang="it-IT" b="1">
                <a:solidFill>
                  <a:srgbClr val="3333CC"/>
                </a:solidFill>
                <a:latin typeface="Calibri" pitchFamily="34" charset="0"/>
              </a:rPr>
              <a:t>)</a:t>
            </a:r>
            <a:r>
              <a:rPr lang="it-IT" altLang="it-IT" b="1" i="1">
                <a:solidFill>
                  <a:srgbClr val="3333CC"/>
                </a:solidFill>
                <a:latin typeface="Calibri" pitchFamily="34" charset="0"/>
              </a:rPr>
              <a:t>, </a:t>
            </a:r>
            <a:r>
              <a:rPr lang="it-IT" altLang="it-IT" b="1">
                <a:solidFill>
                  <a:srgbClr val="3333CC"/>
                </a:solidFill>
                <a:latin typeface="Calibri" pitchFamily="34" charset="0"/>
              </a:rPr>
              <a:t>fondamentali per affrontare e gestire problemi di natura matematica nelle diverse situazioni della vita adulta. </a:t>
            </a:r>
          </a:p>
          <a:p>
            <a:pPr algn="ctr">
              <a:buFont typeface="Arial" charset="0"/>
              <a:buNone/>
            </a:pPr>
            <a:r>
              <a:rPr lang="it-IT" altLang="it-IT" sz="1000" b="1">
                <a:latin typeface="Calibri" pitchFamily="34" charset="0"/>
              </a:rPr>
              <a:t>(I dati dell’indagine nazionale ISFOL PIACC, comunicato stampa, 8 ottobre 2013)</a:t>
            </a:r>
          </a:p>
        </p:txBody>
      </p:sp>
      <p:sp>
        <p:nvSpPr>
          <p:cNvPr id="118787" name="Rectangle 8"/>
          <p:cNvSpPr>
            <a:spLocks noChangeArrowheads="1"/>
          </p:cNvSpPr>
          <p:nvPr/>
        </p:nvSpPr>
        <p:spPr bwMode="auto">
          <a:xfrm>
            <a:off x="796925" y="2262188"/>
            <a:ext cx="7446963" cy="519112"/>
          </a:xfrm>
          <a:prstGeom prst="rect">
            <a:avLst/>
          </a:prstGeom>
          <a:noFill/>
          <a:ln w="9525">
            <a:noFill/>
            <a:miter lim="800000"/>
            <a:headEnd/>
            <a:tailEnd/>
          </a:ln>
        </p:spPr>
        <p:txBody>
          <a:bodyPr wrap="none" anchor="ctr">
            <a:spAutoFit/>
          </a:bodyPr>
          <a:lstStyle/>
          <a:p>
            <a:pPr>
              <a:buFont typeface="Arial" charset="0"/>
              <a:buNone/>
            </a:pPr>
            <a:r>
              <a:rPr lang="it-IT" altLang="it-IT" sz="1000" b="1">
                <a:latin typeface="Calibri" pitchFamily="34" charset="0"/>
                <a:cs typeface="Times New Roman" pitchFamily="18" charset="0"/>
              </a:rPr>
              <a:t>Punteggi medi nelle competenze alfabetiche (</a:t>
            </a:r>
            <a:r>
              <a:rPr lang="it-IT" altLang="it-IT" sz="1000" b="1" i="1">
                <a:latin typeface="Calibri" pitchFamily="34" charset="0"/>
                <a:cs typeface="Times New Roman" pitchFamily="18" charset="0"/>
              </a:rPr>
              <a:t>literacy</a:t>
            </a:r>
            <a:r>
              <a:rPr lang="it-IT" altLang="it-IT" sz="1000" b="1">
                <a:latin typeface="Calibri" pitchFamily="34" charset="0"/>
                <a:cs typeface="Times New Roman" pitchFamily="18" charset="0"/>
              </a:rPr>
              <a:t>) nelle ripartizioni territoriali in relazione alla media Ocse, Spagna, Francia, Germania</a:t>
            </a:r>
            <a:endParaRPr lang="it-IT" altLang="it-IT" sz="1100">
              <a:latin typeface="Calibri" pitchFamily="34" charset="0"/>
            </a:endParaRPr>
          </a:p>
          <a:p>
            <a:pPr eaLnBrk="0" hangingPunct="0">
              <a:buFont typeface="Arial" charset="0"/>
              <a:buNone/>
            </a:pPr>
            <a:endParaRPr lang="it-IT" altLang="it-IT">
              <a:latin typeface="Calibri" pitchFamily="34" charset="0"/>
            </a:endParaRPr>
          </a:p>
        </p:txBody>
      </p:sp>
      <p:pic>
        <p:nvPicPr>
          <p:cNvPr id="118788" name="Grafico 3"/>
          <p:cNvPicPr>
            <a:picLocks noChangeArrowheads="1"/>
          </p:cNvPicPr>
          <p:nvPr/>
        </p:nvPicPr>
        <p:blipFill>
          <a:blip r:embed="rId2"/>
          <a:srcRect b="-52"/>
          <a:stretch>
            <a:fillRect/>
          </a:stretch>
        </p:blipFill>
        <p:spPr bwMode="auto">
          <a:xfrm>
            <a:off x="1476375" y="2492375"/>
            <a:ext cx="5781675" cy="2438400"/>
          </a:xfrm>
          <a:prstGeom prst="rect">
            <a:avLst/>
          </a:prstGeom>
          <a:noFill/>
          <a:ln w="9525">
            <a:noFill/>
            <a:miter lim="800000"/>
            <a:headEnd/>
            <a:tailEnd/>
          </a:ln>
        </p:spPr>
      </p:pic>
      <p:sp>
        <p:nvSpPr>
          <p:cNvPr id="118789" name="Rectangle 9"/>
          <p:cNvSpPr>
            <a:spLocks noChangeArrowheads="1"/>
          </p:cNvSpPr>
          <p:nvPr/>
        </p:nvSpPr>
        <p:spPr bwMode="auto">
          <a:xfrm>
            <a:off x="0" y="4906963"/>
            <a:ext cx="9144000" cy="0"/>
          </a:xfrm>
          <a:prstGeom prst="rect">
            <a:avLst/>
          </a:prstGeom>
          <a:noFill/>
          <a:ln w="9525">
            <a:noFill/>
            <a:miter lim="800000"/>
            <a:headEnd/>
            <a:tailEnd/>
          </a:ln>
        </p:spPr>
        <p:txBody>
          <a:bodyPr wrap="none" anchor="ctr">
            <a:spAutoFit/>
          </a:bodyPr>
          <a:lstStyle/>
          <a:p>
            <a:pPr>
              <a:buFont typeface="Arial" charset="0"/>
              <a:buNone/>
            </a:pPr>
            <a:endParaRPr lang="it-IT" altLang="it-IT">
              <a:latin typeface="Calibri" pitchFamily="34" charset="0"/>
            </a:endParaRPr>
          </a:p>
        </p:txBody>
      </p:sp>
      <p:sp>
        <p:nvSpPr>
          <p:cNvPr id="2" name="Segnaposto piè di pagina 1"/>
          <p:cNvSpPr txBox="1">
            <a:spLocks noGrp="1"/>
          </p:cNvSpPr>
          <p:nvPr/>
        </p:nvSpPr>
        <p:spPr>
          <a:xfrm>
            <a:off x="3124200" y="6356350"/>
            <a:ext cx="2895600" cy="365125"/>
          </a:xfrm>
          <a:prstGeom prst="rect">
            <a:avLst/>
          </a:prstGeom>
          <a:noFill/>
        </p:spPr>
        <p:txBody>
          <a:bodyPr anchor="ctr"/>
          <a:lstStyle/>
          <a:p>
            <a:pPr algn="ctr" fontAlgn="auto">
              <a:spcBef>
                <a:spcPts val="0"/>
              </a:spcBef>
              <a:spcAft>
                <a:spcPts val="0"/>
              </a:spcAft>
              <a:defRPr/>
            </a:pPr>
            <a:r>
              <a:rPr lang="it-IT" sz="1200">
                <a:solidFill>
                  <a:schemeClr val="tx1">
                    <a:tint val="75000"/>
                  </a:schemeClr>
                </a:solidFill>
                <a:latin typeface="+mn-lt"/>
                <a:cs typeface="+mn-cs"/>
              </a:rPr>
              <a:t>Prof. Amelio-MIUR_DGOSVS</a:t>
            </a:r>
          </a:p>
        </p:txBody>
      </p:sp>
      <p:sp>
        <p:nvSpPr>
          <p:cNvPr id="3" name="Segnaposto numero diapositiva 2"/>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C298DACD-211F-4CAC-B647-769F19E4BC97}" type="slidenum">
              <a:rPr lang="it-IT" sz="1200">
                <a:solidFill>
                  <a:schemeClr val="tx1">
                    <a:tint val="75000"/>
                  </a:schemeClr>
                </a:solidFill>
                <a:latin typeface="+mn-lt"/>
                <a:cs typeface="+mn-cs"/>
              </a:rPr>
              <a:pPr algn="r" fontAlgn="auto">
                <a:spcBef>
                  <a:spcPts val="0"/>
                </a:spcBef>
                <a:spcAft>
                  <a:spcPts val="0"/>
                </a:spcAft>
                <a:defRPr/>
              </a:pPr>
              <a:t>2</a:t>
            </a:fld>
            <a:endParaRPr lang="it-IT" sz="1200">
              <a:solidFill>
                <a:schemeClr val="tx1">
                  <a:tint val="75000"/>
                </a:schemeClr>
              </a:solidFill>
              <a:latin typeface="+mn-lt"/>
              <a:cs typeface="+mn-cs"/>
            </a:endParaRPr>
          </a:p>
        </p:txBody>
      </p:sp>
    </p:spTree>
    <p:extLst>
      <p:ext uri="{BB962C8B-B14F-4D97-AF65-F5344CB8AC3E}">
        <p14:creationId xmlns:p14="http://schemas.microsoft.com/office/powerpoint/2010/main" val="35923497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5"/>
          <p:cNvSpPr>
            <a:spLocks noChangeArrowheads="1"/>
          </p:cNvSpPr>
          <p:nvPr/>
        </p:nvSpPr>
        <p:spPr bwMode="auto">
          <a:xfrm>
            <a:off x="0" y="2232025"/>
            <a:ext cx="9144000" cy="0"/>
          </a:xfrm>
          <a:prstGeom prst="rect">
            <a:avLst/>
          </a:prstGeom>
          <a:noFill/>
          <a:ln w="9525">
            <a:noFill/>
            <a:miter lim="800000"/>
            <a:headEnd/>
            <a:tailEnd/>
          </a:ln>
        </p:spPr>
        <p:txBody>
          <a:bodyPr wrap="none" anchor="ctr">
            <a:spAutoFit/>
          </a:bodyPr>
          <a:lstStyle/>
          <a:p>
            <a:pPr>
              <a:buFont typeface="Arial" charset="0"/>
              <a:buNone/>
            </a:pPr>
            <a:endParaRPr lang="it-IT" altLang="it-IT">
              <a:solidFill>
                <a:srgbClr val="000000"/>
              </a:solidFill>
              <a:latin typeface="Calibri" pitchFamily="34" charset="0"/>
            </a:endParaRPr>
          </a:p>
        </p:txBody>
      </p:sp>
      <p:sp>
        <p:nvSpPr>
          <p:cNvPr id="15362" name="Line 9"/>
          <p:cNvSpPr>
            <a:spLocks noChangeShapeType="1"/>
          </p:cNvSpPr>
          <p:nvPr/>
        </p:nvSpPr>
        <p:spPr bwMode="auto">
          <a:xfrm>
            <a:off x="2174875" y="981075"/>
            <a:ext cx="0" cy="431800"/>
          </a:xfrm>
          <a:prstGeom prst="line">
            <a:avLst/>
          </a:prstGeom>
          <a:noFill/>
          <a:ln w="57150">
            <a:solidFill>
              <a:srgbClr val="3333CC"/>
            </a:solidFill>
            <a:round/>
            <a:headEnd/>
            <a:tailEnd type="triangle" w="med" len="med"/>
          </a:ln>
        </p:spPr>
        <p:txBody>
          <a:bodyPr/>
          <a:lstStyle/>
          <a:p>
            <a:endParaRPr lang="it-IT"/>
          </a:p>
        </p:txBody>
      </p:sp>
      <p:sp>
        <p:nvSpPr>
          <p:cNvPr id="15363" name="Line 10"/>
          <p:cNvSpPr>
            <a:spLocks noChangeShapeType="1"/>
          </p:cNvSpPr>
          <p:nvPr/>
        </p:nvSpPr>
        <p:spPr bwMode="auto">
          <a:xfrm>
            <a:off x="6967538" y="981075"/>
            <a:ext cx="0" cy="431800"/>
          </a:xfrm>
          <a:prstGeom prst="line">
            <a:avLst/>
          </a:prstGeom>
          <a:noFill/>
          <a:ln w="57150">
            <a:solidFill>
              <a:srgbClr val="3333CC"/>
            </a:solidFill>
            <a:round/>
            <a:headEnd/>
            <a:tailEnd type="triangle" w="med" len="med"/>
          </a:ln>
        </p:spPr>
        <p:txBody>
          <a:bodyPr/>
          <a:lstStyle/>
          <a:p>
            <a:endParaRPr lang="it-IT"/>
          </a:p>
        </p:txBody>
      </p:sp>
      <p:sp>
        <p:nvSpPr>
          <p:cNvPr id="15364" name="Line 12"/>
          <p:cNvSpPr>
            <a:spLocks noChangeShapeType="1"/>
          </p:cNvSpPr>
          <p:nvPr/>
        </p:nvSpPr>
        <p:spPr bwMode="auto">
          <a:xfrm flipV="1">
            <a:off x="2195513" y="979488"/>
            <a:ext cx="4794250" cy="1587"/>
          </a:xfrm>
          <a:prstGeom prst="line">
            <a:avLst/>
          </a:prstGeom>
          <a:noFill/>
          <a:ln w="57150">
            <a:solidFill>
              <a:srgbClr val="3333CC"/>
            </a:solidFill>
            <a:round/>
            <a:headEnd/>
            <a:tailEnd/>
          </a:ln>
        </p:spPr>
        <p:txBody>
          <a:bodyPr/>
          <a:lstStyle/>
          <a:p>
            <a:endParaRPr lang="it-IT"/>
          </a:p>
        </p:txBody>
      </p:sp>
      <p:sp>
        <p:nvSpPr>
          <p:cNvPr id="15365" name="Line 15"/>
          <p:cNvSpPr>
            <a:spLocks noChangeShapeType="1"/>
          </p:cNvSpPr>
          <p:nvPr/>
        </p:nvSpPr>
        <p:spPr bwMode="auto">
          <a:xfrm>
            <a:off x="4427538" y="957263"/>
            <a:ext cx="0" cy="217487"/>
          </a:xfrm>
          <a:prstGeom prst="line">
            <a:avLst/>
          </a:prstGeom>
          <a:noFill/>
          <a:ln w="57150">
            <a:solidFill>
              <a:srgbClr val="3333CC"/>
            </a:solidFill>
            <a:round/>
            <a:headEnd/>
            <a:tailEnd/>
          </a:ln>
        </p:spPr>
        <p:txBody>
          <a:bodyPr/>
          <a:lstStyle/>
          <a:p>
            <a:endParaRPr lang="it-IT"/>
          </a:p>
        </p:txBody>
      </p:sp>
      <p:sp>
        <p:nvSpPr>
          <p:cNvPr id="15366" name="Text Box 19"/>
          <p:cNvSpPr txBox="1">
            <a:spLocks noChangeArrowheads="1"/>
          </p:cNvSpPr>
          <p:nvPr/>
        </p:nvSpPr>
        <p:spPr bwMode="auto">
          <a:xfrm>
            <a:off x="5292725" y="1533525"/>
            <a:ext cx="3311525" cy="701675"/>
          </a:xfrm>
          <a:prstGeom prst="rect">
            <a:avLst/>
          </a:prstGeom>
          <a:solidFill>
            <a:srgbClr val="008000"/>
          </a:solidFill>
          <a:ln w="9525">
            <a:noFill/>
            <a:miter lim="800000"/>
            <a:headEnd/>
            <a:tailEnd/>
          </a:ln>
        </p:spPr>
        <p:txBody>
          <a:bodyPr>
            <a:spAutoFit/>
          </a:bodyPr>
          <a:lstStyle/>
          <a:p>
            <a:pPr algn="ctr">
              <a:buFont typeface="Arial" charset="0"/>
              <a:buNone/>
            </a:pPr>
            <a:r>
              <a:rPr lang="it-IT" altLang="it-IT" sz="2000" b="1">
                <a:solidFill>
                  <a:schemeClr val="bg1"/>
                </a:solidFill>
                <a:latin typeface="Calibri" pitchFamily="34" charset="0"/>
              </a:rPr>
              <a:t>Attività di Ricerca</a:t>
            </a:r>
          </a:p>
          <a:p>
            <a:pPr algn="ctr">
              <a:buFont typeface="Arial" charset="0"/>
              <a:buNone/>
            </a:pPr>
            <a:r>
              <a:rPr lang="it-IT" altLang="it-IT" sz="2000" b="1">
                <a:solidFill>
                  <a:schemeClr val="bg1"/>
                </a:solidFill>
                <a:latin typeface="Calibri" pitchFamily="34" charset="0"/>
              </a:rPr>
              <a:t>Sperimentazione e Sviluppo</a:t>
            </a:r>
          </a:p>
        </p:txBody>
      </p:sp>
      <p:sp>
        <p:nvSpPr>
          <p:cNvPr id="15367" name="Text Box 20"/>
          <p:cNvSpPr txBox="1">
            <a:spLocks noChangeArrowheads="1"/>
          </p:cNvSpPr>
          <p:nvPr/>
        </p:nvSpPr>
        <p:spPr bwMode="auto">
          <a:xfrm>
            <a:off x="611188" y="1533525"/>
            <a:ext cx="3095625" cy="701675"/>
          </a:xfrm>
          <a:prstGeom prst="rect">
            <a:avLst/>
          </a:prstGeom>
          <a:solidFill>
            <a:schemeClr val="accent1"/>
          </a:solidFill>
          <a:ln w="9525">
            <a:noFill/>
            <a:miter lim="800000"/>
            <a:headEnd/>
            <a:tailEnd/>
          </a:ln>
        </p:spPr>
        <p:txBody>
          <a:bodyPr>
            <a:spAutoFit/>
          </a:bodyPr>
          <a:lstStyle/>
          <a:p>
            <a:pPr algn="ctr">
              <a:buFont typeface="Arial" charset="0"/>
              <a:buNone/>
            </a:pPr>
            <a:r>
              <a:rPr lang="it-IT" altLang="it-IT" sz="2000" b="1">
                <a:solidFill>
                  <a:schemeClr val="bg1"/>
                </a:solidFill>
                <a:latin typeface="Calibri" pitchFamily="34" charset="0"/>
              </a:rPr>
              <a:t>Iniziative di ampliamento</a:t>
            </a:r>
          </a:p>
          <a:p>
            <a:pPr algn="ctr">
              <a:buFont typeface="Arial" charset="0"/>
              <a:buNone/>
            </a:pPr>
            <a:r>
              <a:rPr lang="it-IT" altLang="it-IT" sz="2000" b="1">
                <a:solidFill>
                  <a:schemeClr val="bg1"/>
                </a:solidFill>
                <a:latin typeface="Calibri" pitchFamily="34" charset="0"/>
              </a:rPr>
              <a:t>dell’offerta formativa</a:t>
            </a:r>
          </a:p>
        </p:txBody>
      </p:sp>
      <p:sp>
        <p:nvSpPr>
          <p:cNvPr id="15368" name="Rectangle 39"/>
          <p:cNvSpPr>
            <a:spLocks noChangeArrowheads="1"/>
          </p:cNvSpPr>
          <p:nvPr/>
        </p:nvSpPr>
        <p:spPr bwMode="auto">
          <a:xfrm>
            <a:off x="0" y="1719263"/>
            <a:ext cx="9144000" cy="0"/>
          </a:xfrm>
          <a:prstGeom prst="rect">
            <a:avLst/>
          </a:prstGeom>
          <a:noFill/>
          <a:ln w="9525">
            <a:noFill/>
            <a:miter lim="800000"/>
            <a:headEnd/>
            <a:tailEnd/>
          </a:ln>
        </p:spPr>
        <p:txBody>
          <a:bodyPr wrap="none" anchor="ctr">
            <a:spAutoFit/>
          </a:bodyPr>
          <a:lstStyle/>
          <a:p>
            <a:pPr>
              <a:buFont typeface="Arial" charset="0"/>
              <a:buNone/>
            </a:pPr>
            <a:endParaRPr lang="it-IT" altLang="it-IT">
              <a:solidFill>
                <a:srgbClr val="000000"/>
              </a:solidFill>
              <a:latin typeface="Calibri" pitchFamily="34" charset="0"/>
            </a:endParaRPr>
          </a:p>
        </p:txBody>
      </p:sp>
      <p:sp>
        <p:nvSpPr>
          <p:cNvPr id="15369" name="Text Box 40"/>
          <p:cNvSpPr txBox="1">
            <a:spLocks noChangeArrowheads="1"/>
          </p:cNvSpPr>
          <p:nvPr/>
        </p:nvSpPr>
        <p:spPr bwMode="auto">
          <a:xfrm>
            <a:off x="755650" y="188913"/>
            <a:ext cx="7632700" cy="771525"/>
          </a:xfrm>
          <a:prstGeom prst="rect">
            <a:avLst/>
          </a:prstGeom>
          <a:solidFill>
            <a:srgbClr val="FF9900"/>
          </a:solidFill>
          <a:ln w="9525">
            <a:solidFill>
              <a:srgbClr val="FF3300"/>
            </a:solidFill>
            <a:miter lim="800000"/>
            <a:headEnd/>
            <a:tailEnd/>
          </a:ln>
        </p:spPr>
        <p:txBody>
          <a:bodyPr>
            <a:spAutoFit/>
          </a:bodyPr>
          <a:lstStyle/>
          <a:p>
            <a:pPr algn="ctr">
              <a:buFont typeface="Arial" charset="0"/>
              <a:buNone/>
            </a:pPr>
            <a:r>
              <a:rPr lang="it-IT" altLang="it-IT" sz="4400" b="1">
                <a:solidFill>
                  <a:srgbClr val="000000"/>
                </a:solidFill>
                <a:latin typeface="Calibri" pitchFamily="34" charset="0"/>
              </a:rPr>
              <a:t>Cosa offrono i CPIA?</a:t>
            </a:r>
            <a:endParaRPr lang="it-IT" altLang="it-IT" sz="2800" b="1">
              <a:solidFill>
                <a:srgbClr val="000000"/>
              </a:solidFill>
              <a:latin typeface="Calibri" pitchFamily="34" charset="0"/>
            </a:endParaRPr>
          </a:p>
        </p:txBody>
      </p:sp>
      <p:sp>
        <p:nvSpPr>
          <p:cNvPr id="15370" name="Text Box 20"/>
          <p:cNvSpPr txBox="1">
            <a:spLocks noChangeArrowheads="1"/>
          </p:cNvSpPr>
          <p:nvPr/>
        </p:nvSpPr>
        <p:spPr bwMode="auto">
          <a:xfrm>
            <a:off x="2555875" y="4711700"/>
            <a:ext cx="3732213" cy="588963"/>
          </a:xfrm>
          <a:prstGeom prst="rect">
            <a:avLst/>
          </a:prstGeom>
          <a:solidFill>
            <a:srgbClr val="CC3300"/>
          </a:solidFill>
          <a:ln w="9525">
            <a:solidFill>
              <a:schemeClr val="bg1"/>
            </a:solidFill>
            <a:miter lim="800000"/>
            <a:headEnd/>
            <a:tailEnd/>
          </a:ln>
        </p:spPr>
        <p:txBody>
          <a:bodyPr wrap="none">
            <a:spAutoFit/>
          </a:bodyPr>
          <a:lstStyle/>
          <a:p>
            <a:pPr algn="ctr">
              <a:buFont typeface="Arial" charset="0"/>
              <a:buNone/>
            </a:pPr>
            <a:r>
              <a:rPr lang="it-IT" altLang="it-IT" sz="3200" b="1">
                <a:solidFill>
                  <a:schemeClr val="bg1"/>
                </a:solidFill>
                <a:latin typeface="Calibri" pitchFamily="34" charset="0"/>
              </a:rPr>
              <a:t>Percorsi di Istruzione</a:t>
            </a:r>
          </a:p>
        </p:txBody>
      </p:sp>
      <p:sp>
        <p:nvSpPr>
          <p:cNvPr id="15371" name="Line 9"/>
          <p:cNvSpPr>
            <a:spLocks noChangeShapeType="1"/>
          </p:cNvSpPr>
          <p:nvPr/>
        </p:nvSpPr>
        <p:spPr bwMode="auto">
          <a:xfrm flipH="1">
            <a:off x="4427538" y="1173163"/>
            <a:ext cx="0" cy="2879725"/>
          </a:xfrm>
          <a:prstGeom prst="line">
            <a:avLst/>
          </a:prstGeom>
          <a:noFill/>
          <a:ln w="57150">
            <a:solidFill>
              <a:srgbClr val="3333CC"/>
            </a:solidFill>
            <a:round/>
            <a:headEnd/>
            <a:tailEnd type="triangle" w="med" len="med"/>
          </a:ln>
        </p:spPr>
        <p:txBody>
          <a:bodyPr/>
          <a:lstStyle/>
          <a:p>
            <a:endParaRPr lang="it-IT"/>
          </a:p>
        </p:txBody>
      </p:sp>
      <p:sp>
        <p:nvSpPr>
          <p:cNvPr id="3" name="Segnaposto numero diapositiva 2"/>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7A7EBE4A-129B-4D3D-B030-45CB1D9C95D8}" type="slidenum">
              <a:rPr lang="it-IT" sz="1200">
                <a:solidFill>
                  <a:schemeClr val="tx1">
                    <a:tint val="75000"/>
                  </a:schemeClr>
                </a:solidFill>
                <a:latin typeface="+mn-lt"/>
                <a:cs typeface="+mn-cs"/>
              </a:rPr>
              <a:pPr algn="r" fontAlgn="auto">
                <a:spcBef>
                  <a:spcPts val="0"/>
                </a:spcBef>
                <a:spcAft>
                  <a:spcPts val="0"/>
                </a:spcAft>
                <a:defRPr/>
              </a:pPr>
              <a:t>3</a:t>
            </a:fld>
            <a:endParaRPr lang="it-IT" sz="1200">
              <a:solidFill>
                <a:schemeClr val="tx1">
                  <a:tint val="75000"/>
                </a:schemeClr>
              </a:solidFill>
              <a:latin typeface="+mn-lt"/>
              <a:cs typeface="+mn-cs"/>
            </a:endParaRPr>
          </a:p>
        </p:txBody>
      </p:sp>
      <p:sp>
        <p:nvSpPr>
          <p:cNvPr id="15373" name="Text Box 20"/>
          <p:cNvSpPr txBox="1">
            <a:spLocks noChangeArrowheads="1"/>
          </p:cNvSpPr>
          <p:nvPr/>
        </p:nvSpPr>
        <p:spPr bwMode="auto">
          <a:xfrm>
            <a:off x="3132138" y="5429250"/>
            <a:ext cx="2587625" cy="376238"/>
          </a:xfrm>
          <a:prstGeom prst="rect">
            <a:avLst/>
          </a:prstGeom>
          <a:noFill/>
          <a:ln w="9525">
            <a:solidFill>
              <a:srgbClr val="CC3300"/>
            </a:solidFill>
            <a:miter lim="800000"/>
            <a:headEnd/>
            <a:tailEnd/>
          </a:ln>
        </p:spPr>
        <p:txBody>
          <a:bodyPr>
            <a:spAutoFit/>
          </a:bodyPr>
          <a:lstStyle/>
          <a:p>
            <a:pPr algn="ctr">
              <a:buFont typeface="Arial" charset="0"/>
              <a:buNone/>
            </a:pPr>
            <a:r>
              <a:rPr lang="it-IT" altLang="it-IT" b="1">
                <a:latin typeface="Calibri" pitchFamily="34" charset="0"/>
              </a:rPr>
              <a:t>Percorsi di I Livello</a:t>
            </a:r>
          </a:p>
        </p:txBody>
      </p:sp>
      <p:sp>
        <p:nvSpPr>
          <p:cNvPr id="15374" name="Text Box 20"/>
          <p:cNvSpPr txBox="1">
            <a:spLocks noChangeArrowheads="1"/>
          </p:cNvSpPr>
          <p:nvPr/>
        </p:nvSpPr>
        <p:spPr bwMode="auto">
          <a:xfrm>
            <a:off x="3132138" y="5861050"/>
            <a:ext cx="2587625" cy="376238"/>
          </a:xfrm>
          <a:prstGeom prst="rect">
            <a:avLst/>
          </a:prstGeom>
          <a:noFill/>
          <a:ln w="9525" algn="ctr">
            <a:solidFill>
              <a:srgbClr val="CC3300"/>
            </a:solidFill>
            <a:miter lim="800000"/>
            <a:headEnd/>
            <a:tailEnd/>
          </a:ln>
        </p:spPr>
        <p:txBody>
          <a:bodyPr>
            <a:spAutoFit/>
          </a:bodyPr>
          <a:lstStyle/>
          <a:p>
            <a:pPr algn="ctr">
              <a:buFont typeface="Arial" charset="0"/>
              <a:buNone/>
            </a:pPr>
            <a:r>
              <a:rPr lang="it-IT" altLang="it-IT" b="1">
                <a:latin typeface="Calibri" pitchFamily="34" charset="0"/>
              </a:rPr>
              <a:t>Percorsi di II Livello</a:t>
            </a:r>
          </a:p>
        </p:txBody>
      </p:sp>
      <p:sp>
        <p:nvSpPr>
          <p:cNvPr id="15375" name="Text Box 20"/>
          <p:cNvSpPr txBox="1">
            <a:spLocks noChangeArrowheads="1"/>
          </p:cNvSpPr>
          <p:nvPr/>
        </p:nvSpPr>
        <p:spPr bwMode="auto">
          <a:xfrm>
            <a:off x="3132138" y="6292850"/>
            <a:ext cx="2587625" cy="376238"/>
          </a:xfrm>
          <a:prstGeom prst="rect">
            <a:avLst/>
          </a:prstGeom>
          <a:noFill/>
          <a:ln w="9525" algn="ctr">
            <a:solidFill>
              <a:srgbClr val="CC3300"/>
            </a:solidFill>
            <a:miter lim="800000"/>
            <a:headEnd/>
            <a:tailEnd/>
          </a:ln>
        </p:spPr>
        <p:txBody>
          <a:bodyPr>
            <a:spAutoFit/>
          </a:bodyPr>
          <a:lstStyle/>
          <a:p>
            <a:pPr algn="ctr">
              <a:buFont typeface="Arial" charset="0"/>
              <a:buNone/>
            </a:pPr>
            <a:r>
              <a:rPr lang="it-IT" altLang="it-IT" b="1">
                <a:latin typeface="Calibri" pitchFamily="34" charset="0"/>
              </a:rPr>
              <a:t>Percorsi di AALI</a:t>
            </a:r>
          </a:p>
        </p:txBody>
      </p:sp>
      <p:sp>
        <p:nvSpPr>
          <p:cNvPr id="15376" name="Text Box 20"/>
          <p:cNvSpPr txBox="1">
            <a:spLocks noChangeArrowheads="1"/>
          </p:cNvSpPr>
          <p:nvPr/>
        </p:nvSpPr>
        <p:spPr bwMode="auto">
          <a:xfrm>
            <a:off x="611188" y="2325688"/>
            <a:ext cx="3097212" cy="590550"/>
          </a:xfrm>
          <a:prstGeom prst="rect">
            <a:avLst/>
          </a:prstGeom>
          <a:noFill/>
          <a:ln w="9525" algn="ctr">
            <a:solidFill>
              <a:srgbClr val="0000FF"/>
            </a:solidFill>
            <a:miter lim="800000"/>
            <a:headEnd/>
            <a:tailEnd/>
          </a:ln>
        </p:spPr>
        <p:txBody>
          <a:bodyPr>
            <a:spAutoFit/>
          </a:bodyPr>
          <a:lstStyle/>
          <a:p>
            <a:pPr algn="ctr">
              <a:buFont typeface="Arial" charset="0"/>
              <a:buNone/>
            </a:pPr>
            <a:r>
              <a:rPr lang="it-IT" altLang="it-IT" sz="1600" b="1" i="1">
                <a:latin typeface="Calibri" pitchFamily="34" charset="0"/>
              </a:rPr>
              <a:t>integrare ed arricchire i percorsi di istruzione degli adulti </a:t>
            </a:r>
          </a:p>
        </p:txBody>
      </p:sp>
      <p:sp>
        <p:nvSpPr>
          <p:cNvPr id="15377" name="Text Box 20"/>
          <p:cNvSpPr txBox="1">
            <a:spLocks noChangeArrowheads="1"/>
          </p:cNvSpPr>
          <p:nvPr/>
        </p:nvSpPr>
        <p:spPr bwMode="auto">
          <a:xfrm>
            <a:off x="611188" y="2973388"/>
            <a:ext cx="3097212" cy="590550"/>
          </a:xfrm>
          <a:prstGeom prst="rect">
            <a:avLst/>
          </a:prstGeom>
          <a:noFill/>
          <a:ln w="9525" algn="ctr">
            <a:solidFill>
              <a:srgbClr val="0000FF"/>
            </a:solidFill>
            <a:miter lim="800000"/>
            <a:headEnd/>
            <a:tailEnd/>
          </a:ln>
        </p:spPr>
        <p:txBody>
          <a:bodyPr>
            <a:spAutoFit/>
          </a:bodyPr>
          <a:lstStyle/>
          <a:p>
            <a:pPr algn="ctr">
              <a:buFont typeface="Arial" charset="0"/>
              <a:buNone/>
            </a:pPr>
            <a:r>
              <a:rPr lang="it-IT" altLang="it-IT" sz="1600" b="1" i="1">
                <a:latin typeface="Calibri" pitchFamily="34" charset="0"/>
              </a:rPr>
              <a:t>favorire il raccordo dei percorsi con altre tipologie di percorsi </a:t>
            </a:r>
          </a:p>
        </p:txBody>
      </p:sp>
      <p:sp>
        <p:nvSpPr>
          <p:cNvPr id="15378" name="Text Box 20"/>
          <p:cNvSpPr txBox="1">
            <a:spLocks noChangeArrowheads="1"/>
          </p:cNvSpPr>
          <p:nvPr/>
        </p:nvSpPr>
        <p:spPr bwMode="auto">
          <a:xfrm>
            <a:off x="5292725" y="2325688"/>
            <a:ext cx="3311525" cy="590550"/>
          </a:xfrm>
          <a:prstGeom prst="rect">
            <a:avLst/>
          </a:prstGeom>
          <a:noFill/>
          <a:ln w="9525" algn="ctr">
            <a:solidFill>
              <a:srgbClr val="008000"/>
            </a:solidFill>
            <a:miter lim="800000"/>
            <a:headEnd/>
            <a:tailEnd/>
          </a:ln>
        </p:spPr>
        <p:txBody>
          <a:bodyPr>
            <a:spAutoFit/>
          </a:bodyPr>
          <a:lstStyle/>
          <a:p>
            <a:pPr algn="ctr">
              <a:buFont typeface="Arial" charset="0"/>
              <a:buNone/>
            </a:pPr>
            <a:r>
              <a:rPr lang="it-IT" altLang="it-IT" sz="1600" b="1" i="1">
                <a:latin typeface="Calibri" pitchFamily="34" charset="0"/>
              </a:rPr>
              <a:t>Potenziare gli ambiti di ricerca, </a:t>
            </a:r>
          </a:p>
          <a:p>
            <a:pPr algn="ctr">
              <a:buFont typeface="Arial" charset="0"/>
              <a:buNone/>
            </a:pPr>
            <a:r>
              <a:rPr lang="it-IT" altLang="it-IT" sz="1600" b="1" i="1">
                <a:latin typeface="Calibri" pitchFamily="34" charset="0"/>
              </a:rPr>
              <a:t>art. 6, DPR 275/99</a:t>
            </a:r>
          </a:p>
        </p:txBody>
      </p:sp>
      <p:sp>
        <p:nvSpPr>
          <p:cNvPr id="15379" name="Text Box 20"/>
          <p:cNvSpPr txBox="1">
            <a:spLocks noChangeArrowheads="1"/>
          </p:cNvSpPr>
          <p:nvPr/>
        </p:nvSpPr>
        <p:spPr bwMode="auto">
          <a:xfrm>
            <a:off x="5292725" y="2973388"/>
            <a:ext cx="3311525" cy="590550"/>
          </a:xfrm>
          <a:prstGeom prst="rect">
            <a:avLst/>
          </a:prstGeom>
          <a:noFill/>
          <a:ln w="9525" algn="ctr">
            <a:solidFill>
              <a:srgbClr val="008000"/>
            </a:solidFill>
            <a:miter lim="800000"/>
            <a:headEnd/>
            <a:tailEnd/>
          </a:ln>
        </p:spPr>
        <p:txBody>
          <a:bodyPr>
            <a:spAutoFit/>
          </a:bodyPr>
          <a:lstStyle/>
          <a:p>
            <a:pPr algn="ctr">
              <a:buFont typeface="Arial" charset="0"/>
              <a:buNone/>
            </a:pPr>
            <a:r>
              <a:rPr lang="it-IT" altLang="it-IT" sz="1600" b="1" i="1">
                <a:latin typeface="Calibri" pitchFamily="34" charset="0"/>
              </a:rPr>
              <a:t>Valorizzare il CPIA come </a:t>
            </a:r>
          </a:p>
          <a:p>
            <a:pPr algn="ctr">
              <a:buFont typeface="Arial" charset="0"/>
              <a:buNone/>
            </a:pPr>
            <a:r>
              <a:rPr lang="it-IT" altLang="it-IT" sz="1600" b="1" i="1">
                <a:latin typeface="Calibri" pitchFamily="34" charset="0"/>
              </a:rPr>
              <a:t>struttura di servizio</a:t>
            </a:r>
          </a:p>
        </p:txBody>
      </p:sp>
      <p:sp>
        <p:nvSpPr>
          <p:cNvPr id="15380" name="Text Box 20"/>
          <p:cNvSpPr txBox="1">
            <a:spLocks noChangeArrowheads="1"/>
          </p:cNvSpPr>
          <p:nvPr/>
        </p:nvSpPr>
        <p:spPr bwMode="auto">
          <a:xfrm>
            <a:off x="5292725" y="3621088"/>
            <a:ext cx="3311525" cy="346075"/>
          </a:xfrm>
          <a:prstGeom prst="rect">
            <a:avLst/>
          </a:prstGeom>
          <a:noFill/>
          <a:ln w="9525" algn="ctr">
            <a:solidFill>
              <a:srgbClr val="008000"/>
            </a:solidFill>
            <a:miter lim="800000"/>
            <a:headEnd/>
            <a:tailEnd/>
          </a:ln>
        </p:spPr>
        <p:txBody>
          <a:bodyPr>
            <a:spAutoFit/>
          </a:bodyPr>
          <a:lstStyle/>
          <a:p>
            <a:pPr algn="ctr">
              <a:buFont typeface="Arial" charset="0"/>
              <a:buNone/>
            </a:pPr>
            <a:r>
              <a:rPr lang="it-IT" altLang="it-IT" sz="1600" b="1" i="1">
                <a:latin typeface="Calibri" pitchFamily="34" charset="0"/>
              </a:rPr>
              <a:t>Favorire il raccordo tra i percorsi</a:t>
            </a:r>
          </a:p>
        </p:txBody>
      </p:sp>
      <p:sp>
        <p:nvSpPr>
          <p:cNvPr id="15381" name="Text Box 20"/>
          <p:cNvSpPr txBox="1">
            <a:spLocks noChangeArrowheads="1"/>
          </p:cNvSpPr>
          <p:nvPr/>
        </p:nvSpPr>
        <p:spPr bwMode="auto">
          <a:xfrm>
            <a:off x="611188" y="3621088"/>
            <a:ext cx="3097212" cy="346075"/>
          </a:xfrm>
          <a:prstGeom prst="rect">
            <a:avLst/>
          </a:prstGeom>
          <a:noFill/>
          <a:ln w="9525" algn="ctr">
            <a:solidFill>
              <a:srgbClr val="0000FF"/>
            </a:solidFill>
            <a:miter lim="800000"/>
            <a:headEnd/>
            <a:tailEnd/>
          </a:ln>
        </p:spPr>
        <p:txBody>
          <a:bodyPr>
            <a:spAutoFit/>
          </a:bodyPr>
          <a:lstStyle/>
          <a:p>
            <a:pPr algn="ctr">
              <a:buFont typeface="Arial" charset="0"/>
              <a:buNone/>
            </a:pPr>
            <a:r>
              <a:rPr lang="it-IT" altLang="it-IT" sz="1600" b="1" i="1">
                <a:latin typeface="Calibri" pitchFamily="34" charset="0"/>
              </a:rPr>
              <a:t>altre iniziative e progetti </a:t>
            </a:r>
          </a:p>
        </p:txBody>
      </p:sp>
      <p:sp>
        <p:nvSpPr>
          <p:cNvPr id="15382" name="AutoShape 26"/>
          <p:cNvSpPr>
            <a:spLocks noChangeArrowheads="1"/>
          </p:cNvSpPr>
          <p:nvPr/>
        </p:nvSpPr>
        <p:spPr bwMode="auto">
          <a:xfrm>
            <a:off x="1258888" y="4797425"/>
            <a:ext cx="576262" cy="1150938"/>
          </a:xfrm>
          <a:prstGeom prst="curvedRightArrow">
            <a:avLst>
              <a:gd name="adj1" fmla="val 39945"/>
              <a:gd name="adj2" fmla="val 79890"/>
              <a:gd name="adj3" fmla="val 33333"/>
            </a:avLst>
          </a:prstGeom>
          <a:solidFill>
            <a:schemeClr val="accent1"/>
          </a:solidFill>
          <a:ln w="9525">
            <a:solidFill>
              <a:schemeClr val="tx1"/>
            </a:solidFill>
            <a:miter lim="800000"/>
            <a:headEnd/>
            <a:tailEnd/>
          </a:ln>
        </p:spPr>
        <p:txBody>
          <a:bodyPr wrap="none" anchor="ctr"/>
          <a:lstStyle/>
          <a:p>
            <a:endParaRPr lang="it-IT">
              <a:latin typeface="Calibri" pitchFamily="34" charset="0"/>
            </a:endParaRPr>
          </a:p>
        </p:txBody>
      </p:sp>
      <p:sp>
        <p:nvSpPr>
          <p:cNvPr id="15383" name="AutoShape 27"/>
          <p:cNvSpPr>
            <a:spLocks noChangeArrowheads="1"/>
          </p:cNvSpPr>
          <p:nvPr/>
        </p:nvSpPr>
        <p:spPr bwMode="auto">
          <a:xfrm>
            <a:off x="6875463" y="4940300"/>
            <a:ext cx="720725" cy="1081088"/>
          </a:xfrm>
          <a:prstGeom prst="curvedLeftArrow">
            <a:avLst>
              <a:gd name="adj1" fmla="val 30000"/>
              <a:gd name="adj2" fmla="val 60000"/>
              <a:gd name="adj3" fmla="val 33333"/>
            </a:avLst>
          </a:prstGeom>
          <a:solidFill>
            <a:srgbClr val="008000"/>
          </a:solidFill>
          <a:ln w="9525">
            <a:solidFill>
              <a:schemeClr val="tx1"/>
            </a:solidFill>
            <a:miter lim="800000"/>
            <a:headEnd/>
            <a:tailEnd/>
          </a:ln>
        </p:spPr>
        <p:txBody>
          <a:bodyPr wrap="none" anchor="ctr"/>
          <a:lstStyle/>
          <a:p>
            <a:endParaRPr lang="it-IT">
              <a:latin typeface="Calibri" pitchFamily="34" charset="0"/>
            </a:endParaRPr>
          </a:p>
        </p:txBody>
      </p:sp>
      <p:sp>
        <p:nvSpPr>
          <p:cNvPr id="15384" name="Text Box 20"/>
          <p:cNvSpPr txBox="1">
            <a:spLocks noChangeArrowheads="1"/>
          </p:cNvSpPr>
          <p:nvPr/>
        </p:nvSpPr>
        <p:spPr bwMode="auto">
          <a:xfrm>
            <a:off x="5292725" y="4068763"/>
            <a:ext cx="3311525" cy="584200"/>
          </a:xfrm>
          <a:prstGeom prst="rect">
            <a:avLst/>
          </a:prstGeom>
          <a:noFill/>
          <a:ln w="9525" algn="ctr">
            <a:solidFill>
              <a:srgbClr val="008000"/>
            </a:solidFill>
            <a:miter lim="800000"/>
            <a:headEnd/>
            <a:tailEnd/>
          </a:ln>
        </p:spPr>
        <p:txBody>
          <a:bodyPr>
            <a:spAutoFit/>
          </a:bodyPr>
          <a:lstStyle/>
          <a:p>
            <a:pPr algn="ctr">
              <a:buFont typeface="Arial" charset="0"/>
              <a:buNone/>
            </a:pPr>
            <a:r>
              <a:rPr lang="it-IT" altLang="it-IT" sz="1600" b="1" i="1">
                <a:latin typeface="Calibri" pitchFamily="34" charset="0"/>
              </a:rPr>
              <a:t>Reti territoriali apprendimento permanente</a:t>
            </a:r>
          </a:p>
        </p:txBody>
      </p:sp>
    </p:spTree>
    <p:extLst>
      <p:ext uri="{BB962C8B-B14F-4D97-AF65-F5344CB8AC3E}">
        <p14:creationId xmlns:p14="http://schemas.microsoft.com/office/powerpoint/2010/main" val="1315943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extLst>
              <p:ext uri="{D42A27DB-BD31-4B8C-83A1-F6EECF244321}">
                <p14:modId xmlns:p14="http://schemas.microsoft.com/office/powerpoint/2010/main" val="2088210325"/>
              </p:ext>
            </p:extLst>
          </p:nvPr>
        </p:nvGraphicFramePr>
        <p:xfrm>
          <a:off x="179512" y="476672"/>
          <a:ext cx="8784976" cy="720080"/>
        </p:xfrm>
        <a:graphic>
          <a:graphicData uri="http://schemas.openxmlformats.org/drawingml/2006/table">
            <a:tbl>
              <a:tblPr firstRow="1" firstCol="1" lastRow="1" lastCol="1" bandRow="1" bandCol="1">
                <a:tableStyleId>{5C22544A-7EE6-4342-B048-85BDC9FD1C3A}</a:tableStyleId>
              </a:tblPr>
              <a:tblGrid>
                <a:gridCol w="8784976"/>
              </a:tblGrid>
              <a:tr h="720080">
                <a:tc>
                  <a:txBody>
                    <a:bodyPr/>
                    <a:lstStyle/>
                    <a:p>
                      <a:pPr algn="just">
                        <a:lnSpc>
                          <a:spcPct val="115000"/>
                        </a:lnSpc>
                        <a:spcAft>
                          <a:spcPts val="0"/>
                        </a:spcAft>
                      </a:pPr>
                      <a:r>
                        <a:rPr lang="it-IT" sz="1800" dirty="0" err="1" smtClean="0">
                          <a:effectLst/>
                        </a:rPr>
                        <a:t>Nell’a.s</a:t>
                      </a:r>
                      <a:r>
                        <a:rPr lang="it-IT" sz="1800" dirty="0" err="1">
                          <a:effectLst/>
                        </a:rPr>
                        <a:t>.</a:t>
                      </a:r>
                      <a:r>
                        <a:rPr lang="it-IT" sz="1800" dirty="0">
                          <a:effectLst/>
                        </a:rPr>
                        <a:t> 2017/18  hanno funzionato 128 CPIA che hanno coordinato 1.752 sedi (di cui 806 punti di erogazione di primo livello e 946 punti di erogazione di secondo livello) </a:t>
                      </a:r>
                      <a:endParaRPr lang="it-IT" sz="1800" dirty="0">
                        <a:effectLst/>
                        <a:latin typeface="Calibri"/>
                        <a:ea typeface="Calibri"/>
                        <a:cs typeface="Times New Roman"/>
                      </a:endParaRPr>
                    </a:p>
                  </a:txBody>
                  <a:tcPr marL="68580" marR="68580" marT="0" marB="0"/>
                </a:tc>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2832611358"/>
              </p:ext>
            </p:extLst>
          </p:nvPr>
        </p:nvGraphicFramePr>
        <p:xfrm>
          <a:off x="179512" y="1484784"/>
          <a:ext cx="8784976" cy="1656184"/>
        </p:xfrm>
        <a:graphic>
          <a:graphicData uri="http://schemas.openxmlformats.org/drawingml/2006/table">
            <a:tbl>
              <a:tblPr firstRow="1" firstCol="1" lastRow="1" lastCol="1" bandRow="1" bandCol="1">
                <a:tableStyleId>{5C22544A-7EE6-4342-B048-85BDC9FD1C3A}</a:tableStyleId>
              </a:tblPr>
              <a:tblGrid>
                <a:gridCol w="8784976"/>
              </a:tblGrid>
              <a:tr h="1656184">
                <a:tc>
                  <a:txBody>
                    <a:bodyPr/>
                    <a:lstStyle/>
                    <a:p>
                      <a:pPr algn="just">
                        <a:lnSpc>
                          <a:spcPct val="115000"/>
                        </a:lnSpc>
                        <a:spcAft>
                          <a:spcPts val="0"/>
                        </a:spcAft>
                      </a:pPr>
                      <a:r>
                        <a:rPr lang="it-IT" sz="1800" dirty="0" err="1">
                          <a:effectLst/>
                        </a:rPr>
                        <a:t>Nell’a.s.</a:t>
                      </a:r>
                      <a:r>
                        <a:rPr lang="it-IT" sz="1800" dirty="0">
                          <a:effectLst/>
                        </a:rPr>
                        <a:t> 2017/18  gli adulti frequentanti i percorsi di istruzione sono stati complessivamente 224.799 di cui:</a:t>
                      </a:r>
                    </a:p>
                    <a:p>
                      <a:pPr marL="342900" lvl="0" indent="-342900" algn="just">
                        <a:lnSpc>
                          <a:spcPct val="115000"/>
                        </a:lnSpc>
                        <a:spcAft>
                          <a:spcPts val="0"/>
                        </a:spcAft>
                        <a:buFont typeface="Symbol"/>
                        <a:buChar char=""/>
                        <a:tabLst>
                          <a:tab pos="228600" algn="l"/>
                        </a:tabLst>
                      </a:pPr>
                      <a:r>
                        <a:rPr lang="it-IT" sz="1800" dirty="0">
                          <a:effectLst/>
                        </a:rPr>
                        <a:t>42.656 iscritti ai percorsi di primo livello</a:t>
                      </a:r>
                    </a:p>
                    <a:p>
                      <a:pPr marL="342900" lvl="0" indent="-342900" algn="just">
                        <a:lnSpc>
                          <a:spcPct val="115000"/>
                        </a:lnSpc>
                        <a:spcAft>
                          <a:spcPts val="0"/>
                        </a:spcAft>
                        <a:buFont typeface="Symbol"/>
                        <a:buChar char=""/>
                        <a:tabLst>
                          <a:tab pos="228600" algn="l"/>
                        </a:tabLst>
                      </a:pPr>
                      <a:r>
                        <a:rPr lang="it-IT" sz="1800" dirty="0">
                          <a:effectLst/>
                        </a:rPr>
                        <a:t>71.747 ai percorsi di secondo livello </a:t>
                      </a:r>
                    </a:p>
                    <a:p>
                      <a:pPr marL="342900" lvl="0" indent="-342900" algn="just">
                        <a:lnSpc>
                          <a:spcPct val="115000"/>
                        </a:lnSpc>
                        <a:spcAft>
                          <a:spcPts val="0"/>
                        </a:spcAft>
                        <a:buFont typeface="Symbol"/>
                        <a:buChar char=""/>
                        <a:tabLst>
                          <a:tab pos="228600" algn="l"/>
                        </a:tabLst>
                      </a:pPr>
                      <a:r>
                        <a:rPr lang="it-IT" sz="1800" dirty="0">
                          <a:effectLst/>
                        </a:rPr>
                        <a:t>110.396 ai percorsi di alfabetizzazione e apprendimento della lingua italiana</a:t>
                      </a:r>
                      <a:endParaRPr lang="it-IT" sz="1800" dirty="0">
                        <a:effectLst/>
                        <a:latin typeface="Calibri"/>
                        <a:ea typeface="Calibri"/>
                        <a:cs typeface="Times New Roman"/>
                      </a:endParaRPr>
                    </a:p>
                  </a:txBody>
                  <a:tcPr marL="68580" marR="68580" marT="0" marB="0"/>
                </a:tc>
              </a:tr>
            </a:tbl>
          </a:graphicData>
        </a:graphic>
      </p:graphicFrame>
      <p:graphicFrame>
        <p:nvGraphicFramePr>
          <p:cNvPr id="6" name="Tabella 5"/>
          <p:cNvGraphicFramePr>
            <a:graphicFrameLocks noGrp="1"/>
          </p:cNvGraphicFramePr>
          <p:nvPr>
            <p:extLst>
              <p:ext uri="{D42A27DB-BD31-4B8C-83A1-F6EECF244321}">
                <p14:modId xmlns:p14="http://schemas.microsoft.com/office/powerpoint/2010/main" val="3034027483"/>
              </p:ext>
            </p:extLst>
          </p:nvPr>
        </p:nvGraphicFramePr>
        <p:xfrm>
          <a:off x="179512" y="3356992"/>
          <a:ext cx="8784976" cy="3384376"/>
        </p:xfrm>
        <a:graphic>
          <a:graphicData uri="http://schemas.openxmlformats.org/drawingml/2006/table">
            <a:tbl>
              <a:tblPr firstRow="1" firstCol="1" lastRow="1" lastCol="1" bandRow="1" bandCol="1">
                <a:tableStyleId>{5C22544A-7EE6-4342-B048-85BDC9FD1C3A}</a:tableStyleId>
              </a:tblPr>
              <a:tblGrid>
                <a:gridCol w="8784976"/>
              </a:tblGrid>
              <a:tr h="3384376">
                <a:tc>
                  <a:txBody>
                    <a:bodyPr/>
                    <a:lstStyle/>
                    <a:p>
                      <a:pPr algn="just">
                        <a:spcAft>
                          <a:spcPts val="0"/>
                        </a:spcAft>
                      </a:pPr>
                      <a:r>
                        <a:rPr lang="it-IT" sz="1800" dirty="0" err="1">
                          <a:effectLst/>
                        </a:rPr>
                        <a:t>Nell’a.s.</a:t>
                      </a:r>
                      <a:r>
                        <a:rPr lang="it-IT" sz="1800" dirty="0">
                          <a:effectLst/>
                        </a:rPr>
                        <a:t> 2017/2018 i CPIA hanno realizzato 3.032 interventi di ampliamento di cui: </a:t>
                      </a:r>
                    </a:p>
                    <a:p>
                      <a:pPr marL="342900" lvl="0" indent="-342900" algn="just">
                        <a:spcAft>
                          <a:spcPts val="0"/>
                        </a:spcAft>
                        <a:buFont typeface="Symbol"/>
                        <a:buChar char=""/>
                        <a:tabLst>
                          <a:tab pos="228600" algn="l"/>
                        </a:tabLst>
                      </a:pPr>
                      <a:r>
                        <a:rPr lang="it-IT" sz="1800" dirty="0">
                          <a:effectLst/>
                        </a:rPr>
                        <a:t>1.132 corsi per il conseguimento delle competenze linguistiche di livello pre-A1 con 19.436 partecipanti;</a:t>
                      </a:r>
                    </a:p>
                    <a:p>
                      <a:pPr marL="342900" lvl="0" indent="-342900" algn="just">
                        <a:spcAft>
                          <a:spcPts val="0"/>
                        </a:spcAft>
                        <a:buFont typeface="Symbol"/>
                        <a:buChar char=""/>
                        <a:tabLst>
                          <a:tab pos="228600" algn="l"/>
                        </a:tabLst>
                      </a:pPr>
                      <a:r>
                        <a:rPr lang="it-IT" sz="1800" dirty="0">
                          <a:effectLst/>
                        </a:rPr>
                        <a:t>721 corsi per il conseguimento delle competenze linguistiche di livello superiore al livello A2 con 11.825 partecipanti, </a:t>
                      </a:r>
                    </a:p>
                    <a:p>
                      <a:pPr marL="342900" lvl="0" indent="-342900" algn="just">
                        <a:spcAft>
                          <a:spcPts val="0"/>
                        </a:spcAft>
                        <a:buFont typeface="Symbol"/>
                        <a:buChar char=""/>
                        <a:tabLst>
                          <a:tab pos="228600" algn="l"/>
                        </a:tabLst>
                      </a:pPr>
                      <a:r>
                        <a:rPr lang="it-IT" sz="1800" dirty="0">
                          <a:effectLst/>
                        </a:rPr>
                        <a:t>349 corsi per il conseguimento delle competenze informatiche con 3.478 partecipanti,</a:t>
                      </a:r>
                    </a:p>
                    <a:p>
                      <a:pPr marL="342900" lvl="0" indent="-342900" algn="just">
                        <a:spcAft>
                          <a:spcPts val="0"/>
                        </a:spcAft>
                        <a:buFont typeface="Symbol"/>
                        <a:buChar char=""/>
                        <a:tabLst>
                          <a:tab pos="228600" algn="l"/>
                        </a:tabLst>
                      </a:pPr>
                      <a:r>
                        <a:rPr lang="it-IT" sz="1800" dirty="0">
                          <a:effectLst/>
                        </a:rPr>
                        <a:t>709 corsi per il conseguimento delle competenze linguistiche nelle lingue straniere  con 9.228 partecipanti. </a:t>
                      </a:r>
                    </a:p>
                    <a:p>
                      <a:pPr marL="342900" lvl="0" indent="-342900" algn="just">
                        <a:spcAft>
                          <a:spcPts val="0"/>
                        </a:spcAft>
                        <a:buFont typeface="Symbol"/>
                        <a:buChar char=""/>
                        <a:tabLst>
                          <a:tab pos="228600" algn="l"/>
                        </a:tabLst>
                      </a:pPr>
                      <a:r>
                        <a:rPr lang="it-IT" sz="1800" dirty="0">
                          <a:effectLst/>
                        </a:rPr>
                        <a:t>73 percorsi di istruzione degli adulti in raccordo con i percorsi dei FP con 784 partecipanti, 46 percorsi di istruzione degli adulti in raccordo con i percorsi di IFP con 721 partecipanti, 2 percorsi di istruzione degli adulti in raccordo con percorsi di IFTS con 26 partecipanti.</a:t>
                      </a:r>
                      <a:endParaRPr lang="it-IT" sz="1800" dirty="0">
                        <a:solidFill>
                          <a:srgbClr val="000000"/>
                        </a:solidFill>
                        <a:effectLst/>
                        <a:latin typeface="Cambria"/>
                        <a:ea typeface="Times New Roman"/>
                        <a:cs typeface="Cambria"/>
                      </a:endParaRPr>
                    </a:p>
                  </a:txBody>
                  <a:tcPr marL="68580" marR="68580" marT="0" marB="0"/>
                </a:tc>
              </a:tr>
            </a:tbl>
          </a:graphicData>
        </a:graphic>
      </p:graphicFrame>
    </p:spTree>
    <p:extLst>
      <p:ext uri="{BB962C8B-B14F-4D97-AF65-F5344CB8AC3E}">
        <p14:creationId xmlns:p14="http://schemas.microsoft.com/office/powerpoint/2010/main" val="1672059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a 5"/>
          <p:cNvGraphicFramePr>
            <a:graphicFrameLocks noGrp="1"/>
          </p:cNvGraphicFramePr>
          <p:nvPr>
            <p:extLst>
              <p:ext uri="{D42A27DB-BD31-4B8C-83A1-F6EECF244321}">
                <p14:modId xmlns:p14="http://schemas.microsoft.com/office/powerpoint/2010/main" val="1803603404"/>
              </p:ext>
            </p:extLst>
          </p:nvPr>
        </p:nvGraphicFramePr>
        <p:xfrm>
          <a:off x="179512" y="764704"/>
          <a:ext cx="8784976" cy="4754880"/>
        </p:xfrm>
        <a:graphic>
          <a:graphicData uri="http://schemas.openxmlformats.org/drawingml/2006/table">
            <a:tbl>
              <a:tblPr firstRow="1" firstCol="1" lastRow="1" lastCol="1" bandRow="1" bandCol="1">
                <a:tableStyleId>{5C22544A-7EE6-4342-B048-85BDC9FD1C3A}</a:tableStyleId>
              </a:tblPr>
              <a:tblGrid>
                <a:gridCol w="8784976"/>
              </a:tblGrid>
              <a:tr h="3384376">
                <a:tc>
                  <a:txBody>
                    <a:bodyPr/>
                    <a:lstStyle/>
                    <a:p>
                      <a:r>
                        <a:rPr lang="it-IT" sz="2400" b="1" kern="1200" dirty="0" err="1" smtClean="0">
                          <a:solidFill>
                            <a:schemeClr val="lt1"/>
                          </a:solidFill>
                          <a:effectLst/>
                          <a:latin typeface="+mn-lt"/>
                          <a:ea typeface="+mn-ea"/>
                          <a:cs typeface="+mn-cs"/>
                        </a:rPr>
                        <a:t>Nell’a.s.</a:t>
                      </a:r>
                      <a:r>
                        <a:rPr lang="it-IT" sz="2400" b="1" kern="1200" dirty="0" smtClean="0">
                          <a:solidFill>
                            <a:schemeClr val="lt1"/>
                          </a:solidFill>
                          <a:effectLst/>
                          <a:latin typeface="+mn-lt"/>
                          <a:ea typeface="+mn-ea"/>
                          <a:cs typeface="+mn-cs"/>
                        </a:rPr>
                        <a:t> 2017/2018 la Rete nazionale dei CPIA-CRRS&amp;S ha:</a:t>
                      </a:r>
                    </a:p>
                    <a:p>
                      <a:pPr marL="342900" lvl="0" indent="-342900">
                        <a:buFont typeface="Arial" panose="020B0604020202020204" pitchFamily="34" charset="0"/>
                        <a:buChar char="•"/>
                      </a:pPr>
                      <a:endParaRPr lang="it-IT" sz="2400" b="1" kern="1200" dirty="0" smtClean="0">
                        <a:solidFill>
                          <a:schemeClr val="lt1"/>
                        </a:solidFill>
                        <a:effectLst/>
                        <a:latin typeface="+mn-lt"/>
                        <a:ea typeface="+mn-ea"/>
                        <a:cs typeface="+mn-cs"/>
                      </a:endParaRPr>
                    </a:p>
                    <a:p>
                      <a:pPr marL="342900" lvl="0" indent="-342900">
                        <a:buFont typeface="Arial" panose="020B0604020202020204" pitchFamily="34" charset="0"/>
                        <a:buChar char="•"/>
                      </a:pPr>
                      <a:r>
                        <a:rPr lang="it-IT" sz="2400" b="1" kern="1200" dirty="0" smtClean="0">
                          <a:solidFill>
                            <a:schemeClr val="lt1"/>
                          </a:solidFill>
                          <a:effectLst/>
                          <a:latin typeface="+mn-lt"/>
                          <a:ea typeface="+mn-ea"/>
                          <a:cs typeface="+mn-cs"/>
                        </a:rPr>
                        <a:t>definito il Piano Nazionale Triennale della Ricerca (PNTR) ed il Piano Operativo Nazionale della Ricerca (PONR) in materia di istruzione degli adulti;</a:t>
                      </a:r>
                    </a:p>
                    <a:p>
                      <a:pPr marL="342900" lvl="0" indent="-342900">
                        <a:buFont typeface="Arial" panose="020B0604020202020204" pitchFamily="34" charset="0"/>
                        <a:buChar char="•"/>
                      </a:pPr>
                      <a:endParaRPr lang="it-IT" sz="2400" b="1" kern="1200" dirty="0" smtClean="0">
                        <a:solidFill>
                          <a:schemeClr val="lt1"/>
                        </a:solidFill>
                        <a:effectLst/>
                        <a:latin typeface="+mn-lt"/>
                        <a:ea typeface="+mn-ea"/>
                        <a:cs typeface="+mn-cs"/>
                      </a:endParaRPr>
                    </a:p>
                    <a:p>
                      <a:pPr marL="342900" lvl="0" indent="-342900">
                        <a:buFont typeface="Arial" panose="020B0604020202020204" pitchFamily="34" charset="0"/>
                        <a:buChar char="•"/>
                      </a:pPr>
                      <a:r>
                        <a:rPr lang="it-IT" sz="2400" b="1" kern="1200" dirty="0" smtClean="0">
                          <a:solidFill>
                            <a:schemeClr val="lt1"/>
                          </a:solidFill>
                          <a:effectLst/>
                          <a:latin typeface="+mn-lt"/>
                          <a:ea typeface="+mn-ea"/>
                          <a:cs typeface="+mn-cs"/>
                        </a:rPr>
                        <a:t>avviato tre attività sperimentali in collaborazione con INVALSI (definizione del RAV dei CPIA); con l’INDIRE (definizione di strumenti e dispositivi per la fruizione a distanze nei CPIA) e con ANPAL (fruizione di PIAAC on line nei CPIA); </a:t>
                      </a:r>
                    </a:p>
                    <a:p>
                      <a:pPr marL="342900" lvl="0" indent="-342900">
                        <a:buFont typeface="Arial" panose="020B0604020202020204" pitchFamily="34" charset="0"/>
                        <a:buChar char="•"/>
                      </a:pPr>
                      <a:endParaRPr lang="it-IT" sz="2400" b="1" kern="1200" dirty="0" smtClean="0">
                        <a:solidFill>
                          <a:schemeClr val="lt1"/>
                        </a:solidFill>
                        <a:effectLst/>
                        <a:latin typeface="+mn-lt"/>
                        <a:ea typeface="+mn-ea"/>
                        <a:cs typeface="+mn-cs"/>
                      </a:endParaRPr>
                    </a:p>
                    <a:p>
                      <a:pPr marL="342900" lvl="0" indent="-342900">
                        <a:buFont typeface="Arial" panose="020B0604020202020204" pitchFamily="34" charset="0"/>
                        <a:buChar char="•"/>
                      </a:pPr>
                      <a:r>
                        <a:rPr lang="it-IT" sz="2400" b="1" kern="1200" dirty="0" smtClean="0">
                          <a:solidFill>
                            <a:schemeClr val="lt1"/>
                          </a:solidFill>
                          <a:effectLst/>
                          <a:latin typeface="+mn-lt"/>
                          <a:ea typeface="+mn-ea"/>
                          <a:cs typeface="+mn-cs"/>
                        </a:rPr>
                        <a:t>realizzato altre attività di RS&amp;S alle quali hanno partecipato 136 Dirigenti scolastici, 913 docenti, 111 altre figure professionali.</a:t>
                      </a:r>
                      <a:endParaRPr lang="it-IT" sz="2400" dirty="0">
                        <a:solidFill>
                          <a:srgbClr val="000000"/>
                        </a:solidFill>
                        <a:effectLst/>
                        <a:latin typeface="Cambria"/>
                        <a:ea typeface="Times New Roman"/>
                        <a:cs typeface="Cambria"/>
                      </a:endParaRPr>
                    </a:p>
                  </a:txBody>
                  <a:tcPr marL="68580" marR="68580" marT="0" marB="0"/>
                </a:tc>
              </a:tr>
            </a:tbl>
          </a:graphicData>
        </a:graphic>
      </p:graphicFrame>
    </p:spTree>
    <p:extLst>
      <p:ext uri="{BB962C8B-B14F-4D97-AF65-F5344CB8AC3E}">
        <p14:creationId xmlns:p14="http://schemas.microsoft.com/office/powerpoint/2010/main" val="3679186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p:cNvSpPr>
          <p:nvPr>
            <p:ph type="ctrTitle"/>
          </p:nvPr>
        </p:nvSpPr>
        <p:spPr>
          <a:xfrm>
            <a:off x="684213" y="1773238"/>
            <a:ext cx="7991475" cy="2232025"/>
          </a:xfrm>
        </p:spPr>
        <p:txBody>
          <a:bodyPr rtlCol="0">
            <a:normAutofit fontScale="90000"/>
          </a:bodyPr>
          <a:lstStyle/>
          <a:p>
            <a:pPr eaLnBrk="1" fontAlgn="auto" hangingPunct="1">
              <a:spcAft>
                <a:spcPts val="0"/>
              </a:spcAft>
              <a:defRPr/>
            </a:pPr>
            <a:r>
              <a:rPr lang="it-IT" sz="5400" b="1" dirty="0" smtClean="0">
                <a:solidFill>
                  <a:schemeClr val="hlink"/>
                </a:solidFill>
              </a:rPr>
              <a:t>Piano nazionale di garanzia delle competenze della popolazione adulta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egnaposto contenuto 2"/>
          <p:cNvSpPr>
            <a:spLocks noGrp="1"/>
          </p:cNvSpPr>
          <p:nvPr>
            <p:ph idx="1"/>
          </p:nvPr>
        </p:nvSpPr>
        <p:spPr>
          <a:xfrm>
            <a:off x="323850" y="1484313"/>
            <a:ext cx="8351838" cy="4897437"/>
          </a:xfrm>
        </p:spPr>
        <p:txBody>
          <a:bodyPr/>
          <a:lstStyle/>
          <a:p>
            <a:pPr algn="just" eaLnBrk="1" hangingPunct="1"/>
            <a:r>
              <a:rPr lang="it-IT" sz="2000" smtClean="0"/>
              <a:t>annunciato nella </a:t>
            </a:r>
            <a:r>
              <a:rPr lang="it-IT" sz="2000" i="1" smtClean="0"/>
              <a:t>Conferenza nazionale sull’apprendimento permanente</a:t>
            </a:r>
            <a:r>
              <a:rPr lang="it-IT" sz="2000" smtClean="0"/>
              <a:t> del 24 gennaio 2018</a:t>
            </a:r>
          </a:p>
          <a:p>
            <a:pPr algn="just" eaLnBrk="1" hangingPunct="1"/>
            <a:r>
              <a:rPr lang="it-IT" sz="2000" smtClean="0"/>
              <a:t>presentato al Tavolo Interistituzionale sull’AP, (CU 20.12.2012) nella riunione del 30 gennaio 2018</a:t>
            </a:r>
          </a:p>
          <a:p>
            <a:pPr algn="just" eaLnBrk="1" hangingPunct="1"/>
            <a:r>
              <a:rPr lang="it-IT" sz="2000" smtClean="0"/>
              <a:t>comunicato sul sito del MIUR </a:t>
            </a:r>
            <a:r>
              <a:rPr lang="it-IT" sz="2000" u="sng" smtClean="0">
                <a:hlinkClick r:id="rId2"/>
              </a:rPr>
              <a:t>https://www.miur.gov.it/web/guest/piano-di-garanzia-delle-competenze-della-popolazione-adulta</a:t>
            </a:r>
            <a:endParaRPr lang="it-IT" sz="2000" smtClean="0"/>
          </a:p>
          <a:p>
            <a:pPr algn="just" eaLnBrk="1" hangingPunct="1"/>
            <a:r>
              <a:rPr lang="it-IT" sz="2000" smtClean="0"/>
              <a:t>finanziato con 1 MEURO con il DD 98 del 7 febbraio 2019</a:t>
            </a:r>
          </a:p>
          <a:p>
            <a:pPr algn="just" eaLnBrk="1" hangingPunct="1"/>
            <a:r>
              <a:rPr lang="it-IT" sz="2000" smtClean="0"/>
              <a:t>recepito il 16 maggio 2019 nel documento “implementazione in Italia della Raccomandazione del Consiglio Percorsi di miglioramento del livello delle competenze nuove opportunità per gli adulti – Rapporto ai sensi del Punto 16 della Raccomandazione del Consiglio del 19 dicembre 2016 </a:t>
            </a:r>
            <a:r>
              <a:rPr lang="it-IT" sz="2000" u="sng" smtClean="0">
                <a:hlinkClick r:id="rId3"/>
              </a:rPr>
              <a:t>https://www.lavoro.gov.it/notizie/pagine/apprendimento-permanente-report-upskilling-pathways.aspx/</a:t>
            </a:r>
            <a:endParaRPr lang="it-IT" sz="2000" smtClean="0"/>
          </a:p>
        </p:txBody>
      </p:sp>
      <p:sp>
        <p:nvSpPr>
          <p:cNvPr id="14338" name="Segnaposto piè di pagina 3"/>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it-IT" smtClean="0">
                <a:solidFill>
                  <a:srgbClr val="898989"/>
                </a:solidFill>
                <a:cs typeface="Arial" charset="0"/>
              </a:rPr>
              <a:t>Prof. Amelio-MIUR_DGOSV</a:t>
            </a:r>
          </a:p>
        </p:txBody>
      </p:sp>
      <p:sp>
        <p:nvSpPr>
          <p:cNvPr id="14339" name="Segnaposto numero diapositiva 4"/>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96D664-46F2-42DC-B013-112DAF5AE22B}" type="slidenum">
              <a:rPr lang="it-IT">
                <a:solidFill>
                  <a:srgbClr val="898989"/>
                </a:solidFill>
                <a:cs typeface="Arial" charset="0"/>
              </a:rPr>
              <a:pPr fontAlgn="base">
                <a:spcBef>
                  <a:spcPct val="0"/>
                </a:spcBef>
                <a:spcAft>
                  <a:spcPct val="0"/>
                </a:spcAft>
                <a:defRPr/>
              </a:pPr>
              <a:t>7</a:t>
            </a:fld>
            <a:endParaRPr lang="it-IT">
              <a:solidFill>
                <a:srgbClr val="898989"/>
              </a:solidFill>
              <a:cs typeface="Arial" charset="0"/>
            </a:endParaRPr>
          </a:p>
        </p:txBody>
      </p:sp>
      <p:sp>
        <p:nvSpPr>
          <p:cNvPr id="24580" name="Text Box 24"/>
          <p:cNvSpPr>
            <a:spLocks noGrp="1" noChangeArrowheads="1"/>
          </p:cNvSpPr>
          <p:nvPr>
            <p:ph type="title"/>
          </p:nvPr>
        </p:nvSpPr>
        <p:spPr>
          <a:xfrm>
            <a:off x="385763" y="444500"/>
            <a:ext cx="8434387" cy="708025"/>
          </a:xfrm>
          <a:solidFill>
            <a:srgbClr val="FF9900"/>
          </a:solidFill>
          <a:ln>
            <a:solidFill>
              <a:srgbClr val="FF3300"/>
            </a:solidFill>
          </a:ln>
        </p:spPr>
        <p:txBody>
          <a:bodyPr>
            <a:spAutoFit/>
          </a:bodyPr>
          <a:lstStyle/>
          <a:p>
            <a:pPr eaLnBrk="1" hangingPunct="1"/>
            <a:r>
              <a:rPr lang="it-IT" altLang="it-IT" sz="2000" b="1" smtClean="0"/>
              <a:t>Piano Nazionale di Garanzia delle Competenze della Popolazione Adulta</a:t>
            </a:r>
            <a:br>
              <a:rPr lang="it-IT" altLang="it-IT" sz="2000" b="1" smtClean="0"/>
            </a:br>
            <a:r>
              <a:rPr lang="it-IT" altLang="it-IT" sz="2000" b="1" smtClean="0"/>
              <a:t>-  Iter -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5"/>
          <p:cNvSpPr>
            <a:spLocks noChangeArrowheads="1"/>
          </p:cNvSpPr>
          <p:nvPr/>
        </p:nvSpPr>
        <p:spPr bwMode="auto">
          <a:xfrm>
            <a:off x="0" y="2232025"/>
            <a:ext cx="9144000" cy="0"/>
          </a:xfrm>
          <a:prstGeom prst="rect">
            <a:avLst/>
          </a:prstGeom>
          <a:noFill/>
          <a:ln w="9525">
            <a:noFill/>
            <a:miter lim="800000"/>
            <a:headEnd/>
            <a:tailEnd/>
          </a:ln>
        </p:spPr>
        <p:txBody>
          <a:bodyPr wrap="none" anchor="ctr">
            <a:spAutoFit/>
          </a:bodyPr>
          <a:lstStyle/>
          <a:p>
            <a:pPr>
              <a:buFont typeface="Arial" charset="0"/>
              <a:buNone/>
            </a:pPr>
            <a:endParaRPr lang="it-IT" altLang="it-IT">
              <a:solidFill>
                <a:srgbClr val="000000"/>
              </a:solidFill>
              <a:latin typeface="Calibri" pitchFamily="34" charset="0"/>
            </a:endParaRPr>
          </a:p>
        </p:txBody>
      </p:sp>
      <p:sp>
        <p:nvSpPr>
          <p:cNvPr id="30722" name="Line 9"/>
          <p:cNvSpPr>
            <a:spLocks noChangeShapeType="1"/>
          </p:cNvSpPr>
          <p:nvPr/>
        </p:nvSpPr>
        <p:spPr bwMode="auto">
          <a:xfrm>
            <a:off x="2174875" y="981075"/>
            <a:ext cx="0" cy="431800"/>
          </a:xfrm>
          <a:prstGeom prst="line">
            <a:avLst/>
          </a:prstGeom>
          <a:noFill/>
          <a:ln w="57150">
            <a:solidFill>
              <a:srgbClr val="3333CC"/>
            </a:solidFill>
            <a:round/>
            <a:headEnd/>
            <a:tailEnd type="triangle" w="med" len="med"/>
          </a:ln>
        </p:spPr>
        <p:txBody>
          <a:bodyPr/>
          <a:lstStyle/>
          <a:p>
            <a:endParaRPr lang="it-IT"/>
          </a:p>
        </p:txBody>
      </p:sp>
      <p:sp>
        <p:nvSpPr>
          <p:cNvPr id="30723" name="Line 10"/>
          <p:cNvSpPr>
            <a:spLocks noChangeShapeType="1"/>
          </p:cNvSpPr>
          <p:nvPr/>
        </p:nvSpPr>
        <p:spPr bwMode="auto">
          <a:xfrm>
            <a:off x="6967538" y="981075"/>
            <a:ext cx="0" cy="431800"/>
          </a:xfrm>
          <a:prstGeom prst="line">
            <a:avLst/>
          </a:prstGeom>
          <a:noFill/>
          <a:ln w="57150">
            <a:solidFill>
              <a:srgbClr val="3333CC"/>
            </a:solidFill>
            <a:round/>
            <a:headEnd/>
            <a:tailEnd type="triangle" w="med" len="med"/>
          </a:ln>
        </p:spPr>
        <p:txBody>
          <a:bodyPr/>
          <a:lstStyle/>
          <a:p>
            <a:endParaRPr lang="it-IT"/>
          </a:p>
        </p:txBody>
      </p:sp>
      <p:sp>
        <p:nvSpPr>
          <p:cNvPr id="30724" name="Line 12"/>
          <p:cNvSpPr>
            <a:spLocks noChangeShapeType="1"/>
          </p:cNvSpPr>
          <p:nvPr/>
        </p:nvSpPr>
        <p:spPr bwMode="auto">
          <a:xfrm flipV="1">
            <a:off x="2195513" y="979488"/>
            <a:ext cx="4794250" cy="1587"/>
          </a:xfrm>
          <a:prstGeom prst="line">
            <a:avLst/>
          </a:prstGeom>
          <a:noFill/>
          <a:ln w="57150">
            <a:solidFill>
              <a:srgbClr val="3333CC"/>
            </a:solidFill>
            <a:round/>
            <a:headEnd/>
            <a:tailEnd/>
          </a:ln>
        </p:spPr>
        <p:txBody>
          <a:bodyPr/>
          <a:lstStyle/>
          <a:p>
            <a:endParaRPr lang="it-IT"/>
          </a:p>
        </p:txBody>
      </p:sp>
      <p:sp>
        <p:nvSpPr>
          <p:cNvPr id="30725" name="Line 15"/>
          <p:cNvSpPr>
            <a:spLocks noChangeShapeType="1"/>
          </p:cNvSpPr>
          <p:nvPr/>
        </p:nvSpPr>
        <p:spPr bwMode="auto">
          <a:xfrm>
            <a:off x="4427538" y="957263"/>
            <a:ext cx="0" cy="217487"/>
          </a:xfrm>
          <a:prstGeom prst="line">
            <a:avLst/>
          </a:prstGeom>
          <a:noFill/>
          <a:ln w="57150">
            <a:solidFill>
              <a:srgbClr val="3333CC"/>
            </a:solidFill>
            <a:round/>
            <a:headEnd/>
            <a:tailEnd/>
          </a:ln>
        </p:spPr>
        <p:txBody>
          <a:bodyPr/>
          <a:lstStyle/>
          <a:p>
            <a:endParaRPr lang="it-IT"/>
          </a:p>
        </p:txBody>
      </p:sp>
      <p:sp>
        <p:nvSpPr>
          <p:cNvPr id="30726" name="Text Box 19"/>
          <p:cNvSpPr txBox="1">
            <a:spLocks noChangeArrowheads="1"/>
          </p:cNvSpPr>
          <p:nvPr/>
        </p:nvSpPr>
        <p:spPr bwMode="auto">
          <a:xfrm>
            <a:off x="5292725" y="1533525"/>
            <a:ext cx="3311525" cy="519113"/>
          </a:xfrm>
          <a:prstGeom prst="rect">
            <a:avLst/>
          </a:prstGeom>
          <a:solidFill>
            <a:srgbClr val="008000"/>
          </a:solidFill>
          <a:ln w="9525">
            <a:noFill/>
            <a:miter lim="800000"/>
            <a:headEnd/>
            <a:tailEnd/>
          </a:ln>
        </p:spPr>
        <p:txBody>
          <a:bodyPr>
            <a:spAutoFit/>
          </a:bodyPr>
          <a:lstStyle/>
          <a:p>
            <a:pPr algn="ctr">
              <a:buFont typeface="Arial" charset="0"/>
              <a:buNone/>
            </a:pPr>
            <a:r>
              <a:rPr lang="it-IT" altLang="it-IT" sz="2800" b="1">
                <a:solidFill>
                  <a:schemeClr val="bg1"/>
                </a:solidFill>
                <a:latin typeface="Calibri" pitchFamily="34" charset="0"/>
              </a:rPr>
              <a:t>Percorsi di Garanzia</a:t>
            </a:r>
          </a:p>
        </p:txBody>
      </p:sp>
      <p:sp>
        <p:nvSpPr>
          <p:cNvPr id="30727" name="Text Box 20"/>
          <p:cNvSpPr txBox="1">
            <a:spLocks noChangeArrowheads="1"/>
          </p:cNvSpPr>
          <p:nvPr/>
        </p:nvSpPr>
        <p:spPr bwMode="auto">
          <a:xfrm>
            <a:off x="611188" y="1557338"/>
            <a:ext cx="3095625" cy="519112"/>
          </a:xfrm>
          <a:prstGeom prst="rect">
            <a:avLst/>
          </a:prstGeom>
          <a:solidFill>
            <a:schemeClr val="accent1"/>
          </a:solidFill>
          <a:ln w="9525">
            <a:noFill/>
            <a:miter lim="800000"/>
            <a:headEnd/>
            <a:tailEnd/>
          </a:ln>
        </p:spPr>
        <p:txBody>
          <a:bodyPr>
            <a:spAutoFit/>
          </a:bodyPr>
          <a:lstStyle/>
          <a:p>
            <a:pPr algn="ctr">
              <a:buFont typeface="Arial" charset="0"/>
              <a:buNone/>
            </a:pPr>
            <a:r>
              <a:rPr lang="it-IT" altLang="it-IT" sz="2800" b="1">
                <a:solidFill>
                  <a:schemeClr val="bg1"/>
                </a:solidFill>
                <a:latin typeface="Calibri" pitchFamily="34" charset="0"/>
              </a:rPr>
              <a:t>Attività di RS&amp;S</a:t>
            </a:r>
          </a:p>
        </p:txBody>
      </p:sp>
      <p:sp>
        <p:nvSpPr>
          <p:cNvPr id="30728" name="Rectangle 39"/>
          <p:cNvSpPr>
            <a:spLocks noChangeArrowheads="1"/>
          </p:cNvSpPr>
          <p:nvPr/>
        </p:nvSpPr>
        <p:spPr bwMode="auto">
          <a:xfrm>
            <a:off x="0" y="1719263"/>
            <a:ext cx="9144000" cy="0"/>
          </a:xfrm>
          <a:prstGeom prst="rect">
            <a:avLst/>
          </a:prstGeom>
          <a:noFill/>
          <a:ln w="9525">
            <a:noFill/>
            <a:miter lim="800000"/>
            <a:headEnd/>
            <a:tailEnd/>
          </a:ln>
        </p:spPr>
        <p:txBody>
          <a:bodyPr wrap="none" anchor="ctr">
            <a:spAutoFit/>
          </a:bodyPr>
          <a:lstStyle/>
          <a:p>
            <a:pPr>
              <a:buFont typeface="Arial" charset="0"/>
              <a:buNone/>
            </a:pPr>
            <a:endParaRPr lang="it-IT" altLang="it-IT">
              <a:solidFill>
                <a:srgbClr val="000000"/>
              </a:solidFill>
              <a:latin typeface="Calibri" pitchFamily="34" charset="0"/>
            </a:endParaRPr>
          </a:p>
        </p:txBody>
      </p:sp>
      <p:sp>
        <p:nvSpPr>
          <p:cNvPr id="30729" name="Line 9"/>
          <p:cNvSpPr>
            <a:spLocks noChangeShapeType="1"/>
          </p:cNvSpPr>
          <p:nvPr/>
        </p:nvSpPr>
        <p:spPr bwMode="auto">
          <a:xfrm flipH="1">
            <a:off x="4427538" y="1173163"/>
            <a:ext cx="0" cy="2879725"/>
          </a:xfrm>
          <a:prstGeom prst="line">
            <a:avLst/>
          </a:prstGeom>
          <a:noFill/>
          <a:ln w="57150">
            <a:solidFill>
              <a:srgbClr val="3333CC"/>
            </a:solidFill>
            <a:round/>
            <a:headEnd/>
            <a:tailEnd type="triangle" w="med" len="med"/>
          </a:ln>
        </p:spPr>
        <p:txBody>
          <a:bodyPr/>
          <a:lstStyle/>
          <a:p>
            <a:endParaRPr lang="it-IT"/>
          </a:p>
        </p:txBody>
      </p:sp>
      <p:sp>
        <p:nvSpPr>
          <p:cNvPr id="3" name="Segnaposto numero diapositiva 2"/>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6A7DEE56-166D-4D3A-84C8-1075BB13EC0E}" type="slidenum">
              <a:rPr lang="it-IT" sz="1200">
                <a:solidFill>
                  <a:schemeClr val="tx1">
                    <a:tint val="75000"/>
                  </a:schemeClr>
                </a:solidFill>
                <a:latin typeface="+mn-lt"/>
                <a:cs typeface="+mn-cs"/>
              </a:rPr>
              <a:pPr algn="r" fontAlgn="auto">
                <a:spcBef>
                  <a:spcPts val="0"/>
                </a:spcBef>
                <a:spcAft>
                  <a:spcPts val="0"/>
                </a:spcAft>
                <a:defRPr/>
              </a:pPr>
              <a:t>8</a:t>
            </a:fld>
            <a:endParaRPr lang="it-IT" sz="1200">
              <a:solidFill>
                <a:schemeClr val="tx1">
                  <a:tint val="75000"/>
                </a:schemeClr>
              </a:solidFill>
              <a:latin typeface="+mn-lt"/>
              <a:cs typeface="+mn-cs"/>
            </a:endParaRPr>
          </a:p>
        </p:txBody>
      </p:sp>
      <p:sp>
        <p:nvSpPr>
          <p:cNvPr id="30731" name="Text Box 20"/>
          <p:cNvSpPr txBox="1">
            <a:spLocks noChangeArrowheads="1"/>
          </p:cNvSpPr>
          <p:nvPr/>
        </p:nvSpPr>
        <p:spPr bwMode="auto">
          <a:xfrm>
            <a:off x="611188" y="2236788"/>
            <a:ext cx="3097212" cy="831850"/>
          </a:xfrm>
          <a:prstGeom prst="rect">
            <a:avLst/>
          </a:prstGeom>
          <a:noFill/>
          <a:ln w="9525" algn="ctr">
            <a:solidFill>
              <a:srgbClr val="0000FF"/>
            </a:solidFill>
            <a:miter lim="800000"/>
            <a:headEnd/>
            <a:tailEnd/>
          </a:ln>
        </p:spPr>
        <p:txBody>
          <a:bodyPr>
            <a:spAutoFit/>
          </a:bodyPr>
          <a:lstStyle/>
          <a:p>
            <a:pPr algn="ctr">
              <a:buFont typeface="Arial" charset="0"/>
              <a:buNone/>
            </a:pPr>
            <a:r>
              <a:rPr lang="it-IT" altLang="it-IT" sz="1200" b="1" i="1"/>
              <a:t>Favorire e sostenere la partecipazione dei CPIA alla costruzione e al funzionamento delle reti territoriali per l'apprendimento permanente.</a:t>
            </a:r>
            <a:r>
              <a:rPr lang="it-IT" altLang="it-IT" sz="1200"/>
              <a:t> </a:t>
            </a:r>
          </a:p>
        </p:txBody>
      </p:sp>
      <p:sp>
        <p:nvSpPr>
          <p:cNvPr id="30732" name="Text Box 20"/>
          <p:cNvSpPr txBox="1">
            <a:spLocks noChangeArrowheads="1"/>
          </p:cNvSpPr>
          <p:nvPr/>
        </p:nvSpPr>
        <p:spPr bwMode="auto">
          <a:xfrm>
            <a:off x="611188" y="3244850"/>
            <a:ext cx="3097212" cy="831850"/>
          </a:xfrm>
          <a:prstGeom prst="rect">
            <a:avLst/>
          </a:prstGeom>
          <a:noFill/>
          <a:ln w="9525" algn="ctr">
            <a:solidFill>
              <a:srgbClr val="0000FF"/>
            </a:solidFill>
            <a:miter lim="800000"/>
            <a:headEnd/>
            <a:tailEnd/>
          </a:ln>
        </p:spPr>
        <p:txBody>
          <a:bodyPr>
            <a:spAutoFit/>
          </a:bodyPr>
          <a:lstStyle/>
          <a:p>
            <a:pPr algn="ctr">
              <a:buFont typeface="Arial" charset="0"/>
              <a:buNone/>
            </a:pPr>
            <a:r>
              <a:rPr lang="it-IT" altLang="it-IT" sz="1200" b="1" i="1"/>
              <a:t>Potenziare e consolidare i Centri di ricerca, sperimentazione e sviluppo in materia di istruzione degli adulti, già attivati.</a:t>
            </a:r>
            <a:r>
              <a:rPr lang="it-IT" altLang="it-IT" sz="1200"/>
              <a:t> </a:t>
            </a:r>
          </a:p>
        </p:txBody>
      </p:sp>
      <p:sp>
        <p:nvSpPr>
          <p:cNvPr id="30733" name="Text Box 20"/>
          <p:cNvSpPr txBox="1">
            <a:spLocks noChangeArrowheads="1"/>
          </p:cNvSpPr>
          <p:nvPr/>
        </p:nvSpPr>
        <p:spPr bwMode="auto">
          <a:xfrm>
            <a:off x="5292725" y="2565400"/>
            <a:ext cx="3311525" cy="1014413"/>
          </a:xfrm>
          <a:prstGeom prst="rect">
            <a:avLst/>
          </a:prstGeom>
          <a:noFill/>
          <a:ln w="9525" algn="ctr">
            <a:solidFill>
              <a:srgbClr val="008000"/>
            </a:solidFill>
            <a:miter lim="800000"/>
            <a:headEnd/>
            <a:tailEnd/>
          </a:ln>
        </p:spPr>
        <p:txBody>
          <a:bodyPr>
            <a:spAutoFit/>
          </a:bodyPr>
          <a:lstStyle/>
          <a:p>
            <a:pPr algn="ctr">
              <a:buFont typeface="Arial" charset="0"/>
              <a:buNone/>
            </a:pPr>
            <a:r>
              <a:rPr lang="it-IT" altLang="it-IT" sz="1200" b="1" i="1"/>
              <a:t>Favorire e sostenere - in coerenza con quanto previsto da "Agenda 2030" e dalla "Nuova Agenda europea delle competenze" – l'attivazione di "Percorsi di Garanzia delle Competenze"</a:t>
            </a:r>
            <a:r>
              <a:rPr lang="it-IT" altLang="it-IT" sz="1200"/>
              <a:t> </a:t>
            </a:r>
          </a:p>
        </p:txBody>
      </p:sp>
      <p:sp>
        <p:nvSpPr>
          <p:cNvPr id="30734" name="Text Box 20"/>
          <p:cNvSpPr txBox="1">
            <a:spLocks noChangeArrowheads="1"/>
          </p:cNvSpPr>
          <p:nvPr/>
        </p:nvSpPr>
        <p:spPr bwMode="auto">
          <a:xfrm>
            <a:off x="5292725" y="3716338"/>
            <a:ext cx="3311525" cy="1379537"/>
          </a:xfrm>
          <a:prstGeom prst="rect">
            <a:avLst/>
          </a:prstGeom>
          <a:noFill/>
          <a:ln w="9525" algn="ctr">
            <a:solidFill>
              <a:srgbClr val="008000"/>
            </a:solidFill>
            <a:miter lim="800000"/>
            <a:headEnd/>
            <a:tailEnd/>
          </a:ln>
        </p:spPr>
        <p:txBody>
          <a:bodyPr>
            <a:spAutoFit/>
          </a:bodyPr>
          <a:lstStyle/>
          <a:p>
            <a:pPr algn="ctr">
              <a:buFont typeface="Arial" charset="0"/>
              <a:buNone/>
            </a:pPr>
            <a:r>
              <a:rPr lang="it-IT" altLang="it-IT" sz="1200" b="1" i="1"/>
              <a:t>Favorire e sostenere l'attivazione di "Percorsi di Istruzione Integrati" finalizzati a far conseguire, anche in apprendistato, una qualifica e/o un diploma professionale nella prospettiva di consentire il proseguimento della formazione nel livello terziario (universitario e non).</a:t>
            </a:r>
            <a:r>
              <a:rPr lang="it-IT" altLang="it-IT" sz="1200" b="1"/>
              <a:t> </a:t>
            </a:r>
          </a:p>
        </p:txBody>
      </p:sp>
      <p:sp>
        <p:nvSpPr>
          <p:cNvPr id="30735" name="Text Box 24"/>
          <p:cNvSpPr>
            <a:spLocks noChangeArrowheads="1"/>
          </p:cNvSpPr>
          <p:nvPr/>
        </p:nvSpPr>
        <p:spPr bwMode="auto">
          <a:xfrm>
            <a:off x="323850" y="128588"/>
            <a:ext cx="8208963" cy="708025"/>
          </a:xfrm>
          <a:prstGeom prst="rect">
            <a:avLst/>
          </a:prstGeom>
          <a:solidFill>
            <a:srgbClr val="FF9900"/>
          </a:solidFill>
          <a:ln w="9525">
            <a:solidFill>
              <a:srgbClr val="FF3300"/>
            </a:solidFill>
            <a:miter lim="800000"/>
            <a:headEnd/>
            <a:tailEnd/>
          </a:ln>
        </p:spPr>
        <p:txBody>
          <a:bodyPr anchor="ctr">
            <a:spAutoFit/>
          </a:bodyPr>
          <a:lstStyle/>
          <a:p>
            <a:pPr algn="ctr"/>
            <a:r>
              <a:rPr lang="it-IT" altLang="it-IT" sz="2000" b="1">
                <a:latin typeface="Calibri" pitchFamily="34" charset="0"/>
              </a:rPr>
              <a:t>Piano Nazionale di Garanzia delle Competenze della Popolazione Adulta</a:t>
            </a:r>
            <a:br>
              <a:rPr lang="it-IT" altLang="it-IT" sz="2000" b="1">
                <a:latin typeface="Calibri" pitchFamily="34" charset="0"/>
              </a:rPr>
            </a:br>
            <a:r>
              <a:rPr lang="it-IT" altLang="it-IT" sz="2000" b="1">
                <a:latin typeface="Calibri" pitchFamily="34" charset="0"/>
              </a:rPr>
              <a:t>-  Struttura - </a:t>
            </a:r>
          </a:p>
        </p:txBody>
      </p:sp>
      <p:sp>
        <p:nvSpPr>
          <p:cNvPr id="30736" name="Text Box 20"/>
          <p:cNvSpPr txBox="1">
            <a:spLocks noChangeArrowheads="1"/>
          </p:cNvSpPr>
          <p:nvPr/>
        </p:nvSpPr>
        <p:spPr bwMode="auto">
          <a:xfrm>
            <a:off x="611188" y="4221163"/>
            <a:ext cx="3097212" cy="1014412"/>
          </a:xfrm>
          <a:prstGeom prst="rect">
            <a:avLst/>
          </a:prstGeom>
          <a:noFill/>
          <a:ln w="9525" algn="ctr">
            <a:solidFill>
              <a:srgbClr val="0000FF"/>
            </a:solidFill>
            <a:miter lim="800000"/>
            <a:headEnd/>
            <a:tailEnd/>
          </a:ln>
        </p:spPr>
        <p:txBody>
          <a:bodyPr>
            <a:spAutoFit/>
          </a:bodyPr>
          <a:lstStyle/>
          <a:p>
            <a:pPr algn="ctr">
              <a:buFont typeface="Arial" charset="0"/>
              <a:buNone/>
            </a:pPr>
            <a:r>
              <a:rPr lang="it-IT" sz="1200" b="1" i="1"/>
              <a:t>Favorire e sostenere la piena applicazione ai percorsi di istruzione degli adulti di strumenti di flessibilità e in particolare della "fruizione a distanza".</a:t>
            </a:r>
            <a:endParaRPr lang="it-IT" altLang="it-IT" sz="1200" b="1" i="1"/>
          </a:p>
        </p:txBody>
      </p:sp>
      <p:sp>
        <p:nvSpPr>
          <p:cNvPr id="30737" name="Text Box 20"/>
          <p:cNvSpPr txBox="1">
            <a:spLocks noChangeArrowheads="1"/>
          </p:cNvSpPr>
          <p:nvPr/>
        </p:nvSpPr>
        <p:spPr bwMode="auto">
          <a:xfrm>
            <a:off x="611188" y="5502275"/>
            <a:ext cx="3095625" cy="946150"/>
          </a:xfrm>
          <a:prstGeom prst="rect">
            <a:avLst/>
          </a:prstGeom>
          <a:solidFill>
            <a:schemeClr val="accent1"/>
          </a:solidFill>
          <a:ln w="9525">
            <a:noFill/>
            <a:miter lim="800000"/>
            <a:headEnd/>
            <a:tailEnd/>
          </a:ln>
        </p:spPr>
        <p:txBody>
          <a:bodyPr>
            <a:spAutoFit/>
          </a:bodyPr>
          <a:lstStyle/>
          <a:p>
            <a:pPr algn="ctr">
              <a:buFont typeface="Arial" charset="0"/>
              <a:buNone/>
            </a:pPr>
            <a:r>
              <a:rPr lang="it-IT" altLang="it-IT" sz="2800" b="1">
                <a:solidFill>
                  <a:schemeClr val="bg1"/>
                </a:solidFill>
                <a:latin typeface="Calibri" pitchFamily="34" charset="0"/>
              </a:rPr>
              <a:t>Piano Nazionale Triennale</a:t>
            </a:r>
          </a:p>
        </p:txBody>
      </p:sp>
      <p:sp>
        <p:nvSpPr>
          <p:cNvPr id="30738" name="Text Box 20"/>
          <p:cNvSpPr txBox="1">
            <a:spLocks noChangeArrowheads="1"/>
          </p:cNvSpPr>
          <p:nvPr/>
        </p:nvSpPr>
        <p:spPr bwMode="auto">
          <a:xfrm>
            <a:off x="5364163" y="5516563"/>
            <a:ext cx="3095625" cy="954107"/>
          </a:xfrm>
          <a:prstGeom prst="rect">
            <a:avLst/>
          </a:prstGeom>
          <a:solidFill>
            <a:schemeClr val="accent1"/>
          </a:solidFill>
          <a:ln w="9525">
            <a:noFill/>
            <a:miter lim="800000"/>
            <a:headEnd/>
            <a:tailEnd/>
          </a:ln>
        </p:spPr>
        <p:txBody>
          <a:bodyPr>
            <a:spAutoFit/>
          </a:bodyPr>
          <a:lstStyle/>
          <a:p>
            <a:pPr algn="ctr">
              <a:buFont typeface="Arial" charset="0"/>
              <a:buNone/>
            </a:pPr>
            <a:r>
              <a:rPr lang="it-IT" altLang="it-IT" sz="2800" b="1" dirty="0" smtClean="0">
                <a:solidFill>
                  <a:schemeClr val="bg1"/>
                </a:solidFill>
                <a:latin typeface="Calibri" pitchFamily="34" charset="0"/>
              </a:rPr>
              <a:t>Piano Nazionale</a:t>
            </a:r>
          </a:p>
          <a:p>
            <a:pPr algn="ctr">
              <a:buFont typeface="Arial" charset="0"/>
              <a:buNone/>
            </a:pPr>
            <a:r>
              <a:rPr lang="it-IT" altLang="it-IT" sz="2800" b="1" dirty="0" smtClean="0">
                <a:solidFill>
                  <a:schemeClr val="bg1"/>
                </a:solidFill>
                <a:latin typeface="Calibri" pitchFamily="34" charset="0"/>
              </a:rPr>
              <a:t>Triennale</a:t>
            </a:r>
            <a:endParaRPr lang="it-IT" altLang="it-IT" sz="2800" b="1"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egnaposto contenuto 2"/>
          <p:cNvSpPr>
            <a:spLocks noGrp="1"/>
          </p:cNvSpPr>
          <p:nvPr>
            <p:ph idx="1"/>
          </p:nvPr>
        </p:nvSpPr>
        <p:spPr>
          <a:xfrm>
            <a:off x="323850" y="1484313"/>
            <a:ext cx="8351838" cy="4897437"/>
          </a:xfrm>
        </p:spPr>
        <p:txBody>
          <a:bodyPr/>
          <a:lstStyle/>
          <a:p>
            <a:pPr algn="just" eaLnBrk="1" hangingPunct="1"/>
            <a:r>
              <a:rPr lang="it-IT" dirty="0" smtClean="0"/>
              <a:t>Finalità</a:t>
            </a:r>
          </a:p>
          <a:p>
            <a:pPr algn="just" eaLnBrk="1" hangingPunct="1"/>
            <a:r>
              <a:rPr lang="it-IT" dirty="0" smtClean="0"/>
              <a:t>Lo scenario di riferimento</a:t>
            </a:r>
          </a:p>
          <a:p>
            <a:pPr algn="just" eaLnBrk="1" hangingPunct="1"/>
            <a:r>
              <a:rPr lang="it-IT" dirty="0" smtClean="0"/>
              <a:t>Gli obiettivi strategici</a:t>
            </a:r>
          </a:p>
          <a:p>
            <a:pPr algn="just" eaLnBrk="1" hangingPunct="1"/>
            <a:r>
              <a:rPr lang="it-IT" dirty="0" smtClean="0"/>
              <a:t>Le azioni</a:t>
            </a:r>
          </a:p>
          <a:p>
            <a:pPr algn="just" eaLnBrk="1" hangingPunct="1"/>
            <a:r>
              <a:rPr lang="it-IT" dirty="0" smtClean="0"/>
              <a:t>Le risorse</a:t>
            </a:r>
          </a:p>
          <a:p>
            <a:pPr algn="just" eaLnBrk="1" hangingPunct="1"/>
            <a:r>
              <a:rPr lang="it-IT" dirty="0" smtClean="0"/>
              <a:t>La </a:t>
            </a:r>
            <a:r>
              <a:rPr lang="it-IT" dirty="0" err="1" smtClean="0"/>
              <a:t>governance</a:t>
            </a:r>
            <a:endParaRPr lang="it-IT" dirty="0" smtClean="0"/>
          </a:p>
          <a:p>
            <a:pPr algn="just" eaLnBrk="1" hangingPunct="1"/>
            <a:endParaRPr lang="it-IT" sz="2000" dirty="0" smtClean="0"/>
          </a:p>
          <a:p>
            <a:pPr algn="just" eaLnBrk="1" hangingPunct="1"/>
            <a:endParaRPr lang="it-IT" sz="2000" dirty="0" smtClean="0"/>
          </a:p>
        </p:txBody>
      </p:sp>
      <p:sp>
        <p:nvSpPr>
          <p:cNvPr id="22530" name="Segnaposto piè di pagina 3"/>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it-IT" smtClean="0">
                <a:solidFill>
                  <a:srgbClr val="898989"/>
                </a:solidFill>
                <a:cs typeface="Arial" charset="0"/>
              </a:rPr>
              <a:t>Prof. Amelio-MIUR_DGOSV</a:t>
            </a:r>
          </a:p>
        </p:txBody>
      </p:sp>
      <p:sp>
        <p:nvSpPr>
          <p:cNvPr id="22531" name="Segnaposto numero diapositiva 4"/>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032116-4DDB-4622-AA52-E127B4E345FA}" type="slidenum">
              <a:rPr lang="it-IT">
                <a:solidFill>
                  <a:srgbClr val="898989"/>
                </a:solidFill>
                <a:cs typeface="Arial" charset="0"/>
              </a:rPr>
              <a:pPr fontAlgn="base">
                <a:spcBef>
                  <a:spcPct val="0"/>
                </a:spcBef>
                <a:spcAft>
                  <a:spcPct val="0"/>
                </a:spcAft>
                <a:defRPr/>
              </a:pPr>
              <a:t>9</a:t>
            </a:fld>
            <a:endParaRPr lang="it-IT">
              <a:solidFill>
                <a:srgbClr val="898989"/>
              </a:solidFill>
              <a:cs typeface="Arial" charset="0"/>
            </a:endParaRPr>
          </a:p>
        </p:txBody>
      </p:sp>
      <p:sp>
        <p:nvSpPr>
          <p:cNvPr id="31748" name="Titolo 1"/>
          <p:cNvSpPr>
            <a:spLocks noGrp="1"/>
          </p:cNvSpPr>
          <p:nvPr>
            <p:ph type="title"/>
          </p:nvPr>
        </p:nvSpPr>
        <p:spPr>
          <a:xfrm>
            <a:off x="250825" y="404813"/>
            <a:ext cx="8435975" cy="777875"/>
          </a:xfrm>
        </p:spPr>
        <p:txBody>
          <a:bodyPr/>
          <a:lstStyle/>
          <a:p>
            <a:pPr eaLnBrk="1" hangingPunct="1"/>
            <a:endParaRPr lang="it-IT" smtClean="0"/>
          </a:p>
        </p:txBody>
      </p:sp>
      <p:sp>
        <p:nvSpPr>
          <p:cNvPr id="31749" name="Text Box 24"/>
          <p:cNvSpPr txBox="1">
            <a:spLocks noChangeArrowheads="1"/>
          </p:cNvSpPr>
          <p:nvPr/>
        </p:nvSpPr>
        <p:spPr bwMode="auto">
          <a:xfrm>
            <a:off x="250825" y="290681"/>
            <a:ext cx="8435975" cy="1015663"/>
          </a:xfrm>
          <a:prstGeom prst="rect">
            <a:avLst/>
          </a:prstGeom>
          <a:solidFill>
            <a:srgbClr val="FF9900"/>
          </a:solidFill>
          <a:ln w="9525">
            <a:solidFill>
              <a:srgbClr val="FF3300"/>
            </a:solidFill>
            <a:miter lim="800000"/>
            <a:headEnd/>
            <a:tailEnd/>
          </a:ln>
        </p:spPr>
        <p:txBody>
          <a:bodyPr anchor="ctr">
            <a:spAutoFit/>
          </a:bodyPr>
          <a:lstStyle/>
          <a:p>
            <a:pPr algn="ctr"/>
            <a:r>
              <a:rPr lang="it-IT" altLang="it-IT" sz="2000" b="1" dirty="0">
                <a:latin typeface="Calibri" pitchFamily="34" charset="0"/>
              </a:rPr>
              <a:t>Piano Nazionale di Garanzia delle Competenze della Popolazione Adulta</a:t>
            </a:r>
            <a:br>
              <a:rPr lang="it-IT" altLang="it-IT" sz="2000" b="1" dirty="0">
                <a:latin typeface="Calibri" pitchFamily="34" charset="0"/>
              </a:rPr>
            </a:br>
            <a:r>
              <a:rPr lang="it-IT" altLang="it-IT" sz="2000" b="1" dirty="0" smtClean="0">
                <a:latin typeface="Calibri" pitchFamily="34" charset="0"/>
              </a:rPr>
              <a:t>«Le attività di RS&amp;S» - Piano nazionale triennale della Ricerca </a:t>
            </a:r>
          </a:p>
          <a:p>
            <a:pPr algn="ctr"/>
            <a:r>
              <a:rPr lang="it-IT" altLang="it-IT" sz="2000" b="1" dirty="0" smtClean="0">
                <a:latin typeface="Calibri" pitchFamily="34" charset="0"/>
              </a:rPr>
              <a:t>(Nota n. 10287 del 22 giungo 2018)</a:t>
            </a:r>
            <a:endParaRPr lang="it-IT" altLang="it-IT" sz="2000" b="1" dirty="0">
              <a:latin typeface="Calibri" pitchFamily="34" charset="0"/>
            </a:endParaRPr>
          </a:p>
        </p:txBody>
      </p:sp>
    </p:spTree>
    <p:extLst>
      <p:ext uri="{BB962C8B-B14F-4D97-AF65-F5344CB8AC3E}">
        <p14:creationId xmlns:p14="http://schemas.microsoft.com/office/powerpoint/2010/main" val="3926777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1901</TotalTime>
  <Words>1755</Words>
  <Application>Microsoft Office PowerPoint</Application>
  <PresentationFormat>Presentazione su schermo (4:3)</PresentationFormat>
  <Paragraphs>185</Paragraphs>
  <Slides>16</Slides>
  <Notes>0</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Piano nazionale di garanzia delle competenze della popolazione adulta</vt:lpstr>
      <vt:lpstr>Piano Nazionale di Garanzia delle Competenze della Popolazione Adulta -  Iter - </vt:lpstr>
      <vt:lpstr>Presentazione standard di PowerPoint</vt:lpstr>
      <vt:lpstr>Presentazione standard di PowerPoint</vt:lpstr>
      <vt:lpstr>Presentazione standard di PowerPoint</vt:lpstr>
      <vt:lpstr>Piano Nazionale di Garanzia delle Competenze della Popolazione Adulta -  Iter - </vt:lpstr>
      <vt:lpstr>Presentazione standard di PowerPoint</vt:lpstr>
      <vt:lpstr>Piano Nazionale di Garanzia delle Competenze della Popolazione Adulta -  Piani regionali: alcuni dati- </vt:lpstr>
      <vt:lpstr>Piano Nazionale di Garanzia delle Competenze della Popolazione Adulta -  Piani regionali: alcuni dati- </vt:lpstr>
      <vt:lpstr>Piano Nazionale di Garanzia delle Competenze della Popolazione Adulta -  Q.C.R. dei Percorsi di garanzia delle competenze- </vt:lpstr>
      <vt:lpstr>dalla competitività……. …….alla sostenibilità</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COSA ABBIAMO FATTO</dc:title>
  <dc:creator>MIUR</dc:creator>
  <cp:lastModifiedBy>Administrator</cp:lastModifiedBy>
  <cp:revision>99</cp:revision>
  <dcterms:created xsi:type="dcterms:W3CDTF">2019-09-10T16:32:49Z</dcterms:created>
  <dcterms:modified xsi:type="dcterms:W3CDTF">2019-10-30T09:56:59Z</dcterms:modified>
</cp:coreProperties>
</file>