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79" r:id="rId4"/>
    <p:sldId id="277" r:id="rId5"/>
    <p:sldId id="278" r:id="rId6"/>
    <p:sldId id="280" r:id="rId7"/>
    <p:sldId id="269" r:id="rId8"/>
  </p:sldIdLst>
  <p:sldSz cx="12192000" cy="6858000"/>
  <p:notesSz cx="9926638" cy="67976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  <p:pic>
        <p:nvPicPr>
          <p:cNvPr id="3" name="Immagine 2" descr="loghi_REV6-01.jp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7023"/>
          <a:stretch/>
        </p:blipFill>
        <p:spPr>
          <a:xfrm>
            <a:off x="1319982" y="6085695"/>
            <a:ext cx="7477614" cy="77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89128" y="552023"/>
            <a:ext cx="840889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318F69"/>
                </a:solidFill>
                <a:latin typeface="Helvetica"/>
                <a:cs typeface="Helvetica"/>
              </a:rPr>
              <a:t>E.QU.A.L. </a:t>
            </a:r>
          </a:p>
          <a:p>
            <a:pPr algn="ctr"/>
            <a:r>
              <a:rPr lang="en-US" sz="2400" b="1" dirty="0">
                <a:solidFill>
                  <a:srgbClr val="318F69"/>
                </a:solidFill>
                <a:latin typeface="Helvetica"/>
                <a:cs typeface="Helvetica"/>
              </a:rPr>
              <a:t>Enhancing Qualification of Adult Learners </a:t>
            </a:r>
          </a:p>
          <a:p>
            <a:pPr algn="ctr"/>
            <a:r>
              <a:rPr lang="en-US" sz="2400" b="1" dirty="0">
                <a:solidFill>
                  <a:srgbClr val="318F69"/>
                </a:solidFill>
                <a:latin typeface="Helvetica"/>
                <a:cs typeface="Helvetica"/>
              </a:rPr>
              <a:t>through the implementation of Upskilling pathways</a:t>
            </a:r>
            <a:endParaRPr lang="en-US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ctr"/>
            <a:endParaRPr lang="en-US" sz="2000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ctr"/>
            <a:r>
              <a:rPr lang="en-US" sz="2000" b="1" dirty="0" err="1">
                <a:solidFill>
                  <a:srgbClr val="318F69"/>
                </a:solidFill>
                <a:latin typeface="Helvetica"/>
                <a:cs typeface="Helvetica"/>
              </a:rPr>
              <a:t>Conferenza</a:t>
            </a:r>
            <a:r>
              <a:rPr lang="en-US" sz="2000" b="1" dirty="0">
                <a:solidFill>
                  <a:srgbClr val="318F69"/>
                </a:solidFill>
                <a:latin typeface="Helvetica"/>
                <a:cs typeface="Helvetica"/>
              </a:rPr>
              <a:t> finale</a:t>
            </a:r>
          </a:p>
          <a:p>
            <a:pPr algn="ctr"/>
            <a:r>
              <a:rPr lang="en-US" sz="1200" b="1" dirty="0">
                <a:solidFill>
                  <a:srgbClr val="318F69"/>
                </a:solidFill>
                <a:latin typeface="Helvetica"/>
                <a:cs typeface="Helvetica"/>
              </a:rPr>
              <a:t>Roma, 30 </a:t>
            </a:r>
            <a:r>
              <a:rPr lang="en-US" sz="1200" b="1" dirty="0" err="1">
                <a:solidFill>
                  <a:srgbClr val="318F69"/>
                </a:solidFill>
                <a:latin typeface="Helvetica"/>
                <a:cs typeface="Helvetica"/>
              </a:rPr>
              <a:t>ottobre</a:t>
            </a:r>
            <a:r>
              <a:rPr lang="en-US" sz="1200" b="1" dirty="0">
                <a:solidFill>
                  <a:srgbClr val="318F69"/>
                </a:solidFill>
                <a:latin typeface="Helvetica"/>
                <a:cs typeface="Helvetica"/>
              </a:rPr>
              <a:t> 2019</a:t>
            </a:r>
          </a:p>
          <a:p>
            <a:pPr algn="ctr"/>
            <a:endParaRPr lang="en-US" sz="2000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ctr"/>
            <a:r>
              <a:rPr lang="en-US" sz="2000" b="1" dirty="0">
                <a:solidFill>
                  <a:srgbClr val="318F69"/>
                </a:solidFill>
                <a:latin typeface="Helvetica"/>
                <a:cs typeface="Helvetica"/>
              </a:rPr>
              <a:t>IL MODELLO LOMBARDO DI APPRENDIMENTO PERMANENTE</a:t>
            </a:r>
          </a:p>
          <a:p>
            <a:pPr algn="ctr"/>
            <a:endParaRPr lang="en-US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r"/>
            <a:endParaRPr lang="en-US" sz="1600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r"/>
            <a:r>
              <a:rPr lang="en-US" sz="1600" b="1" dirty="0">
                <a:solidFill>
                  <a:srgbClr val="318F69"/>
                </a:solidFill>
                <a:latin typeface="Helvetica"/>
                <a:cs typeface="Helvetica"/>
              </a:rPr>
              <a:t>ANTONELLO RODRIGUEZ</a:t>
            </a:r>
          </a:p>
          <a:p>
            <a:pPr algn="ctr"/>
            <a:endParaRPr lang="en-US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ctr"/>
            <a:endParaRPr lang="en-US" b="1" dirty="0">
              <a:solidFill>
                <a:srgbClr val="318F69"/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>
                <a:solidFill>
                  <a:srgbClr val="318F69"/>
                </a:solidFill>
                <a:latin typeface="Helvetica"/>
                <a:cs typeface="Helvetica"/>
              </a:rPr>
              <a:t>EaSI</a:t>
            </a:r>
            <a:r>
              <a:rPr lang="en-US" sz="1200" dirty="0">
                <a:solidFill>
                  <a:srgbClr val="318F69"/>
                </a:solidFill>
                <a:latin typeface="Helvetica"/>
                <a:cs typeface="Helvetica"/>
              </a:rPr>
              <a:t> </a:t>
            </a:r>
            <a:r>
              <a:rPr lang="en-US" sz="1200" dirty="0" err="1">
                <a:solidFill>
                  <a:srgbClr val="318F69"/>
                </a:solidFill>
                <a:latin typeface="Helvetica"/>
                <a:cs typeface="Helvetica"/>
              </a:rPr>
              <a:t>programme</a:t>
            </a:r>
            <a:r>
              <a:rPr lang="en-US" sz="1200" dirty="0">
                <a:solidFill>
                  <a:srgbClr val="318F69"/>
                </a:solidFill>
                <a:latin typeface="Helvetica"/>
                <a:cs typeface="Helvetica"/>
              </a:rPr>
              <a:t> – Awareness-raising activities in Member States on “Upskilling Pathways: New Opportunities for Adults” </a:t>
            </a:r>
          </a:p>
          <a:p>
            <a:pPr algn="ctr"/>
            <a:r>
              <a:rPr lang="en-US" sz="1200" dirty="0">
                <a:solidFill>
                  <a:srgbClr val="318F69"/>
                </a:solidFill>
                <a:latin typeface="Helvetica"/>
                <a:cs typeface="Helvetica"/>
              </a:rPr>
              <a:t>Call for proposals VP/2017/011</a:t>
            </a:r>
            <a:endParaRPr lang="it-IT" dirty="0">
              <a:solidFill>
                <a:srgbClr val="318F69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50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318F69"/>
                </a:solidFill>
              </a:rPr>
              <a:t>IL MODELLO LOMBARDO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907" y="1357274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it-IT" sz="2000" dirty="0"/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DDCD6B5-1FE0-4650-A3BB-80E009663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244" y="1490575"/>
            <a:ext cx="3218967" cy="192650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8546C1F-EE48-4DD9-9D51-DB632B8A2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225" y="2816138"/>
            <a:ext cx="3694496" cy="20034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DC696BB-28C0-4BE4-ACB2-36BA75E8E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8084" y="2816138"/>
            <a:ext cx="3544300" cy="196917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106F7C9A-A5FB-4EEA-8DE0-59D0EF24F804}"/>
              </a:ext>
            </a:extLst>
          </p:cNvPr>
          <p:cNvSpPr/>
          <p:nvPr/>
        </p:nvSpPr>
        <p:spPr>
          <a:xfrm>
            <a:off x="406502" y="1172393"/>
            <a:ext cx="577127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Un sistema unico: </a:t>
            </a:r>
          </a:p>
          <a:p>
            <a:endParaRPr lang="it-IT" b="1" dirty="0"/>
          </a:p>
          <a:p>
            <a:r>
              <a:rPr lang="it-IT" b="1" dirty="0"/>
              <a:t>-     che ha un unico scopo: l’occupazione</a:t>
            </a:r>
          </a:p>
          <a:p>
            <a:endParaRPr lang="it-IT" b="1" dirty="0"/>
          </a:p>
          <a:p>
            <a:r>
              <a:rPr lang="it-IT" b="1" dirty="0"/>
              <a:t>-     che valorizza la formazione e il capitale umano</a:t>
            </a:r>
          </a:p>
          <a:p>
            <a:endParaRPr lang="it-IT" b="1" dirty="0"/>
          </a:p>
          <a:p>
            <a:pPr marL="285750" indent="-285750">
              <a:buFontTx/>
              <a:buChar char="-"/>
            </a:pPr>
            <a:r>
              <a:rPr lang="it-IT" b="1" dirty="0"/>
              <a:t>speculare al modello economico della Lombardia costituito da imprese competitive e innovative</a:t>
            </a:r>
          </a:p>
          <a:p>
            <a:endParaRPr lang="it-IT" b="1" dirty="0"/>
          </a:p>
          <a:p>
            <a:pPr marL="285750" indent="-285750">
              <a:buFontTx/>
              <a:buChar char="-"/>
            </a:pPr>
            <a:r>
              <a:rPr lang="it-IT" b="1" dirty="0"/>
              <a:t>che ha avuto riconoscimenti in Italia e in UE</a:t>
            </a:r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r>
              <a:rPr lang="it-IT" b="1" dirty="0"/>
              <a:t>che si basa su una governance partecipativa che ha consentito di individuare strategie di intervento comuni orientate all’occupazione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9982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318F69"/>
                </a:solidFill>
              </a:rPr>
              <a:t>LA DOTE NEL MODELLO LOMBARDO DI APPRENDIMENTO PERMENENTE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000" dirty="0"/>
              <a:t>Punto di forza del modello lombardo è l’aver costruito negli anni un impianto attraverso la DOTE che è rimasto uguale nel tempo, salvo alcuni correttivi introdotti per evitare pratiche distorsive e comportamenti opportunistici.</a:t>
            </a:r>
          </a:p>
          <a:p>
            <a:pPr marL="0" indent="0">
              <a:buNone/>
            </a:pPr>
            <a:r>
              <a:rPr lang="it-IT" sz="2000" dirty="0"/>
              <a:t>Il modello dotale si basa su tre punti fondamentali:</a:t>
            </a:r>
          </a:p>
          <a:p>
            <a:r>
              <a:rPr lang="it-IT" sz="2000" dirty="0"/>
              <a:t>Centralità della persona</a:t>
            </a:r>
          </a:p>
          <a:p>
            <a:r>
              <a:rPr lang="it-IT" sz="2000" dirty="0"/>
              <a:t>Libertà di scelta in un sistema nel quale convivono operatori pubblici e privati</a:t>
            </a:r>
          </a:p>
          <a:p>
            <a:r>
              <a:rPr lang="it-IT" sz="2000" dirty="0"/>
              <a:t>Orientamento al risultato</a:t>
            </a:r>
          </a:p>
          <a:p>
            <a:endParaRPr lang="it-IT" sz="2000" dirty="0"/>
          </a:p>
          <a:p>
            <a:pPr marL="0" indent="0">
              <a:buNone/>
            </a:pPr>
            <a:r>
              <a:rPr lang="it-IT" sz="2000" dirty="0"/>
              <a:t>Per tutti i servizi (sia quelli legati alla formazione sia al lavoro) è stato identificato un costo orario: alcuni servizi sono pagati dalla Regione a processo, altri solo a fronte di un risultato (output) raggiunto (esempio inserimento lavorativo).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838245"/>
          </a:xfrm>
        </p:spPr>
        <p:txBody>
          <a:bodyPr>
            <a:normAutofit/>
          </a:bodyPr>
          <a:lstStyle/>
          <a:p>
            <a:pPr algn="ctr"/>
            <a:r>
              <a:rPr lang="it-IT" sz="3200" b="1" kern="0" dirty="0">
                <a:solidFill>
                  <a:srgbClr val="086A2E"/>
                </a:solidFill>
                <a:latin typeface="Calibri"/>
                <a:ea typeface="Arial Unicode MS" panose="020B0604020202020204"/>
              </a:rPr>
              <a:t>IL SISTEMA DI FORMAZIONE REGIONALE</a:t>
            </a:r>
            <a:endParaRPr lang="it-IT" sz="3200" dirty="0">
              <a:ea typeface="Arial Unicode MS" panose="020B0604020202020204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5660" y="1065348"/>
            <a:ext cx="11138140" cy="4727304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  <a:defRPr/>
            </a:pPr>
            <a:r>
              <a:rPr lang="it-IT" sz="2400" dirty="0"/>
              <a:t>Il sistema della formazione lombarda attraverso il sistema di certificazione delle competenze ha introdotto:</a:t>
            </a:r>
          </a:p>
          <a:p>
            <a:r>
              <a:rPr lang="it-IT" sz="2400" dirty="0"/>
              <a:t>maggiore flessibilità nei percorsi</a:t>
            </a:r>
          </a:p>
          <a:p>
            <a:r>
              <a:rPr lang="it-IT" sz="2400" dirty="0"/>
              <a:t>maggiore personalizzazione nei percorsi </a:t>
            </a:r>
          </a:p>
          <a:p>
            <a:r>
              <a:rPr lang="it-IT" sz="2400" dirty="0"/>
              <a:t>maggiore senso di responsabilità negli operatori accreditati</a:t>
            </a:r>
          </a:p>
          <a:p>
            <a:pPr marL="0" indent="0">
              <a:buNone/>
            </a:pPr>
            <a:r>
              <a:rPr lang="it-IT" sz="2400" dirty="0"/>
              <a:t>Ha puntato molto su:</a:t>
            </a:r>
          </a:p>
          <a:p>
            <a:pPr>
              <a:buFontTx/>
              <a:buChar char="-"/>
            </a:pPr>
            <a:r>
              <a:rPr lang="it-IT" sz="2400" dirty="0"/>
              <a:t>Sistema duale superando il modello classico prima studio e poi lavoro</a:t>
            </a:r>
          </a:p>
          <a:p>
            <a:pPr>
              <a:buFontTx/>
              <a:buChar char="-"/>
            </a:pPr>
            <a:r>
              <a:rPr lang="it-IT" sz="2400" dirty="0"/>
              <a:t>Formazione continua come strumenti per combattere l’obsolescenza delle competenze e per avere aziende sempre competitive nel </a:t>
            </a:r>
            <a:r>
              <a:rPr lang="it-IT" sz="2400" dirty="0" err="1"/>
              <a:t>MdL</a:t>
            </a:r>
            <a:r>
              <a:rPr lang="it-IT" sz="2400" dirty="0"/>
              <a:t>. Per esempio abbiamo puntato su nuove tecnologie, </a:t>
            </a:r>
            <a:r>
              <a:rPr lang="it-IT" sz="2400" dirty="0" err="1"/>
              <a:t>smartworking</a:t>
            </a:r>
            <a:r>
              <a:rPr lang="it-IT" sz="2400" dirty="0"/>
              <a:t>, digitalizzazione…. </a:t>
            </a:r>
          </a:p>
          <a:p>
            <a:pPr marL="0" indent="0">
              <a:buNone/>
            </a:pPr>
            <a:r>
              <a:rPr lang="it-IT" sz="2400" dirty="0"/>
              <a:t>- ITS e IFTS per costruire professionalità altamente qualificate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altLang="it-IT" sz="3200" b="1" kern="0" dirty="0">
                <a:solidFill>
                  <a:srgbClr val="086A2E"/>
                </a:solidFill>
                <a:latin typeface="Calibri"/>
                <a:ea typeface="Arial Unicode MS" panose="020B0604020202020204"/>
              </a:rPr>
              <a:t>LA VALORIZZAZIONE DEL QRSP NEL SISTEMA LOMBARDO</a:t>
            </a:r>
            <a:endParaRPr lang="it-IT" sz="3200" dirty="0">
              <a:ea typeface="Arial Unicode MS" panose="020B0604020202020204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5660" y="1449659"/>
            <a:ext cx="11138140" cy="4727304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  <a:defRPr/>
            </a:pPr>
            <a:r>
              <a:rPr lang="it-IT" altLang="it-IT" sz="2133" dirty="0">
                <a:solidFill>
                  <a:srgbClr val="1F497D">
                    <a:lumMod val="50000"/>
                  </a:srgbClr>
                </a:solidFill>
                <a:ea typeface="ＭＳ Ｐゴシック" pitchFamily="34" charset="-128"/>
                <a:cs typeface="Arial" charset="0"/>
              </a:rPr>
              <a:t>Il Quadro Regionale di Standard Professionali è diventato negli anni una delle colonne del sistema di apprendimento permanente in Regione Lombardia.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buFontTx/>
              <a:buChar char="-"/>
              <a:defRPr/>
            </a:pPr>
            <a:r>
              <a:rPr lang="it-IT" altLang="it-IT" sz="2133" dirty="0">
                <a:solidFill>
                  <a:srgbClr val="1F497D">
                    <a:lumMod val="50000"/>
                  </a:srgbClr>
                </a:solidFill>
                <a:ea typeface="ＭＳ Ｐゴシック" pitchFamily="34" charset="-128"/>
                <a:cs typeface="Arial" charset="0"/>
              </a:rPr>
              <a:t>Tutti i percorsi formativi, sia quelli finanziati attraverso Dote Unica Lavoro o Garanzia Giovani, sia autofinanziati, fanno esclusivo riferimento alle competenze del QRSP per la progettazione e la certificazione delle competenze.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buFontTx/>
              <a:buChar char="-"/>
              <a:defRPr/>
            </a:pPr>
            <a:r>
              <a:rPr lang="it-IT" altLang="it-IT" sz="2133" dirty="0">
                <a:solidFill>
                  <a:srgbClr val="1F497D">
                    <a:lumMod val="50000"/>
                  </a:srgbClr>
                </a:solidFill>
                <a:ea typeface="ＭＳ Ｐゴシック" pitchFamily="34" charset="-128"/>
                <a:cs typeface="Arial" charset="0"/>
              </a:rPr>
              <a:t>Dal 2010 i Fondi interprofessionali fanno riferimento per i loro avvisi al sistema di certificazione regionale: i corsi infatti vengono avviati solo da Enti accreditati sulla base del QRSP e delle sue regole.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buFontTx/>
              <a:buChar char="-"/>
              <a:defRPr/>
            </a:pPr>
            <a:r>
              <a:rPr lang="it-IT" altLang="it-IT" sz="2133" dirty="0">
                <a:solidFill>
                  <a:srgbClr val="1F497D">
                    <a:lumMod val="50000"/>
                  </a:srgbClr>
                </a:solidFill>
                <a:ea typeface="ＭＳ Ｐゴシック" pitchFamily="34" charset="-128"/>
                <a:cs typeface="Arial" charset="0"/>
              </a:rPr>
              <a:t>Recentemente anche i tirocini extracurriculari possono essere attivati da enti accreditati solo con riferimento al QRSP.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291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.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7200" b="1" dirty="0">
                <a:solidFill>
                  <a:srgbClr val="318F69"/>
                </a:solidFill>
              </a:rPr>
              <a:t>GRAZIE </a:t>
            </a:r>
          </a:p>
          <a:p>
            <a:pPr marL="0" indent="0" algn="ctr">
              <a:buNone/>
            </a:pPr>
            <a:r>
              <a:rPr lang="it-IT" sz="7200" b="1" dirty="0">
                <a:solidFill>
                  <a:srgbClr val="318F69"/>
                </a:solidFill>
              </a:rPr>
              <a:t>PER L’ATTENZIONE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449</Words>
  <Application>Microsoft Office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Arial</vt:lpstr>
      <vt:lpstr>Arial Unicode MS</vt:lpstr>
      <vt:lpstr>Calibri</vt:lpstr>
      <vt:lpstr>Calibri Light</vt:lpstr>
      <vt:lpstr>Corbel</vt:lpstr>
      <vt:lpstr>Helvetica</vt:lpstr>
      <vt:lpstr>Tema di Office</vt:lpstr>
      <vt:lpstr>1_Personalizza struttura</vt:lpstr>
      <vt:lpstr>Presentazione standard di PowerPoint</vt:lpstr>
      <vt:lpstr>IL MODELLO LOMBARDO</vt:lpstr>
      <vt:lpstr>LA DOTE NEL MODELLO LOMBARDO DI APPRENDIMENTO PERMENENTE</vt:lpstr>
      <vt:lpstr>IL SISTEMA DI FORMAZIONE REGIONALE</vt:lpstr>
      <vt:lpstr>LA VALORIZZAZIONE DEL QRSP NEL SISTEMA LOMBARDO</vt:lpstr>
      <vt:lpstr>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Claudio Maria Vitali</cp:lastModifiedBy>
  <cp:revision>35</cp:revision>
  <cp:lastPrinted>2019-10-21T15:59:51Z</cp:lastPrinted>
  <dcterms:created xsi:type="dcterms:W3CDTF">2018-11-14T13:23:43Z</dcterms:created>
  <dcterms:modified xsi:type="dcterms:W3CDTF">2019-11-01T06:10:44Z</dcterms:modified>
</cp:coreProperties>
</file>