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77" r:id="rId4"/>
    <p:sldId id="280" r:id="rId5"/>
    <p:sldId id="286" r:id="rId6"/>
    <p:sldId id="287" r:id="rId7"/>
    <p:sldId id="288" r:id="rId8"/>
    <p:sldId id="281" r:id="rId9"/>
    <p:sldId id="278" r:id="rId10"/>
    <p:sldId id="282" r:id="rId11"/>
    <p:sldId id="284" r:id="rId12"/>
    <p:sldId id="283" r:id="rId13"/>
    <p:sldId id="285" r:id="rId14"/>
    <p:sldId id="289" r:id="rId15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0CBDF-58AF-4BE1-BFB1-B6199CE2A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3C791AB-5D2A-4E70-A7A2-88EECFBB6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532945-CE99-4DB3-BAE6-B97917FE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E6C13D-EF86-4026-928A-8618D6FA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219BAE-3B0F-4C39-8CB5-F8512436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5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F3DB09-D5C1-4EFE-964F-A3960684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4037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D668E8-3D19-449A-835E-F7AE891F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7914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242F8E-7780-45CF-9217-549240B8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0983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BAFA4C-0628-4239-A75A-8372F8AD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8220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D06580-08FF-4823-B996-599AA328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F57D12-BBBA-420C-BC47-25954842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F6DBDC-0FEA-4175-91C1-6621F62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094BFD-2CD6-4127-98F7-05F2AEF8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8C5D87-0C7C-4DF0-A0F0-A07811A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331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DCF342-1190-4EC1-AA50-D0B4F516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79B590-D975-45EB-BD88-31D397178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99DE1B-2D83-4F6D-8B39-472846676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BA2A55-C56D-42F9-BA95-185CCBC6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174370-5813-4FEA-A65B-570B430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E7EF08-2580-49A9-9E08-143AFB73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912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775CA7-EDED-44D0-A2A4-7C7314F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D75FF2-7207-4FAC-B12A-F490DF80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9AF866A-848A-4B59-9829-20C771AE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58D3F59-4424-408D-819B-21E01C7D7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389A038-6FB0-412F-A32E-116B7F1A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F6A38B3-35C1-4A07-8136-26D525FF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A70DB33-8187-4BBB-B7C9-78CBFCDE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2449D7F-79C9-4C7B-8CB0-113E090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12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B063D1-7F7A-4BA8-8808-B5EE05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6825193-3C3B-4292-96A0-CE9A77FE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750029-2D66-4AB6-9F52-CBF7155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87E10E-61A1-466F-9502-347AD021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74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7E7A3C-5517-4F59-84C7-C0CDABAD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3DCB6CE-8838-4F6E-A7F5-949F209A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B39584-F161-4888-BBF9-6693D42B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450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B2E47E-654D-43A2-9D03-22DE045E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402675-92E0-4FF5-AB7D-29BE548D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FAB702-A91F-4A07-A4AD-2DB77DCE5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C60A214-7F98-4AA2-91A0-0C63CF16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4F4A5D-E318-40A0-8BAF-D5D0757E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D89C9A-5D02-4BD2-BED7-6FE8FAA6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7EC8FF-5734-4396-823E-F2EC07FC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5EE5E02-FB6B-42E5-A29A-B0E46C47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B5FA03F-309D-43A2-B1AE-626B7752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EFF3983-32FC-43E6-9776-0BDEA2EAF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028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133FE-4471-449D-B085-ACE99A0F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DC603E8-A064-421D-A102-F9279A085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14DCE10-246D-4EE6-B6C9-7912B7F1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C46F19-AA08-4EB9-91DA-04FF990A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721E1D-2CF4-4765-831D-BB5BE4A5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A425D4-A9BF-465C-B18D-DBF93B2A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7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3C58E1-FA90-432F-83CE-F87270EE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EE74130-4211-4041-9A22-799C89251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9EF1F0-C922-429E-92FF-A69E4608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30CAB4-444E-4BF5-9EF5-610BF00E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B38E0-AE96-42B5-AF05-D6D5F7B4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4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2CBBCDA-5F90-4171-ABE5-F9345D46A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505E266-E15F-4960-BCD0-BABAAACA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F0337B-5E1A-4142-ADA7-395DB5A36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A2A299-6724-4A32-813C-D4349E67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37A70-B3E0-4FCB-97E4-880748ED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88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AF26CE-5DF5-423D-AD83-2F65D0CA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1DCB23-5288-44F3-A95F-1EE510A9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10A0F3-2715-4839-B72B-E500A559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87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21D1E1-1302-400A-817F-46F9A16A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BDCCDC-E015-45DB-8662-41E5884B9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F595F5A-10DE-433A-B7EA-1950B882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7FF3A7-A5C2-48CC-AC1A-B9F7978D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7CEF1B-A11E-4A6B-A8C2-7AF94ED6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E53A46-F48B-48DE-ADD4-F50B0D1D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91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D257B-A3C9-483C-A58F-4C06436D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C3CA4D7-4063-4940-AE38-71C5BCC1C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553F6A-8844-4F1F-90D2-9B9D614D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6E21293-3B9B-4ACB-9639-FCC301E1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21DED18-008F-438C-BF20-E6927993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76ECF1-39B8-425E-A4A0-A17CFD62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52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0C193A-89E2-4DC7-93AD-1E43FD14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0F3423-8C83-411E-9F24-ED7CA9842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D1C049-5244-451D-A80F-CBDD64A5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BC8AC1-C548-432A-B2E4-C5183F3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C3A456-5E20-4EAF-B08A-32647FA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29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011FAFD-7E17-4411-9B72-45A3341A9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4757EA2-DD73-462F-953E-DDD457E81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07C153-9504-4BF2-8251-25A1CE13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8D222D-DA86-446E-9797-7954C19A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A4A859-F15B-440D-9575-183368A1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31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982D4C-92ED-4583-A33A-6F892AFBE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153412C-D75E-4C36-8687-6FA0ECE48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EFC5F0-3BD8-4768-B0E7-830CC72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DD9B71-72A6-448B-B3F0-14FE4BB7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CE4197-A522-481C-A27A-FBF38F0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69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DBB26F-27AF-4B0E-85B7-77BBCC1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D5CCA7-3D14-4A72-82CB-DE4C4A77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C40053-DBB8-4C60-8FBE-24F8C17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D00DC1-F55C-4B02-9FB4-3984EAD3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47EBAC-E509-428D-8667-41CBFB36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3811BC-4E18-47AD-BCDF-4619114E0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D908DA9-DB99-4FCE-AFB6-8931E23C050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6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571DC7E-33B3-46F7-A903-63DA1C94A69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4624"/>
            <a:ext cx="12192000" cy="1103376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B4B7E61-197E-44DE-B3F0-F4FDBB34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Title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0826750B-F999-49C6-A2F9-E5149D323579}"/>
              </a:ext>
            </a:extLst>
          </p:cNvPr>
          <p:cNvSpPr txBox="1">
            <a:spLocks/>
          </p:cNvSpPr>
          <p:nvPr userDrawn="1"/>
        </p:nvSpPr>
        <p:spPr>
          <a:xfrm>
            <a:off x="9292086" y="58991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B1396-B4C3-4AAC-ADC8-7866DB610220}" type="slidenum">
              <a:rPr lang="it-IT" smtClean="0">
                <a:solidFill>
                  <a:srgbClr val="17406D">
                    <a:lumMod val="60000"/>
                    <a:lumOff val="40000"/>
                  </a:srgbClr>
                </a:solidFill>
                <a:latin typeface="Corbel" panose="020B0503020204020204"/>
              </a:rPr>
              <a:pPr/>
              <a:t>‹N›</a:t>
            </a:fld>
            <a:endParaRPr lang="it-IT" dirty="0">
              <a:solidFill>
                <a:srgbClr val="17406D">
                  <a:lumMod val="60000"/>
                  <a:lumOff val="40000"/>
                </a:srgbClr>
              </a:solidFill>
              <a:latin typeface="Corbel" panose="020B0503020204020204"/>
            </a:endParaRPr>
          </a:p>
        </p:txBody>
      </p:sp>
      <p:pic>
        <p:nvPicPr>
          <p:cNvPr id="3" name="Immagine 2" descr="loghi_REV6-01.jpg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7023"/>
          <a:stretch/>
        </p:blipFill>
        <p:spPr>
          <a:xfrm>
            <a:off x="1319982" y="6085695"/>
            <a:ext cx="7477614" cy="77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flaticon.com/free-icon/interview_2206529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flaticon.com/free-icon/interview_2206529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flaticon.com/free-icon/interview_2206529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flaticon.com/free-icon/interview_2206529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flaticon.com/free-icon/interview_2206529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89128" y="552023"/>
            <a:ext cx="8408893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E.QU.A.L.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Enhancing Qualification of Adult Learners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through the implementation of Upskilling pathways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sz="2000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Conferenza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finale </a:t>
            </a:r>
          </a:p>
          <a:p>
            <a:pPr algn="ctr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Roma, 30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ottobre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2019</a:t>
            </a:r>
          </a:p>
          <a:p>
            <a:pPr algn="ctr"/>
            <a:endParaRPr lang="en-US" sz="2000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La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certificazione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delle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competenze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nel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quadro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del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nuovo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modello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dei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Servizi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per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il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Lavoro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r"/>
            <a:endParaRPr lang="en-US" sz="1600" b="1" dirty="0">
              <a:solidFill>
                <a:schemeClr val="accent5">
                  <a:lumMod val="75000"/>
                </a:schemeClr>
              </a:solidFill>
              <a:highlight>
                <a:srgbClr val="FFFF00"/>
              </a:highlight>
              <a:latin typeface="Helvetica"/>
              <a:cs typeface="Helvetica"/>
            </a:endParaRPr>
          </a:p>
          <a:p>
            <a:pPr algn="r"/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Ornella </a:t>
            </a:r>
            <a:r>
              <a:rPr lang="en-US" sz="16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Guglielmino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EaSI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programme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– Awareness-raising activities in Member States on “Upskilling Pathways: New Opportunities for Adults” </a:t>
            </a:r>
          </a:p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Call for proposals VP/2017/011</a:t>
            </a:r>
            <a:endParaRPr lang="it-IT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501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: 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il </a:t>
            </a:r>
            <a:r>
              <a:rPr lang="en-US" sz="36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rafforzamento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</a:t>
            </a:r>
            <a:r>
              <a:rPr lang="en-US" sz="36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dei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CPI/2</a:t>
            </a:r>
            <a:endParaRPr lang="it-IT" sz="3600" i="1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sz="3200" dirty="0"/>
              <a:t>Con la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trasformazione dei CPI </a:t>
            </a:r>
            <a:r>
              <a:rPr lang="it-IT" sz="3200" dirty="0"/>
              <a:t>in strutture regionali, la Regione ha individuato un percorso metodologico e operativo finalizzato a individuare le soluzioni organizzative e di </a:t>
            </a:r>
            <a:r>
              <a:rPr lang="it-IT" sz="3200" dirty="0" err="1"/>
              <a:t>efficientamento</a:t>
            </a:r>
            <a:r>
              <a:rPr lang="it-IT" sz="3200" dirty="0"/>
              <a:t> necessarie a </a:t>
            </a:r>
            <a:r>
              <a:rPr lang="it-IT" sz="3200" b="1" dirty="0"/>
              <a:t>innalzare i livelli di performance di erogazione dei servizi pubblici per l’impiego,</a:t>
            </a:r>
            <a:r>
              <a:rPr lang="it-IT" sz="3200" dirty="0"/>
              <a:t> al fine di garantire i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Livelli Essenziali delle Prestazioni </a:t>
            </a:r>
            <a:r>
              <a:rPr lang="it-IT" sz="3200" dirty="0"/>
              <a:t>(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</a:t>
            </a:r>
            <a:r>
              <a:rPr lang="it-IT" sz="3200" dirty="0"/>
              <a:t>) stabilite dalle “Linee di indirizzo triennali dell’azione in materia di Politiche Attive”</a:t>
            </a:r>
          </a:p>
          <a:p>
            <a:pPr>
              <a:buFont typeface="Wingdings" panose="05000000000000000000" pitchFamily="2" charset="2"/>
              <a:buChar char="Ø"/>
            </a:pP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it-IT" sz="3200" dirty="0"/>
          </a:p>
        </p:txBody>
      </p:sp>
      <p:pic>
        <p:nvPicPr>
          <p:cNvPr id="6" name="Immagine 5" descr="https://image.flaticon.com/icons/png/128/2206/2206529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13" y="414340"/>
            <a:ext cx="953001" cy="95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8159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: 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il </a:t>
            </a:r>
            <a:r>
              <a:rPr lang="en-US" sz="36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rafforzamento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</a:t>
            </a:r>
            <a:r>
              <a:rPr lang="en-US" sz="36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dei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CPI/1</a:t>
            </a:r>
            <a:endParaRPr lang="it-IT" sz="3600" i="1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/>
              <a:t>I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CPI </a:t>
            </a:r>
            <a:r>
              <a:rPr lang="it-IT" b="1" dirty="0"/>
              <a:t>dovranno mutare radicalmente </a:t>
            </a:r>
            <a:r>
              <a:rPr lang="it-IT" dirty="0"/>
              <a:t>riposizionando la propria funzione strategica, allo scopo di garantire la fruizione e la qualità dei servizi all’intera platea degli aventi diritto diventando: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Spazio pubblico, inclusivo e accessibile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Attivatori e garanti dell’esigibilità dei diritti sociali dei  cittadini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Spazio polifunzionale dotato di personale qualificato e di idonea strumentazione hardware e software</a:t>
            </a:r>
          </a:p>
          <a:p>
            <a:pPr>
              <a:buFont typeface="Wingdings" panose="05000000000000000000" pitchFamily="2" charset="2"/>
              <a:buChar char="Ø"/>
            </a:pP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it-IT" sz="3200" dirty="0"/>
          </a:p>
        </p:txBody>
      </p:sp>
      <p:pic>
        <p:nvPicPr>
          <p:cNvPr id="6" name="Immagine 5" descr="https://image.flaticon.com/icons/png/128/2206/2206529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13" y="414340"/>
            <a:ext cx="953001" cy="95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716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: 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il </a:t>
            </a:r>
            <a:r>
              <a:rPr lang="en-US" sz="36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rafforzamento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</a:t>
            </a:r>
            <a:r>
              <a:rPr lang="en-US" sz="36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dei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CPI/3</a:t>
            </a:r>
            <a:endParaRPr lang="it-IT" sz="3600" i="1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sz="3200" dirty="0"/>
              <a:t>Il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numero degli operatori </a:t>
            </a:r>
            <a:r>
              <a:rPr lang="it-IT" sz="3200" dirty="0"/>
              <a:t>che al termine del triennio (2019-2021) lavoreranno direttamente nei CPI saranno </a:t>
            </a:r>
            <a:r>
              <a:rPr lang="it-IT" sz="3200" b="1" dirty="0"/>
              <a:t>1.453</a:t>
            </a:r>
            <a:r>
              <a:rPr lang="it-IT" sz="3200" dirty="0"/>
              <a:t> unità tra:</a:t>
            </a:r>
          </a:p>
          <a:p>
            <a:pPr algn="just"/>
            <a:r>
              <a:rPr lang="it-IT" sz="3200" dirty="0"/>
              <a:t>operatori regionali</a:t>
            </a:r>
          </a:p>
          <a:p>
            <a:pPr algn="just"/>
            <a:r>
              <a:rPr lang="it-IT" sz="3200" dirty="0"/>
              <a:t>addetti a valere sul PON Inclusione e sul POC </a:t>
            </a:r>
          </a:p>
          <a:p>
            <a:pPr algn="just"/>
            <a:r>
              <a:rPr lang="it-IT" sz="3200" dirty="0"/>
              <a:t>unità di AT di ANPAL Servizi (</a:t>
            </a:r>
            <a:r>
              <a:rPr lang="it-IT" sz="3200" i="1" dirty="0"/>
              <a:t>navigator</a:t>
            </a:r>
            <a:r>
              <a:rPr lang="it-IT" sz="3200" dirty="0"/>
              <a:t>)</a:t>
            </a:r>
          </a:p>
          <a:p>
            <a:pPr marL="0" indent="0" algn="just">
              <a:buNone/>
            </a:pPr>
            <a:r>
              <a:rPr lang="it-IT" sz="3200" dirty="0"/>
              <a:t>oltre ai  28 responsabili dei CPI che svolgono un fondamentale lavoro di coordinamento dei singoli Centri.</a:t>
            </a:r>
          </a:p>
          <a:p>
            <a:pPr>
              <a:buFont typeface="Wingdings" panose="05000000000000000000" pitchFamily="2" charset="2"/>
              <a:buChar char="Ø"/>
            </a:pP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it-IT" sz="3200" dirty="0"/>
          </a:p>
        </p:txBody>
      </p:sp>
      <p:pic>
        <p:nvPicPr>
          <p:cNvPr id="6" name="Immagine 5" descr="https://image.flaticon.com/icons/png/128/2206/2206529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13" y="414340"/>
            <a:ext cx="953001" cy="95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5326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552666"/>
            <a:ext cx="10515600" cy="4624297"/>
          </a:xfrm>
        </p:spPr>
        <p:txBody>
          <a:bodyPr/>
          <a:lstStyle/>
          <a:p>
            <a:pPr marL="0" indent="0">
              <a:buNone/>
            </a:pPr>
            <a:endParaRPr lang="it-IT" sz="8000" dirty="0"/>
          </a:p>
          <a:p>
            <a:pPr marL="0" indent="0">
              <a:buNone/>
            </a:pPr>
            <a:r>
              <a:rPr lang="it-IT" sz="8000" dirty="0"/>
              <a:t>Grazie per l’attenzione!</a:t>
            </a:r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0" y="227103"/>
            <a:ext cx="12192000" cy="132556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	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La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certificazione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delle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competenze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nel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quadro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del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nuovo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modello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dei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Servizi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per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il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Lavoro</a:t>
            </a: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</a:br>
            <a:endParaRPr lang="it-IT" sz="1050" dirty="0"/>
          </a:p>
        </p:txBody>
      </p:sp>
    </p:spTree>
    <p:extLst>
      <p:ext uri="{BB962C8B-B14F-4D97-AF65-F5344CB8AC3E}">
        <p14:creationId xmlns:p14="http://schemas.microsoft.com/office/powerpoint/2010/main" val="54263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sz="4000" dirty="0"/>
          </a:p>
          <a:p>
            <a:pPr marL="0" indent="0" algn="ctr">
              <a:buNone/>
            </a:pPr>
            <a:r>
              <a:rPr lang="it-IT" sz="4000" dirty="0"/>
              <a:t>Con la costruzione del Sistema Regionale di Certificazione delle Competenze, la Regione Lazio pone le basi per </a:t>
            </a:r>
            <a:r>
              <a:rPr lang="it-IT" sz="4000" b="1" dirty="0"/>
              <a:t>la creazione di uno spazio </a:t>
            </a:r>
            <a:r>
              <a:rPr lang="it-IT" sz="4000" dirty="0"/>
              <a:t>per l’esercizio dell’apprendimento permanente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40139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it-IT" sz="4000" dirty="0"/>
              <a:t>La prospettiva dell’apprendimento pone a sua volta attenzione verso  aspetti chiave:</a:t>
            </a:r>
          </a:p>
          <a:p>
            <a:pPr marL="0" indent="0" algn="just">
              <a:buNone/>
            </a:pPr>
            <a:r>
              <a:rPr lang="it-IT" sz="4000" dirty="0"/>
              <a:t>→	la centralità della </a:t>
            </a:r>
            <a:r>
              <a:rPr lang="it-IT" sz="4000" b="1" dirty="0"/>
              <a:t>persona</a:t>
            </a:r>
            <a:endParaRPr lang="it-IT" sz="4000" dirty="0"/>
          </a:p>
          <a:p>
            <a:pPr marL="0" indent="0" algn="just">
              <a:buNone/>
            </a:pPr>
            <a:r>
              <a:rPr lang="it-IT" sz="4000" dirty="0"/>
              <a:t>→	la </a:t>
            </a:r>
            <a:r>
              <a:rPr lang="it-IT" sz="4000" b="1" spc="-1" dirty="0">
                <a:solidFill>
                  <a:srgbClr val="000000"/>
                </a:solidFill>
                <a:ea typeface="Tahoma"/>
              </a:rPr>
              <a:t>messa in valore di tutti gli apprendimenti</a:t>
            </a:r>
            <a:endParaRPr lang="it-IT" sz="4000" dirty="0"/>
          </a:p>
          <a:p>
            <a:pPr marL="0" indent="0" algn="just">
              <a:buNone/>
            </a:pPr>
            <a:r>
              <a:rPr lang="it-IT" sz="4000" dirty="0"/>
              <a:t>→ 	fare in modo che gli </a:t>
            </a:r>
            <a:r>
              <a:rPr lang="it-IT" sz="4000" b="1" dirty="0"/>
              <a:t>esiti</a:t>
            </a:r>
            <a:r>
              <a:rPr lang="it-IT" sz="4000" dirty="0"/>
              <a:t> dell’apprendimento siano </a:t>
            </a:r>
            <a:r>
              <a:rPr lang="it-IT" sz="4000" b="1" dirty="0"/>
              <a:t>riconoscibili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395770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PERMANENTE: </a:t>
            </a:r>
            <a:r>
              <a:rPr lang="en-US" sz="32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l’architettura</a:t>
            </a:r>
            <a:endParaRPr lang="it-IT" sz="3200" b="1" i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Helvetica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it-IT" spc="-1" dirty="0">
                <a:solidFill>
                  <a:srgbClr val="000000"/>
                </a:solidFill>
                <a:ea typeface="Tahoma"/>
              </a:rPr>
              <a:t>→ Coordinamento tra settore formazione e settore lavoro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pc="-1" dirty="0">
                <a:solidFill>
                  <a:srgbClr val="000000"/>
                </a:solidFill>
                <a:ea typeface="Tahoma"/>
              </a:rPr>
              <a:t>→ Un unico sistema di standard, professionali e di percorso formativo</a:t>
            </a:r>
            <a:endParaRPr lang="it-IT" spc="-1" dirty="0">
              <a:latin typeface="Arial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it-IT" spc="-1" dirty="0">
                <a:solidFill>
                  <a:srgbClr val="000000"/>
                </a:solidFill>
                <a:ea typeface="Tahoma"/>
              </a:rPr>
              <a:t>→ Un unico sistema professionale per la messa in valore degli apprendimenti</a:t>
            </a:r>
            <a:endParaRPr lang="it-IT" spc="-1" dirty="0">
              <a:latin typeface="Arial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it-IT" spc="-1" dirty="0">
                <a:solidFill>
                  <a:srgbClr val="000000"/>
                </a:solidFill>
                <a:ea typeface="Tahoma"/>
              </a:rPr>
              <a:t>→ Integrazione dei procedimenti anche ai fini della semplificazione amministrativa</a:t>
            </a:r>
            <a:endParaRPr lang="it-IT" spc="-1" dirty="0">
              <a:latin typeface="Arial"/>
            </a:endParaRPr>
          </a:p>
          <a:p>
            <a:pPr marL="0" indent="0" algn="just">
              <a:buNone/>
            </a:pPr>
            <a:r>
              <a:rPr lang="it-IT" spc="-1" dirty="0">
                <a:solidFill>
                  <a:srgbClr val="000000"/>
                </a:solidFill>
                <a:ea typeface="Calibri"/>
              </a:rPr>
              <a:t>→ Attivazione del Centro risorse della Regione Lazio rivolto alle singole persone, agli organismi formativi, ecc. </a:t>
            </a:r>
            <a:endParaRPr lang="it-IT" dirty="0"/>
          </a:p>
        </p:txBody>
      </p:sp>
      <p:pic>
        <p:nvPicPr>
          <p:cNvPr id="4" name="Picture 4" descr="http://www.studiosicurezza.net/images/omino_OK.jpg?54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19430" y="69146"/>
            <a:ext cx="1215000" cy="16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4628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PERMANENTE: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l’approccio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400" dirty="0"/>
              <a:t>→ </a:t>
            </a:r>
            <a:r>
              <a:rPr lang="it-IT" sz="2400" b="1" spc="-1" dirty="0">
                <a:solidFill>
                  <a:srgbClr val="000000"/>
                </a:solidFill>
                <a:ea typeface="Tahoma"/>
              </a:rPr>
              <a:t>Approccio scalare</a:t>
            </a:r>
          </a:p>
          <a:p>
            <a:pPr marL="0" indent="0" algn="just">
              <a:buNone/>
            </a:pPr>
            <a:r>
              <a:rPr lang="it-IT" sz="2400" spc="-1" dirty="0">
                <a:solidFill>
                  <a:srgbClr val="000000"/>
                </a:solidFill>
                <a:ea typeface="Tahoma"/>
              </a:rPr>
              <a:t>Partire dal processo del riconoscimento dei crediti, propedeutico alla certificazione delle competenze, in modo da far esperienza e costruire risorse in un contesto di diretta ed esclusiva responsabilità della Regione.</a:t>
            </a:r>
          </a:p>
          <a:p>
            <a:pPr marL="0" indent="0">
              <a:buNone/>
            </a:pPr>
            <a:r>
              <a:rPr lang="it-IT" sz="2400" dirty="0"/>
              <a:t>→ </a:t>
            </a:r>
            <a:r>
              <a:rPr lang="it-IT" sz="2400" b="1" spc="-1" dirty="0">
                <a:solidFill>
                  <a:srgbClr val="000000"/>
                </a:solidFill>
                <a:ea typeface="Tahoma"/>
              </a:rPr>
              <a:t>Approccio incrementale</a:t>
            </a:r>
          </a:p>
          <a:p>
            <a:pPr marL="0" indent="0" algn="just">
              <a:buNone/>
            </a:pPr>
            <a:r>
              <a:rPr lang="it-IT" sz="2400" spc="-1" dirty="0">
                <a:solidFill>
                  <a:srgbClr val="000000"/>
                </a:solidFill>
                <a:ea typeface="Tahoma"/>
              </a:rPr>
              <a:t>Partire da un nucleo di soggetti pilota in ambiti circoscritti e basati su casi reali – nella formazione professionale e nei servizi per il lavoro – per estendere successivamente l’approccio a tutto il sistema (Progetto Pilota).</a:t>
            </a:r>
            <a:endParaRPr lang="it-IT" sz="2400" b="1" spc="-1" dirty="0">
              <a:solidFill>
                <a:srgbClr val="000000"/>
              </a:solidFill>
              <a:ea typeface="Tahoma"/>
            </a:endParaRPr>
          </a:p>
          <a:p>
            <a:pPr marL="0" indent="0">
              <a:buNone/>
            </a:pPr>
            <a:r>
              <a:rPr lang="it-IT" sz="2400" dirty="0"/>
              <a:t>→ </a:t>
            </a:r>
            <a:r>
              <a:rPr lang="it-IT" sz="2400" b="1" spc="-1" dirty="0">
                <a:solidFill>
                  <a:srgbClr val="000000"/>
                </a:solidFill>
                <a:ea typeface="Tahoma"/>
              </a:rPr>
              <a:t>Coinvolgimento di operatori dei CPI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Picture 6" descr="http://www.jobitalia.net/wp-content/uploads/2012/06/human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817317" y="0"/>
            <a:ext cx="1072965" cy="10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455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PERMANENTE: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l’approccio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/2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dirty="0"/>
              <a:t>E’ </a:t>
            </a:r>
            <a:r>
              <a:rPr lang="en-US" sz="2400" dirty="0" err="1"/>
              <a:t>stato</a:t>
            </a:r>
            <a:r>
              <a:rPr lang="en-US" sz="2400" dirty="0"/>
              <a:t> </a:t>
            </a:r>
            <a:r>
              <a:rPr lang="en-US" sz="2400" dirty="0" err="1"/>
              <a:t>rafforzato</a:t>
            </a:r>
            <a:r>
              <a:rPr lang="en-US" sz="2400" dirty="0"/>
              <a:t> e </a:t>
            </a:r>
            <a:r>
              <a:rPr lang="en-US" sz="2400" dirty="0" err="1"/>
              <a:t>modernizzato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sistema</a:t>
            </a:r>
            <a:r>
              <a:rPr lang="en-US" sz="2400" dirty="0"/>
              <a:t> </a:t>
            </a:r>
            <a:r>
              <a:rPr lang="en-US" sz="2400" dirty="0" err="1"/>
              <a:t>complessivo</a:t>
            </a:r>
            <a:r>
              <a:rPr lang="en-US" sz="2400" dirty="0"/>
              <a:t> </a:t>
            </a:r>
            <a:r>
              <a:rPr lang="en-US" sz="2400" dirty="0" err="1"/>
              <a:t>dei</a:t>
            </a:r>
            <a:r>
              <a:rPr lang="en-US" sz="2400" dirty="0"/>
              <a:t> </a:t>
            </a:r>
            <a:r>
              <a:rPr lang="en-US" sz="2400" dirty="0" err="1"/>
              <a:t>servizi</a:t>
            </a:r>
            <a:r>
              <a:rPr lang="en-US" sz="2400" dirty="0"/>
              <a:t> </a:t>
            </a:r>
            <a:r>
              <a:rPr lang="en-US" sz="2400" dirty="0" err="1"/>
              <a:t>dell’impiego</a:t>
            </a:r>
            <a:r>
              <a:rPr lang="en-US" sz="2400" dirty="0"/>
              <a:t> </a:t>
            </a:r>
            <a:r>
              <a:rPr lang="en-US" sz="2400" dirty="0" err="1"/>
              <a:t>definendo</a:t>
            </a:r>
            <a:r>
              <a:rPr lang="en-US" sz="2400" dirty="0"/>
              <a:t> un </a:t>
            </a:r>
            <a:r>
              <a:rPr lang="en-US" sz="2400" dirty="0" err="1"/>
              <a:t>sistema</a:t>
            </a:r>
            <a:r>
              <a:rPr lang="en-US" sz="2400" dirty="0"/>
              <a:t> di </a:t>
            </a:r>
            <a:r>
              <a:rPr lang="en-US" sz="2400" dirty="0" err="1"/>
              <a:t>accreditamento</a:t>
            </a:r>
            <a:r>
              <a:rPr lang="en-US" sz="2400" dirty="0"/>
              <a:t> per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servizi</a:t>
            </a:r>
            <a:r>
              <a:rPr lang="en-US" sz="2400" dirty="0"/>
              <a:t> al </a:t>
            </a:r>
            <a:r>
              <a:rPr lang="en-US" sz="2400" dirty="0" err="1"/>
              <a:t>lavoro</a:t>
            </a:r>
            <a:r>
              <a:rPr lang="en-US" sz="2400" dirty="0"/>
              <a:t> (</a:t>
            </a:r>
            <a:r>
              <a:rPr lang="en-US" sz="2400" dirty="0" err="1"/>
              <a:t>cooperazione</a:t>
            </a:r>
            <a:r>
              <a:rPr lang="en-US" sz="2400" dirty="0"/>
              <a:t> </a:t>
            </a:r>
            <a:r>
              <a:rPr lang="en-US" sz="2400" dirty="0" err="1"/>
              <a:t>tra</a:t>
            </a:r>
            <a:r>
              <a:rPr lang="en-US" sz="2400" dirty="0"/>
              <a:t> </a:t>
            </a:r>
            <a:r>
              <a:rPr lang="en-US" sz="2400" dirty="0" err="1"/>
              <a:t>servizi</a:t>
            </a:r>
            <a:r>
              <a:rPr lang="en-US" sz="2400" dirty="0"/>
              <a:t> </a:t>
            </a:r>
            <a:r>
              <a:rPr lang="en-US" sz="2400" dirty="0" err="1"/>
              <a:t>pubblici</a:t>
            </a:r>
            <a:r>
              <a:rPr lang="en-US" sz="2400" dirty="0"/>
              <a:t> e </a:t>
            </a:r>
            <a:r>
              <a:rPr lang="en-US" sz="2400" dirty="0" err="1"/>
              <a:t>privati</a:t>
            </a:r>
            <a:r>
              <a:rPr lang="en-US" sz="2400" dirty="0"/>
              <a:t> </a:t>
            </a:r>
            <a:r>
              <a:rPr lang="en-US" sz="2400" dirty="0" err="1"/>
              <a:t>accreditati</a:t>
            </a:r>
            <a:r>
              <a:rPr lang="en-US" sz="2400" dirty="0"/>
              <a:t>)</a:t>
            </a:r>
            <a:endParaRPr lang="it-IT" sz="2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/>
              <a:t>E’ </a:t>
            </a:r>
            <a:r>
              <a:rPr lang="en-US" sz="2400" dirty="0" err="1"/>
              <a:t>stato</a:t>
            </a:r>
            <a:r>
              <a:rPr lang="en-US" sz="2400" dirty="0"/>
              <a:t>  </a:t>
            </a:r>
            <a:r>
              <a:rPr lang="en-US" sz="2400" dirty="0" err="1"/>
              <a:t>sperimentato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sistema</a:t>
            </a:r>
            <a:r>
              <a:rPr lang="en-US" sz="2400" dirty="0"/>
              <a:t> di </a:t>
            </a:r>
            <a:r>
              <a:rPr lang="en-US" sz="2400" dirty="0" err="1"/>
              <a:t>individuazione</a:t>
            </a:r>
            <a:r>
              <a:rPr lang="en-US" sz="2400" dirty="0"/>
              <a:t>/</a:t>
            </a:r>
            <a:r>
              <a:rPr lang="en-US" sz="2400" dirty="0" err="1"/>
              <a:t>validazione</a:t>
            </a:r>
            <a:r>
              <a:rPr lang="en-US" sz="2400" dirty="0"/>
              <a:t> </a:t>
            </a:r>
            <a:r>
              <a:rPr lang="en-US" sz="2400" dirty="0" err="1"/>
              <a:t>delle</a:t>
            </a:r>
            <a:r>
              <a:rPr lang="en-US" sz="2400" dirty="0"/>
              <a:t> </a:t>
            </a:r>
            <a:r>
              <a:rPr lang="en-US" sz="2400" dirty="0" err="1"/>
              <a:t>competenze</a:t>
            </a:r>
            <a:r>
              <a:rPr lang="en-US" sz="2400" dirty="0"/>
              <a:t> sui </a:t>
            </a:r>
            <a:r>
              <a:rPr lang="en-US" sz="2400" dirty="0" err="1"/>
              <a:t>giovani</a:t>
            </a:r>
            <a:r>
              <a:rPr lang="en-US" sz="2400" dirty="0"/>
              <a:t> NEET cui è </a:t>
            </a:r>
            <a:r>
              <a:rPr lang="en-US" sz="2400" dirty="0" err="1"/>
              <a:t>stata</a:t>
            </a:r>
            <a:r>
              <a:rPr lang="en-US" sz="2400" dirty="0"/>
              <a:t> </a:t>
            </a:r>
            <a:r>
              <a:rPr lang="en-US" sz="2400" dirty="0" err="1"/>
              <a:t>erogata</a:t>
            </a:r>
            <a:r>
              <a:rPr lang="en-US" sz="2400" dirty="0"/>
              <a:t> la </a:t>
            </a:r>
            <a:r>
              <a:rPr lang="en-US" sz="2400" dirty="0" err="1"/>
              <a:t>misura</a:t>
            </a:r>
            <a:r>
              <a:rPr lang="en-US" sz="2400" dirty="0"/>
              <a:t> “</a:t>
            </a:r>
            <a:r>
              <a:rPr lang="en-US" sz="2400" dirty="0" err="1"/>
              <a:t>Servizio</a:t>
            </a:r>
            <a:r>
              <a:rPr lang="en-US" sz="2400" dirty="0"/>
              <a:t> </a:t>
            </a:r>
            <a:r>
              <a:rPr lang="en-US" sz="2400" dirty="0" err="1"/>
              <a:t>Civile”in</a:t>
            </a:r>
            <a:r>
              <a:rPr lang="en-US" sz="2400" dirty="0"/>
              <a:t> GG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/>
              <a:t>E’ </a:t>
            </a:r>
            <a:r>
              <a:rPr lang="en-US" sz="2400" dirty="0" err="1"/>
              <a:t>stato</a:t>
            </a:r>
            <a:r>
              <a:rPr lang="en-US" sz="2400" dirty="0"/>
              <a:t>  </a:t>
            </a:r>
            <a:r>
              <a:rPr lang="en-US" sz="2400" dirty="0" err="1"/>
              <a:t>sperimentato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sistema</a:t>
            </a:r>
            <a:r>
              <a:rPr lang="en-US" sz="2400" dirty="0"/>
              <a:t> di </a:t>
            </a:r>
            <a:r>
              <a:rPr lang="en-US" sz="2400" dirty="0" err="1"/>
              <a:t>individuazione</a:t>
            </a:r>
            <a:r>
              <a:rPr lang="en-US" sz="2400" dirty="0"/>
              <a:t> e </a:t>
            </a:r>
            <a:r>
              <a:rPr lang="en-US" sz="2400" dirty="0" err="1"/>
              <a:t>messa</a:t>
            </a:r>
            <a:r>
              <a:rPr lang="en-US" sz="2400" dirty="0"/>
              <a:t> in </a:t>
            </a:r>
            <a:r>
              <a:rPr lang="en-US" sz="2400" dirty="0" err="1"/>
              <a:t>trasparenza</a:t>
            </a:r>
            <a:r>
              <a:rPr lang="en-US" sz="2400" dirty="0"/>
              <a:t> </a:t>
            </a:r>
            <a:r>
              <a:rPr lang="en-US" sz="2400" dirty="0" err="1"/>
              <a:t>delle</a:t>
            </a:r>
            <a:r>
              <a:rPr lang="en-US" sz="2400" dirty="0"/>
              <a:t> </a:t>
            </a:r>
            <a:r>
              <a:rPr lang="en-US" sz="2400" dirty="0" err="1"/>
              <a:t>competenze</a:t>
            </a:r>
            <a:r>
              <a:rPr lang="en-US" sz="2400" dirty="0"/>
              <a:t>  sui </a:t>
            </a:r>
            <a:r>
              <a:rPr lang="en-US" sz="2400" dirty="0" err="1"/>
              <a:t>rifugiati</a:t>
            </a:r>
            <a:r>
              <a:rPr lang="en-US" sz="2400" dirty="0"/>
              <a:t> in un </a:t>
            </a:r>
            <a:r>
              <a:rPr lang="en-US" sz="2400" dirty="0" err="1"/>
              <a:t>progetto</a:t>
            </a:r>
            <a:r>
              <a:rPr lang="en-US" sz="2400" dirty="0"/>
              <a:t> a </a:t>
            </a:r>
            <a:r>
              <a:rPr lang="en-US" sz="2400" dirty="0" err="1"/>
              <a:t>valere</a:t>
            </a:r>
            <a:r>
              <a:rPr lang="en-US" sz="2400" dirty="0"/>
              <a:t> </a:t>
            </a:r>
            <a:r>
              <a:rPr lang="en-US" sz="2400" dirty="0" err="1"/>
              <a:t>sul</a:t>
            </a:r>
            <a:r>
              <a:rPr lang="en-US" sz="2400" dirty="0"/>
              <a:t> FAMI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/>
              <a:t>Con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progetto</a:t>
            </a:r>
            <a:r>
              <a:rPr lang="en-US" sz="2400" dirty="0"/>
              <a:t> “ Prima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lavoro</a:t>
            </a:r>
            <a:r>
              <a:rPr lang="en-US" sz="2400" dirty="0"/>
              <a:t>” a </a:t>
            </a:r>
            <a:r>
              <a:rPr lang="en-US" sz="2400" dirty="0" err="1"/>
              <a:t>valere</a:t>
            </a:r>
            <a:r>
              <a:rPr lang="en-US" sz="2400" dirty="0"/>
              <a:t> </a:t>
            </a:r>
            <a:r>
              <a:rPr lang="en-US" sz="2400" dirty="0" err="1"/>
              <a:t>sul</a:t>
            </a:r>
            <a:r>
              <a:rPr lang="en-US" sz="2400" dirty="0"/>
              <a:t> FAMI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intende</a:t>
            </a:r>
            <a:r>
              <a:rPr lang="en-US" sz="2400" dirty="0"/>
              <a:t> </a:t>
            </a:r>
            <a:r>
              <a:rPr lang="it-IT" sz="2400" dirty="0"/>
              <a:t>rafforzare i CPI e le politiche attive mediante l’</a:t>
            </a:r>
            <a:r>
              <a:rPr lang="it-IT" sz="2400" dirty="0" err="1"/>
              <a:t>affinacamento</a:t>
            </a:r>
            <a:r>
              <a:rPr lang="it-IT" sz="2400" dirty="0"/>
              <a:t> qualificato di mediatori interculturali e individuare e mettere  in trasparenza le conoscenze, competenze e abilità dei migranti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algn="just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4" name="Picture 6" descr="http://www.jobitalia.net/wp-content/uploads/2012/06/human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541271" y="69146"/>
            <a:ext cx="1072965" cy="10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2374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PERMANENTE: </a:t>
            </a:r>
            <a:r>
              <a:rPr lang="en-US" sz="32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Gli</a:t>
            </a:r>
            <a:r>
              <a:rPr lang="en-US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</a:t>
            </a:r>
            <a:r>
              <a:rPr lang="en-US" sz="32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strumenti</a:t>
            </a:r>
            <a:r>
              <a:rPr lang="en-US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  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Helvetica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6168" y="1698542"/>
            <a:ext cx="10515600" cy="4351338"/>
          </a:xfrm>
        </p:spPr>
        <p:txBody>
          <a:bodyPr/>
          <a:lstStyle/>
          <a:p>
            <a:pPr lvl="0" algn="just">
              <a:spcAft>
                <a:spcPts val="600"/>
              </a:spcAft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minimi</a:t>
            </a:r>
            <a:r>
              <a:rPr lang="it-IT" b="1" dirty="0"/>
              <a:t> del Servizio di Individuazione e Validazione e del Servizio di Certificazione delle competenze;</a:t>
            </a:r>
            <a:endParaRPr lang="it-IT" dirty="0"/>
          </a:p>
          <a:p>
            <a:pPr algn="just">
              <a:spcAft>
                <a:spcPts val="600"/>
              </a:spcAft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Direttiva Accreditamento </a:t>
            </a:r>
            <a:r>
              <a:rPr lang="it-IT" b="1" dirty="0"/>
              <a:t>soggetti titolati all’erogazione del Servizio di Individuazione e Validazione e del Servizio di Certificazione delle competenze;</a:t>
            </a:r>
          </a:p>
          <a:p>
            <a:pPr lvl="0" algn="just">
              <a:spcAft>
                <a:spcPts val="600"/>
              </a:spcAft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e massimali di costo</a:t>
            </a:r>
            <a:r>
              <a:rPr lang="it-IT" b="1" dirty="0"/>
              <a:t> del servizio di individuazione e validazione delle competenze;</a:t>
            </a:r>
            <a:endParaRPr lang="it-IT" dirty="0"/>
          </a:p>
          <a:p>
            <a:pPr lvl="0" algn="just">
              <a:spcAft>
                <a:spcPts val="600"/>
              </a:spcAft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 dei documenti </a:t>
            </a:r>
            <a:r>
              <a:rPr lang="it-IT" b="1" dirty="0"/>
              <a:t>rilasciabili in esito alle fasi dei servizi;</a:t>
            </a:r>
          </a:p>
          <a:p>
            <a:pPr algn="just">
              <a:spcAft>
                <a:spcPts val="600"/>
              </a:spcAft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Elenco operatori abilitati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it-IT" dirty="0"/>
          </a:p>
          <a:p>
            <a:pPr marL="0" indent="0" algn="ctr">
              <a:buNone/>
            </a:pPr>
            <a:endParaRPr lang="it-IT" sz="4000" dirty="0"/>
          </a:p>
        </p:txBody>
      </p:sp>
      <p:pic>
        <p:nvPicPr>
          <p:cNvPr id="4" name="Picture 8" descr="http://www.nmbusa.eu/wp-content/uploads/2014/05/Omino-chiave-inglese1-376x350.jpg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12998" y="372979"/>
            <a:ext cx="1234950" cy="1113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3709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PERMANENTE: 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I Servizi/1</a:t>
            </a:r>
            <a:endParaRPr lang="it-IT" sz="3600" i="1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3600" dirty="0"/>
              <a:t>Alla realizzazione  del  </a:t>
            </a:r>
            <a:r>
              <a:rPr lang="it-IT" sz="3600" b="1" dirty="0"/>
              <a:t>Sistema regionale di Certificazione delle Competenze </a:t>
            </a:r>
            <a:r>
              <a:rPr lang="it-IT" sz="3600" dirty="0"/>
              <a:t>concorrono i  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pubblici e privati accreditati</a:t>
            </a:r>
            <a:r>
              <a:rPr lang="it-IT" sz="3600" dirty="0"/>
              <a:t>,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dirty="0"/>
              <a:t>di istruzione, formazione e lavoro, attivi sul territorio, anche in cooperazione tra loro, selezionati attraverso procedure di evidenza pubblica, dotati di 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personale qualificato </a:t>
            </a:r>
            <a:r>
              <a:rPr lang="it-IT" sz="3600" dirty="0"/>
              <a:t>con competenze professionali specifiche e  adeguate alle fasi del servizio loro affidato.</a:t>
            </a:r>
          </a:p>
          <a:p>
            <a:endParaRPr lang="it-IT" dirty="0"/>
          </a:p>
        </p:txBody>
      </p:sp>
      <p:pic>
        <p:nvPicPr>
          <p:cNvPr id="6" name="Immagine 5" descr="https://image.flaticon.com/icons/png/128/2206/2206529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545" y="517357"/>
            <a:ext cx="953001" cy="951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VERSO LA COSTRUZIONE DI UNO SPAZIO PER L’APPRENDIMENTO PERMANENTE: </a:t>
            </a:r>
            <a:r>
              <a:rPr lang="en-US" sz="36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Helvetica"/>
              </a:rPr>
              <a:t>I Servizi/2  </a:t>
            </a:r>
            <a:endParaRPr lang="it-IT" sz="3600" i="1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sz="3600" dirty="0"/>
          </a:p>
          <a:p>
            <a:pPr marL="0" indent="0" algn="ctr">
              <a:buNone/>
            </a:pPr>
            <a:r>
              <a:rPr lang="it-IT" sz="3600" dirty="0"/>
              <a:t>Attori dello spazio per l’apprendimento permanente sono anche i 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Centri per l’Impiego</a:t>
            </a:r>
          </a:p>
          <a:p>
            <a:pPr marL="0" indent="0" algn="ctr">
              <a:buNone/>
            </a:pPr>
            <a:r>
              <a:rPr lang="it-IT" sz="3600" dirty="0"/>
              <a:t>Soggetti 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titolati di diritto </a:t>
            </a:r>
            <a:r>
              <a:rPr lang="it-IT" sz="3600" dirty="0"/>
              <a:t>per l’erogazione </a:t>
            </a:r>
          </a:p>
          <a:p>
            <a:pPr marL="0" indent="0" algn="ctr">
              <a:buNone/>
            </a:pPr>
            <a:r>
              <a:rPr lang="it-IT" sz="3600" dirty="0"/>
              <a:t>del 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Servizio di individuazione e validazione delle competenze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magine 5" descr="https://image.flaticon.com/icons/png/128/2206/2206529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13" y="414340"/>
            <a:ext cx="953001" cy="95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087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850</Words>
  <Application>Microsoft Office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Corbel</vt:lpstr>
      <vt:lpstr>Helvetica</vt:lpstr>
      <vt:lpstr>Wingdings</vt:lpstr>
      <vt:lpstr>Tema di Office</vt:lpstr>
      <vt:lpstr>1_Personalizza struttura</vt:lpstr>
      <vt:lpstr>Presentazione standard di PowerPoint</vt:lpstr>
      <vt:lpstr>VERSO LA COSTRUZIONE DI UNO SPAZIO PER L’APPRENDIMENTO PERMANENTE</vt:lpstr>
      <vt:lpstr>VERSO LA COSTRUZIONE DI UNO SPAZIO PER L’APPRENDIMENTO PERMANENTE</vt:lpstr>
      <vt:lpstr>VERSO LA COSTRUZIONE DI UNO SPAZIO PER L’APPRENDIMENTO PERMANENTE: l’architettura</vt:lpstr>
      <vt:lpstr>VERSO LA COSTRUZIONE DI UNO SPAZIO PER L’APPRENDIMENTO PERMANENTE:l’approccio</vt:lpstr>
      <vt:lpstr>VERSO LA COSTRUZIONE DI UNO SPAZIO PER L’APPRENDIMENTO PERMANENTE:l’approccio/2</vt:lpstr>
      <vt:lpstr>VERSO LA COSTRUZIONE DI UNO SPAZIO PER L’APPRENDIMENTO PERMANENTE: Gli strumenti  </vt:lpstr>
      <vt:lpstr>VERSO LA COSTRUZIONE DI UNO SPAZIO PER L’APPRENDIMENTO PERMANENTE: I Servizi/1</vt:lpstr>
      <vt:lpstr>VERSO LA COSTRUZIONE DI UNO SPAZIO PER L’APPRENDIMENTO PERMANENTE: I Servizi/2  </vt:lpstr>
      <vt:lpstr>VERSO LA COSTRUZIONE DI UNO SPAZIO PER L’APPRENDIMENTO PERMANENTE: il rafforzamento dei CPI/2</vt:lpstr>
      <vt:lpstr>VERSO LA COSTRUZIONE DI UNO SPAZIO PER L’APPRENDIMENTO PERMANENTE: il rafforzamento dei CPI/1</vt:lpstr>
      <vt:lpstr>VERSO LA COSTRUZIONE DI UNO SPAZIO PER L’APPRENDIMENTO PERMANENTE: il rafforzamento dei CPI/3</vt:lpstr>
      <vt:lpstr> La certificazione  delle  competenze  nel quadro del nuovo modello dei Servizi per il Lavoro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FGB1</dc:creator>
  <cp:lastModifiedBy>Claudio Maria Vitali</cp:lastModifiedBy>
  <cp:revision>98</cp:revision>
  <cp:lastPrinted>2018-11-15T10:05:01Z</cp:lastPrinted>
  <dcterms:created xsi:type="dcterms:W3CDTF">2018-11-14T13:23:43Z</dcterms:created>
  <dcterms:modified xsi:type="dcterms:W3CDTF">2019-11-01T06:15:01Z</dcterms:modified>
</cp:coreProperties>
</file>