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24"/>
  </p:notesMasterIdLst>
  <p:sldIdLst>
    <p:sldId id="256" r:id="rId3"/>
    <p:sldId id="301" r:id="rId4"/>
    <p:sldId id="282" r:id="rId5"/>
    <p:sldId id="280" r:id="rId6"/>
    <p:sldId id="281" r:id="rId7"/>
    <p:sldId id="283" r:id="rId8"/>
    <p:sldId id="293" r:id="rId9"/>
    <p:sldId id="294" r:id="rId10"/>
    <p:sldId id="295" r:id="rId11"/>
    <p:sldId id="296" r:id="rId12"/>
    <p:sldId id="297" r:id="rId13"/>
    <p:sldId id="298" r:id="rId14"/>
    <p:sldId id="299" r:id="rId15"/>
    <p:sldId id="300" r:id="rId16"/>
    <p:sldId id="269" r:id="rId17"/>
    <p:sldId id="284" r:id="rId18"/>
    <p:sldId id="286" r:id="rId19"/>
    <p:sldId id="287" r:id="rId20"/>
    <p:sldId id="288" r:id="rId21"/>
    <p:sldId id="289" r:id="rId22"/>
    <p:sldId id="285" r:id="rId23"/>
  </p:sldIdLst>
  <p:sldSz cx="12192000" cy="6858000"/>
  <p:notesSz cx="6797675" cy="9928225"/>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57" autoAdjust="0"/>
  </p:normalViewPr>
  <p:slideViewPr>
    <p:cSldViewPr snapToGrid="0">
      <p:cViewPr varScale="1">
        <p:scale>
          <a:sx n="115" d="100"/>
          <a:sy n="115" d="100"/>
        </p:scale>
        <p:origin x="372" y="10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8087"/>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49688" y="0"/>
            <a:ext cx="2946400" cy="498087"/>
          </a:xfrm>
          <a:prstGeom prst="rect">
            <a:avLst/>
          </a:prstGeom>
        </p:spPr>
        <p:txBody>
          <a:bodyPr vert="horz" lIns="91440" tIns="45720" rIns="91440" bIns="45720" rtlCol="0"/>
          <a:lstStyle>
            <a:lvl1pPr algn="r">
              <a:defRPr sz="1200"/>
            </a:lvl1pPr>
          </a:lstStyle>
          <a:p>
            <a:fld id="{0B1CE456-BF26-4FE7-B440-4F5C35668425}" type="datetimeFigureOut">
              <a:rPr lang="it-IT" smtClean="0"/>
              <a:t>29/10/2019</a:t>
            </a:fld>
            <a:endParaRPr lang="it-IT"/>
          </a:p>
        </p:txBody>
      </p:sp>
      <p:sp>
        <p:nvSpPr>
          <p:cNvPr id="4" name="Segnaposto immagine diapositiva 3"/>
          <p:cNvSpPr>
            <a:spLocks noGrp="1" noRot="1" noChangeAspect="1"/>
          </p:cNvSpPr>
          <p:nvPr>
            <p:ph type="sldImg" idx="2"/>
          </p:nvPr>
        </p:nvSpPr>
        <p:spPr>
          <a:xfrm>
            <a:off x="420688" y="1239838"/>
            <a:ext cx="5956300" cy="3351212"/>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450" y="4778129"/>
            <a:ext cx="5438775" cy="3909667"/>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30138"/>
            <a:ext cx="2946400" cy="4980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49688" y="9430138"/>
            <a:ext cx="2946400" cy="498087"/>
          </a:xfrm>
          <a:prstGeom prst="rect">
            <a:avLst/>
          </a:prstGeom>
        </p:spPr>
        <p:txBody>
          <a:bodyPr vert="horz" lIns="91440" tIns="45720" rIns="91440" bIns="45720" rtlCol="0" anchor="b"/>
          <a:lstStyle>
            <a:lvl1pPr algn="r">
              <a:defRPr sz="1200"/>
            </a:lvl1pPr>
          </a:lstStyle>
          <a:p>
            <a:fld id="{62C622D0-9074-4787-BD50-04131FDDEAD2}" type="slidenum">
              <a:rPr lang="it-IT" smtClean="0"/>
              <a:t>‹N›</a:t>
            </a:fld>
            <a:endParaRPr lang="it-IT"/>
          </a:p>
        </p:txBody>
      </p:sp>
    </p:spTree>
    <p:extLst>
      <p:ext uri="{BB962C8B-B14F-4D97-AF65-F5344CB8AC3E}">
        <p14:creationId xmlns:p14="http://schemas.microsoft.com/office/powerpoint/2010/main" val="15457764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1</a:t>
            </a:fld>
            <a:endParaRPr lang="it-IT"/>
          </a:p>
        </p:txBody>
      </p:sp>
    </p:spTree>
    <p:extLst>
      <p:ext uri="{BB962C8B-B14F-4D97-AF65-F5344CB8AC3E}">
        <p14:creationId xmlns:p14="http://schemas.microsoft.com/office/powerpoint/2010/main" val="2404502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10</a:t>
            </a:fld>
            <a:endParaRPr lang="it-IT"/>
          </a:p>
        </p:txBody>
      </p:sp>
    </p:spTree>
    <p:extLst>
      <p:ext uri="{BB962C8B-B14F-4D97-AF65-F5344CB8AC3E}">
        <p14:creationId xmlns:p14="http://schemas.microsoft.com/office/powerpoint/2010/main" val="40465382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11</a:t>
            </a:fld>
            <a:endParaRPr lang="it-IT"/>
          </a:p>
        </p:txBody>
      </p:sp>
    </p:spTree>
    <p:extLst>
      <p:ext uri="{BB962C8B-B14F-4D97-AF65-F5344CB8AC3E}">
        <p14:creationId xmlns:p14="http://schemas.microsoft.com/office/powerpoint/2010/main" val="19307153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12</a:t>
            </a:fld>
            <a:endParaRPr lang="it-IT"/>
          </a:p>
        </p:txBody>
      </p:sp>
    </p:spTree>
    <p:extLst>
      <p:ext uri="{BB962C8B-B14F-4D97-AF65-F5344CB8AC3E}">
        <p14:creationId xmlns:p14="http://schemas.microsoft.com/office/powerpoint/2010/main" val="12426707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13</a:t>
            </a:fld>
            <a:endParaRPr lang="it-IT"/>
          </a:p>
        </p:txBody>
      </p:sp>
    </p:spTree>
    <p:extLst>
      <p:ext uri="{BB962C8B-B14F-4D97-AF65-F5344CB8AC3E}">
        <p14:creationId xmlns:p14="http://schemas.microsoft.com/office/powerpoint/2010/main" val="1618754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14</a:t>
            </a:fld>
            <a:endParaRPr lang="it-IT"/>
          </a:p>
        </p:txBody>
      </p:sp>
    </p:spTree>
    <p:extLst>
      <p:ext uri="{BB962C8B-B14F-4D97-AF65-F5344CB8AC3E}">
        <p14:creationId xmlns:p14="http://schemas.microsoft.com/office/powerpoint/2010/main" val="21986918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15</a:t>
            </a:fld>
            <a:endParaRPr lang="it-IT"/>
          </a:p>
        </p:txBody>
      </p:sp>
    </p:spTree>
    <p:extLst>
      <p:ext uri="{BB962C8B-B14F-4D97-AF65-F5344CB8AC3E}">
        <p14:creationId xmlns:p14="http://schemas.microsoft.com/office/powerpoint/2010/main" val="28239494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16</a:t>
            </a:fld>
            <a:endParaRPr lang="it-IT"/>
          </a:p>
        </p:txBody>
      </p:sp>
    </p:spTree>
    <p:extLst>
      <p:ext uri="{BB962C8B-B14F-4D97-AF65-F5344CB8AC3E}">
        <p14:creationId xmlns:p14="http://schemas.microsoft.com/office/powerpoint/2010/main" val="32176796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17</a:t>
            </a:fld>
            <a:endParaRPr lang="it-IT"/>
          </a:p>
        </p:txBody>
      </p:sp>
    </p:spTree>
    <p:extLst>
      <p:ext uri="{BB962C8B-B14F-4D97-AF65-F5344CB8AC3E}">
        <p14:creationId xmlns:p14="http://schemas.microsoft.com/office/powerpoint/2010/main" val="6009646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18</a:t>
            </a:fld>
            <a:endParaRPr lang="it-IT"/>
          </a:p>
        </p:txBody>
      </p:sp>
    </p:spTree>
    <p:extLst>
      <p:ext uri="{BB962C8B-B14F-4D97-AF65-F5344CB8AC3E}">
        <p14:creationId xmlns:p14="http://schemas.microsoft.com/office/powerpoint/2010/main" val="5002975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19</a:t>
            </a:fld>
            <a:endParaRPr lang="it-IT"/>
          </a:p>
        </p:txBody>
      </p:sp>
    </p:spTree>
    <p:extLst>
      <p:ext uri="{BB962C8B-B14F-4D97-AF65-F5344CB8AC3E}">
        <p14:creationId xmlns:p14="http://schemas.microsoft.com/office/powerpoint/2010/main" val="393035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2</a:t>
            </a:fld>
            <a:endParaRPr lang="it-IT"/>
          </a:p>
        </p:txBody>
      </p:sp>
    </p:spTree>
    <p:extLst>
      <p:ext uri="{BB962C8B-B14F-4D97-AF65-F5344CB8AC3E}">
        <p14:creationId xmlns:p14="http://schemas.microsoft.com/office/powerpoint/2010/main" val="23915308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20</a:t>
            </a:fld>
            <a:endParaRPr lang="it-IT"/>
          </a:p>
        </p:txBody>
      </p:sp>
    </p:spTree>
    <p:extLst>
      <p:ext uri="{BB962C8B-B14F-4D97-AF65-F5344CB8AC3E}">
        <p14:creationId xmlns:p14="http://schemas.microsoft.com/office/powerpoint/2010/main" val="11448801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21</a:t>
            </a:fld>
            <a:endParaRPr lang="it-IT"/>
          </a:p>
        </p:txBody>
      </p:sp>
    </p:spTree>
    <p:extLst>
      <p:ext uri="{BB962C8B-B14F-4D97-AF65-F5344CB8AC3E}">
        <p14:creationId xmlns:p14="http://schemas.microsoft.com/office/powerpoint/2010/main" val="2584848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3</a:t>
            </a:fld>
            <a:endParaRPr lang="it-IT"/>
          </a:p>
        </p:txBody>
      </p:sp>
    </p:spTree>
    <p:extLst>
      <p:ext uri="{BB962C8B-B14F-4D97-AF65-F5344CB8AC3E}">
        <p14:creationId xmlns:p14="http://schemas.microsoft.com/office/powerpoint/2010/main" val="3588027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4</a:t>
            </a:fld>
            <a:endParaRPr lang="it-IT"/>
          </a:p>
        </p:txBody>
      </p:sp>
    </p:spTree>
    <p:extLst>
      <p:ext uri="{BB962C8B-B14F-4D97-AF65-F5344CB8AC3E}">
        <p14:creationId xmlns:p14="http://schemas.microsoft.com/office/powerpoint/2010/main" val="4191936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5</a:t>
            </a:fld>
            <a:endParaRPr lang="it-IT"/>
          </a:p>
        </p:txBody>
      </p:sp>
    </p:spTree>
    <p:extLst>
      <p:ext uri="{BB962C8B-B14F-4D97-AF65-F5344CB8AC3E}">
        <p14:creationId xmlns:p14="http://schemas.microsoft.com/office/powerpoint/2010/main" val="2003815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6</a:t>
            </a:fld>
            <a:endParaRPr lang="it-IT"/>
          </a:p>
        </p:txBody>
      </p:sp>
    </p:spTree>
    <p:extLst>
      <p:ext uri="{BB962C8B-B14F-4D97-AF65-F5344CB8AC3E}">
        <p14:creationId xmlns:p14="http://schemas.microsoft.com/office/powerpoint/2010/main" val="3416152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7</a:t>
            </a:fld>
            <a:endParaRPr lang="it-IT"/>
          </a:p>
        </p:txBody>
      </p:sp>
    </p:spTree>
    <p:extLst>
      <p:ext uri="{BB962C8B-B14F-4D97-AF65-F5344CB8AC3E}">
        <p14:creationId xmlns:p14="http://schemas.microsoft.com/office/powerpoint/2010/main" val="3627124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8</a:t>
            </a:fld>
            <a:endParaRPr lang="it-IT"/>
          </a:p>
        </p:txBody>
      </p:sp>
    </p:spTree>
    <p:extLst>
      <p:ext uri="{BB962C8B-B14F-4D97-AF65-F5344CB8AC3E}">
        <p14:creationId xmlns:p14="http://schemas.microsoft.com/office/powerpoint/2010/main" val="12025292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2C622D0-9074-4787-BD50-04131FDDEAD2}" type="slidenum">
              <a:rPr lang="it-IT" smtClean="0"/>
              <a:t>9</a:t>
            </a:fld>
            <a:endParaRPr lang="it-IT"/>
          </a:p>
        </p:txBody>
      </p:sp>
    </p:spTree>
    <p:extLst>
      <p:ext uri="{BB962C8B-B14F-4D97-AF65-F5344CB8AC3E}">
        <p14:creationId xmlns:p14="http://schemas.microsoft.com/office/powerpoint/2010/main" val="1134275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670CBDF-58AF-4BE1-BFB1-B6199CE2AD9F}"/>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it-IT" dirty="0"/>
              <a:t>Fare clic per modificare lo stile del titolo dello schema</a:t>
            </a:r>
          </a:p>
        </p:txBody>
      </p:sp>
      <p:sp>
        <p:nvSpPr>
          <p:cNvPr id="3" name="Sottotitolo 2">
            <a:extLst>
              <a:ext uri="{FF2B5EF4-FFF2-40B4-BE49-F238E27FC236}">
                <a16:creationId xmlns:a16="http://schemas.microsoft.com/office/drawing/2014/main" id="{63C791AB-5D2A-4E70-A7A2-88EECFBB631D}"/>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FD532945-CE99-4DB3-BAE6-B97917FE9954}"/>
              </a:ext>
            </a:extLst>
          </p:cNvPr>
          <p:cNvSpPr>
            <a:spLocks noGrp="1"/>
          </p:cNvSpPr>
          <p:nvPr>
            <p:ph type="dt" sz="half" idx="10"/>
          </p:nvPr>
        </p:nvSpPr>
        <p:spPr>
          <a:xfrm>
            <a:off x="838200" y="6356350"/>
            <a:ext cx="2743200" cy="365125"/>
          </a:xfrm>
          <a:prstGeom prst="rect">
            <a:avLst/>
          </a:prstGeom>
        </p:spPr>
        <p:txBody>
          <a:bodyPr/>
          <a:lstStyle/>
          <a:p>
            <a:fld id="{105D7D42-0524-408C-A5CB-F3C79D9A1B9E}" type="datetimeFigureOut">
              <a:rPr lang="it-IT" smtClean="0"/>
              <a:pPr/>
              <a:t>29/10/2019</a:t>
            </a:fld>
            <a:endParaRPr lang="it-IT"/>
          </a:p>
        </p:txBody>
      </p:sp>
      <p:sp>
        <p:nvSpPr>
          <p:cNvPr id="5" name="Segnaposto piè di pagina 4">
            <a:extLst>
              <a:ext uri="{FF2B5EF4-FFF2-40B4-BE49-F238E27FC236}">
                <a16:creationId xmlns:a16="http://schemas.microsoft.com/office/drawing/2014/main" id="{18E6C13D-EF86-4026-928A-8618D6FA2655}"/>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a16="http://schemas.microsoft.com/office/drawing/2014/main" id="{56219BAE-3B0F-4C39-8CB5-F8512436E00C}"/>
              </a:ext>
            </a:extLst>
          </p:cNvPr>
          <p:cNvSpPr>
            <a:spLocks noGrp="1"/>
          </p:cNvSpPr>
          <p:nvPr>
            <p:ph type="sldNum" sz="quarter" idx="12"/>
          </p:nvPr>
        </p:nvSpPr>
        <p:spPr/>
        <p:txBody>
          <a:bodyPr/>
          <a:lstStyle/>
          <a:p>
            <a:fld id="{7F14E7E1-0A0D-49F1-92ED-2DBFBAF1B52E}" type="slidenum">
              <a:rPr lang="it-IT" smtClean="0"/>
              <a:pPr/>
              <a:t>‹N›</a:t>
            </a:fld>
            <a:endParaRPr lang="it-IT"/>
          </a:p>
        </p:txBody>
      </p:sp>
    </p:spTree>
    <p:extLst>
      <p:ext uri="{BB962C8B-B14F-4D97-AF65-F5344CB8AC3E}">
        <p14:creationId xmlns:p14="http://schemas.microsoft.com/office/powerpoint/2010/main" val="157557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F3DB09-D5C1-4EFE-964F-A39606845ADB}"/>
              </a:ext>
            </a:extLst>
          </p:cNvPr>
          <p:cNvSpPr>
            <a:spLocks noGrp="1"/>
          </p:cNvSpPr>
          <p:nvPr>
            <p:ph type="title"/>
          </p:nvPr>
        </p:nvSpPr>
        <p:spPr/>
        <p:txBody>
          <a:bodyPr/>
          <a:lstStyle/>
          <a:p>
            <a:r>
              <a:rPr lang="it-IT"/>
              <a:t>Fare clic per modificare lo stile del titolo dello schema</a:t>
            </a:r>
          </a:p>
        </p:txBody>
      </p:sp>
    </p:spTree>
    <p:extLst>
      <p:ext uri="{BB962C8B-B14F-4D97-AF65-F5344CB8AC3E}">
        <p14:creationId xmlns:p14="http://schemas.microsoft.com/office/powerpoint/2010/main" val="1540373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Layout personalizza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9D668E8-3D19-449A-835E-F7AE891F9EA5}"/>
              </a:ext>
            </a:extLst>
          </p:cNvPr>
          <p:cNvSpPr>
            <a:spLocks noGrp="1"/>
          </p:cNvSpPr>
          <p:nvPr>
            <p:ph type="title"/>
          </p:nvPr>
        </p:nvSpPr>
        <p:spPr/>
        <p:txBody>
          <a:bodyPr/>
          <a:lstStyle/>
          <a:p>
            <a:r>
              <a:rPr lang="it-IT"/>
              <a:t>Fare clic per modificare lo stile del titolo dello schema</a:t>
            </a:r>
          </a:p>
        </p:txBody>
      </p:sp>
    </p:spTree>
    <p:extLst>
      <p:ext uri="{BB962C8B-B14F-4D97-AF65-F5344CB8AC3E}">
        <p14:creationId xmlns:p14="http://schemas.microsoft.com/office/powerpoint/2010/main" val="37791440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Layout personalizza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B242F8E-7780-45CF-9217-549240B8BB6C}"/>
              </a:ext>
            </a:extLst>
          </p:cNvPr>
          <p:cNvSpPr>
            <a:spLocks noGrp="1"/>
          </p:cNvSpPr>
          <p:nvPr>
            <p:ph type="title"/>
          </p:nvPr>
        </p:nvSpPr>
        <p:spPr/>
        <p:txBody>
          <a:bodyPr/>
          <a:lstStyle/>
          <a:p>
            <a:r>
              <a:rPr lang="it-IT"/>
              <a:t>Fare clic per modificare lo stile del titolo dello schema</a:t>
            </a:r>
          </a:p>
        </p:txBody>
      </p:sp>
    </p:spTree>
    <p:extLst>
      <p:ext uri="{BB962C8B-B14F-4D97-AF65-F5344CB8AC3E}">
        <p14:creationId xmlns:p14="http://schemas.microsoft.com/office/powerpoint/2010/main" val="20098325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Layout personalizza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5BAFA4C-0628-4239-A75A-8372F8AD56B8}"/>
              </a:ext>
            </a:extLst>
          </p:cNvPr>
          <p:cNvSpPr>
            <a:spLocks noGrp="1"/>
          </p:cNvSpPr>
          <p:nvPr>
            <p:ph type="title"/>
          </p:nvPr>
        </p:nvSpPr>
        <p:spPr/>
        <p:txBody>
          <a:bodyPr/>
          <a:lstStyle/>
          <a:p>
            <a:r>
              <a:rPr lang="it-IT"/>
              <a:t>Fare clic per modificare lo stile del titolo dello schema</a:t>
            </a:r>
          </a:p>
        </p:txBody>
      </p:sp>
    </p:spTree>
    <p:extLst>
      <p:ext uri="{BB962C8B-B14F-4D97-AF65-F5344CB8AC3E}">
        <p14:creationId xmlns:p14="http://schemas.microsoft.com/office/powerpoint/2010/main" val="298220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D06580-08FF-4823-B996-599AA32850D0}"/>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BCF57D12-BBBA-420C-BC47-2595484298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E1F6DBDC-0FEA-4175-91C1-6621F623AEF8}"/>
              </a:ext>
            </a:extLst>
          </p:cNvPr>
          <p:cNvSpPr>
            <a:spLocks noGrp="1"/>
          </p:cNvSpPr>
          <p:nvPr>
            <p:ph type="dt" sz="half" idx="10"/>
          </p:nvPr>
        </p:nvSpPr>
        <p:spPr>
          <a:xfrm>
            <a:off x="838200" y="6356350"/>
            <a:ext cx="2743200" cy="365125"/>
          </a:xfrm>
          <a:prstGeom prst="rect">
            <a:avLst/>
          </a:prstGeom>
        </p:spPr>
        <p:txBody>
          <a:bodyPr/>
          <a:lstStyle/>
          <a:p>
            <a:fld id="{1030B2DF-61EC-4399-92A8-DCEBE1B03010}" type="datetimeFigureOut">
              <a:rPr lang="it-IT" smtClean="0"/>
              <a:pPr/>
              <a:t>29/10/2019</a:t>
            </a:fld>
            <a:endParaRPr lang="it-IT"/>
          </a:p>
        </p:txBody>
      </p:sp>
      <p:sp>
        <p:nvSpPr>
          <p:cNvPr id="5" name="Segnaposto piè di pagina 4">
            <a:extLst>
              <a:ext uri="{FF2B5EF4-FFF2-40B4-BE49-F238E27FC236}">
                <a16:creationId xmlns:a16="http://schemas.microsoft.com/office/drawing/2014/main" id="{41094BFD-2CD6-4127-98F7-05F2AEF8599C}"/>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a16="http://schemas.microsoft.com/office/drawing/2014/main" id="{538C5D87-0C7C-4DF0-A0F0-A07811A08CFC}"/>
              </a:ext>
            </a:extLst>
          </p:cNvPr>
          <p:cNvSpPr>
            <a:spLocks noGrp="1"/>
          </p:cNvSpPr>
          <p:nvPr>
            <p:ph type="sldNum" sz="quarter" idx="12"/>
          </p:nvPr>
        </p:nvSpPr>
        <p:spPr>
          <a:xfrm>
            <a:off x="8610600" y="6356350"/>
            <a:ext cx="2743200" cy="365125"/>
          </a:xfrm>
          <a:prstGeom prst="rect">
            <a:avLst/>
          </a:prstGeom>
        </p:spPr>
        <p:txBody>
          <a:bodyPr/>
          <a:lstStyle/>
          <a:p>
            <a:fld id="{60B58F40-BE96-4FBD-AB07-D75380285B63}" type="slidenum">
              <a:rPr lang="it-IT" smtClean="0"/>
              <a:pPr/>
              <a:t>‹N›</a:t>
            </a:fld>
            <a:endParaRPr lang="it-IT"/>
          </a:p>
        </p:txBody>
      </p:sp>
    </p:spTree>
    <p:extLst>
      <p:ext uri="{BB962C8B-B14F-4D97-AF65-F5344CB8AC3E}">
        <p14:creationId xmlns:p14="http://schemas.microsoft.com/office/powerpoint/2010/main" val="24023310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0DCF342-1190-4EC1-AA50-D0B4F5165822}"/>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879B590-D975-45EB-BD88-31D3971784DB}"/>
              </a:ext>
            </a:extLst>
          </p:cNvPr>
          <p:cNvSpPr>
            <a:spLocks noGrp="1"/>
          </p:cNvSpPr>
          <p:nvPr>
            <p:ph sz="half" idx="1"/>
          </p:nvPr>
        </p:nvSpPr>
        <p:spPr>
          <a:xfrm>
            <a:off x="838200" y="1825625"/>
            <a:ext cx="5181600" cy="4351338"/>
          </a:xfrm>
          <a:prstGeom prst="rect">
            <a:avLst/>
          </a:prstGeo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F299DE1B-2D83-4F6D-8B39-472846676AD0}"/>
              </a:ext>
            </a:extLst>
          </p:cNvPr>
          <p:cNvSpPr>
            <a:spLocks noGrp="1"/>
          </p:cNvSpPr>
          <p:nvPr>
            <p:ph sz="half" idx="2"/>
          </p:nvPr>
        </p:nvSpPr>
        <p:spPr>
          <a:xfrm>
            <a:off x="6172200" y="1825625"/>
            <a:ext cx="5181600" cy="4351338"/>
          </a:xfrm>
          <a:prstGeom prst="rect">
            <a:avLst/>
          </a:prstGeo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66BA2A55-C56D-42F9-BA95-185CCBC6117E}"/>
              </a:ext>
            </a:extLst>
          </p:cNvPr>
          <p:cNvSpPr>
            <a:spLocks noGrp="1"/>
          </p:cNvSpPr>
          <p:nvPr>
            <p:ph type="dt" sz="half" idx="10"/>
          </p:nvPr>
        </p:nvSpPr>
        <p:spPr>
          <a:xfrm>
            <a:off x="838200" y="6356350"/>
            <a:ext cx="2743200" cy="365125"/>
          </a:xfrm>
          <a:prstGeom prst="rect">
            <a:avLst/>
          </a:prstGeom>
        </p:spPr>
        <p:txBody>
          <a:bodyPr/>
          <a:lstStyle/>
          <a:p>
            <a:fld id="{1030B2DF-61EC-4399-92A8-DCEBE1B03010}" type="datetimeFigureOut">
              <a:rPr lang="it-IT" smtClean="0"/>
              <a:pPr/>
              <a:t>29/10/2019</a:t>
            </a:fld>
            <a:endParaRPr lang="it-IT"/>
          </a:p>
        </p:txBody>
      </p:sp>
      <p:sp>
        <p:nvSpPr>
          <p:cNvPr id="6" name="Segnaposto piè di pagina 5">
            <a:extLst>
              <a:ext uri="{FF2B5EF4-FFF2-40B4-BE49-F238E27FC236}">
                <a16:creationId xmlns:a16="http://schemas.microsoft.com/office/drawing/2014/main" id="{B5174370-5813-4FEA-A65B-570B43006F17}"/>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egnaposto numero diapositiva 6">
            <a:extLst>
              <a:ext uri="{FF2B5EF4-FFF2-40B4-BE49-F238E27FC236}">
                <a16:creationId xmlns:a16="http://schemas.microsoft.com/office/drawing/2014/main" id="{AAE7EF08-2580-49A9-9E08-143AFB73AC9E}"/>
              </a:ext>
            </a:extLst>
          </p:cNvPr>
          <p:cNvSpPr>
            <a:spLocks noGrp="1"/>
          </p:cNvSpPr>
          <p:nvPr>
            <p:ph type="sldNum" sz="quarter" idx="12"/>
          </p:nvPr>
        </p:nvSpPr>
        <p:spPr>
          <a:xfrm>
            <a:off x="8610600" y="6356350"/>
            <a:ext cx="2743200" cy="365125"/>
          </a:xfrm>
          <a:prstGeom prst="rect">
            <a:avLst/>
          </a:prstGeom>
        </p:spPr>
        <p:txBody>
          <a:bodyPr/>
          <a:lstStyle/>
          <a:p>
            <a:fld id="{60B58F40-BE96-4FBD-AB07-D75380285B63}" type="slidenum">
              <a:rPr lang="it-IT" smtClean="0"/>
              <a:pPr/>
              <a:t>‹N›</a:t>
            </a:fld>
            <a:endParaRPr lang="it-IT"/>
          </a:p>
        </p:txBody>
      </p:sp>
    </p:spTree>
    <p:extLst>
      <p:ext uri="{BB962C8B-B14F-4D97-AF65-F5344CB8AC3E}">
        <p14:creationId xmlns:p14="http://schemas.microsoft.com/office/powerpoint/2010/main" val="31891237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4775CA7-EDED-44D0-A2A4-7C7314F3FE18}"/>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4D75FF2-7207-4FAC-B12A-F490DF80EE9E}"/>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49AF866A-848A-4B59-9829-20C771AEB756}"/>
              </a:ext>
            </a:extLst>
          </p:cNvPr>
          <p:cNvSpPr>
            <a:spLocks noGrp="1"/>
          </p:cNvSpPr>
          <p:nvPr>
            <p:ph sz="half" idx="2"/>
          </p:nvPr>
        </p:nvSpPr>
        <p:spPr>
          <a:xfrm>
            <a:off x="839788" y="2505075"/>
            <a:ext cx="5157787" cy="3684588"/>
          </a:xfrm>
          <a:prstGeom prst="rect">
            <a:avLst/>
          </a:prstGeo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258D3F59-4424-408D-819B-21E01C7D7469}"/>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1389A038-6FB0-412F-A32E-116B7F1A7CE0}"/>
              </a:ext>
            </a:extLst>
          </p:cNvPr>
          <p:cNvSpPr>
            <a:spLocks noGrp="1"/>
          </p:cNvSpPr>
          <p:nvPr>
            <p:ph sz="quarter" idx="4"/>
          </p:nvPr>
        </p:nvSpPr>
        <p:spPr>
          <a:xfrm>
            <a:off x="6172200" y="2505075"/>
            <a:ext cx="5183188" cy="3684588"/>
          </a:xfrm>
          <a:prstGeom prst="rect">
            <a:avLst/>
          </a:prstGeo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7F6A38B3-35C1-4A07-8136-26D525FF4FDE}"/>
              </a:ext>
            </a:extLst>
          </p:cNvPr>
          <p:cNvSpPr>
            <a:spLocks noGrp="1"/>
          </p:cNvSpPr>
          <p:nvPr>
            <p:ph type="dt" sz="half" idx="10"/>
          </p:nvPr>
        </p:nvSpPr>
        <p:spPr>
          <a:xfrm>
            <a:off x="838200" y="6356350"/>
            <a:ext cx="2743200" cy="365125"/>
          </a:xfrm>
          <a:prstGeom prst="rect">
            <a:avLst/>
          </a:prstGeom>
        </p:spPr>
        <p:txBody>
          <a:bodyPr/>
          <a:lstStyle/>
          <a:p>
            <a:fld id="{1030B2DF-61EC-4399-92A8-DCEBE1B03010}" type="datetimeFigureOut">
              <a:rPr lang="it-IT" smtClean="0"/>
              <a:pPr/>
              <a:t>29/10/2019</a:t>
            </a:fld>
            <a:endParaRPr lang="it-IT"/>
          </a:p>
        </p:txBody>
      </p:sp>
      <p:sp>
        <p:nvSpPr>
          <p:cNvPr id="8" name="Segnaposto piè di pagina 7">
            <a:extLst>
              <a:ext uri="{FF2B5EF4-FFF2-40B4-BE49-F238E27FC236}">
                <a16:creationId xmlns:a16="http://schemas.microsoft.com/office/drawing/2014/main" id="{1A70DB33-8187-4BBB-B7C9-78CBFCDEF789}"/>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9" name="Segnaposto numero diapositiva 8">
            <a:extLst>
              <a:ext uri="{FF2B5EF4-FFF2-40B4-BE49-F238E27FC236}">
                <a16:creationId xmlns:a16="http://schemas.microsoft.com/office/drawing/2014/main" id="{E2449D7F-79C9-4C7B-8CB0-113E090723CF}"/>
              </a:ext>
            </a:extLst>
          </p:cNvPr>
          <p:cNvSpPr>
            <a:spLocks noGrp="1"/>
          </p:cNvSpPr>
          <p:nvPr>
            <p:ph type="sldNum" sz="quarter" idx="12"/>
          </p:nvPr>
        </p:nvSpPr>
        <p:spPr>
          <a:xfrm>
            <a:off x="8610600" y="6356350"/>
            <a:ext cx="2743200" cy="365125"/>
          </a:xfrm>
          <a:prstGeom prst="rect">
            <a:avLst/>
          </a:prstGeom>
        </p:spPr>
        <p:txBody>
          <a:bodyPr/>
          <a:lstStyle/>
          <a:p>
            <a:fld id="{60B58F40-BE96-4FBD-AB07-D75380285B63}" type="slidenum">
              <a:rPr lang="it-IT" smtClean="0"/>
              <a:pPr/>
              <a:t>‹N›</a:t>
            </a:fld>
            <a:endParaRPr lang="it-IT"/>
          </a:p>
        </p:txBody>
      </p:sp>
    </p:spTree>
    <p:extLst>
      <p:ext uri="{BB962C8B-B14F-4D97-AF65-F5344CB8AC3E}">
        <p14:creationId xmlns:p14="http://schemas.microsoft.com/office/powerpoint/2010/main" val="23451297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B063D1-7F7A-4BA8-8808-B5EE0504C41F}"/>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E6825193-3C3B-4292-96A0-CE9A77FE5F7A}"/>
              </a:ext>
            </a:extLst>
          </p:cNvPr>
          <p:cNvSpPr>
            <a:spLocks noGrp="1"/>
          </p:cNvSpPr>
          <p:nvPr>
            <p:ph type="dt" sz="half" idx="10"/>
          </p:nvPr>
        </p:nvSpPr>
        <p:spPr>
          <a:xfrm>
            <a:off x="838200" y="6356350"/>
            <a:ext cx="2743200" cy="365125"/>
          </a:xfrm>
          <a:prstGeom prst="rect">
            <a:avLst/>
          </a:prstGeom>
        </p:spPr>
        <p:txBody>
          <a:bodyPr/>
          <a:lstStyle/>
          <a:p>
            <a:fld id="{1030B2DF-61EC-4399-92A8-DCEBE1B03010}" type="datetimeFigureOut">
              <a:rPr lang="it-IT" smtClean="0"/>
              <a:pPr/>
              <a:t>29/10/2019</a:t>
            </a:fld>
            <a:endParaRPr lang="it-IT"/>
          </a:p>
        </p:txBody>
      </p:sp>
      <p:sp>
        <p:nvSpPr>
          <p:cNvPr id="4" name="Segnaposto piè di pagina 3">
            <a:extLst>
              <a:ext uri="{FF2B5EF4-FFF2-40B4-BE49-F238E27FC236}">
                <a16:creationId xmlns:a16="http://schemas.microsoft.com/office/drawing/2014/main" id="{BD750029-2D66-4AB6-9F52-CBF7155ED5E9}"/>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5" name="Segnaposto numero diapositiva 4">
            <a:extLst>
              <a:ext uri="{FF2B5EF4-FFF2-40B4-BE49-F238E27FC236}">
                <a16:creationId xmlns:a16="http://schemas.microsoft.com/office/drawing/2014/main" id="{3B87E10E-61A1-466F-9502-347AD0211D5D}"/>
              </a:ext>
            </a:extLst>
          </p:cNvPr>
          <p:cNvSpPr>
            <a:spLocks noGrp="1"/>
          </p:cNvSpPr>
          <p:nvPr>
            <p:ph type="sldNum" sz="quarter" idx="12"/>
          </p:nvPr>
        </p:nvSpPr>
        <p:spPr>
          <a:xfrm>
            <a:off x="8610600" y="6356350"/>
            <a:ext cx="2743200" cy="365125"/>
          </a:xfrm>
          <a:prstGeom prst="rect">
            <a:avLst/>
          </a:prstGeom>
        </p:spPr>
        <p:txBody>
          <a:bodyPr/>
          <a:lstStyle/>
          <a:p>
            <a:fld id="{60B58F40-BE96-4FBD-AB07-D75380285B63}" type="slidenum">
              <a:rPr lang="it-IT" smtClean="0"/>
              <a:pPr/>
              <a:t>‹N›</a:t>
            </a:fld>
            <a:endParaRPr lang="it-IT"/>
          </a:p>
        </p:txBody>
      </p:sp>
    </p:spTree>
    <p:extLst>
      <p:ext uri="{BB962C8B-B14F-4D97-AF65-F5344CB8AC3E}">
        <p14:creationId xmlns:p14="http://schemas.microsoft.com/office/powerpoint/2010/main" val="553746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57E7A3C-5517-4F59-84C7-C0CDABADD5D3}"/>
              </a:ext>
            </a:extLst>
          </p:cNvPr>
          <p:cNvSpPr>
            <a:spLocks noGrp="1"/>
          </p:cNvSpPr>
          <p:nvPr>
            <p:ph type="dt" sz="half" idx="10"/>
          </p:nvPr>
        </p:nvSpPr>
        <p:spPr>
          <a:xfrm>
            <a:off x="838200" y="6356350"/>
            <a:ext cx="2743200" cy="365125"/>
          </a:xfrm>
          <a:prstGeom prst="rect">
            <a:avLst/>
          </a:prstGeom>
        </p:spPr>
        <p:txBody>
          <a:bodyPr/>
          <a:lstStyle/>
          <a:p>
            <a:fld id="{1030B2DF-61EC-4399-92A8-DCEBE1B03010}" type="datetimeFigureOut">
              <a:rPr lang="it-IT" smtClean="0"/>
              <a:pPr/>
              <a:t>29/10/2019</a:t>
            </a:fld>
            <a:endParaRPr lang="it-IT"/>
          </a:p>
        </p:txBody>
      </p:sp>
      <p:sp>
        <p:nvSpPr>
          <p:cNvPr id="3" name="Segnaposto piè di pagina 2">
            <a:extLst>
              <a:ext uri="{FF2B5EF4-FFF2-40B4-BE49-F238E27FC236}">
                <a16:creationId xmlns:a16="http://schemas.microsoft.com/office/drawing/2014/main" id="{D3DCB6CE-8838-4F6E-A7F5-949F209AF254}"/>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4" name="Segnaposto numero diapositiva 3">
            <a:extLst>
              <a:ext uri="{FF2B5EF4-FFF2-40B4-BE49-F238E27FC236}">
                <a16:creationId xmlns:a16="http://schemas.microsoft.com/office/drawing/2014/main" id="{6AB39584-F161-4888-BBF9-6693D42B7284}"/>
              </a:ext>
            </a:extLst>
          </p:cNvPr>
          <p:cNvSpPr>
            <a:spLocks noGrp="1"/>
          </p:cNvSpPr>
          <p:nvPr>
            <p:ph type="sldNum" sz="quarter" idx="12"/>
          </p:nvPr>
        </p:nvSpPr>
        <p:spPr>
          <a:xfrm>
            <a:off x="8610600" y="6356350"/>
            <a:ext cx="2743200" cy="365125"/>
          </a:xfrm>
          <a:prstGeom prst="rect">
            <a:avLst/>
          </a:prstGeom>
        </p:spPr>
        <p:txBody>
          <a:bodyPr/>
          <a:lstStyle/>
          <a:p>
            <a:fld id="{60B58F40-BE96-4FBD-AB07-D75380285B63}" type="slidenum">
              <a:rPr lang="it-IT" smtClean="0"/>
              <a:pPr/>
              <a:t>‹N›</a:t>
            </a:fld>
            <a:endParaRPr lang="it-IT"/>
          </a:p>
        </p:txBody>
      </p:sp>
    </p:spTree>
    <p:extLst>
      <p:ext uri="{BB962C8B-B14F-4D97-AF65-F5344CB8AC3E}">
        <p14:creationId xmlns:p14="http://schemas.microsoft.com/office/powerpoint/2010/main" val="1969450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B2E47E-654D-43A2-9D03-22DE045E3D45}"/>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3402675-92E0-4FF5-AB7D-29BE548D4A0C}"/>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42FAB702-A91F-4A07-A4AD-2DB77DCE5D9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EC60A214-7F98-4AA2-91A0-0C63CF160DC3}"/>
              </a:ext>
            </a:extLst>
          </p:cNvPr>
          <p:cNvSpPr>
            <a:spLocks noGrp="1"/>
          </p:cNvSpPr>
          <p:nvPr>
            <p:ph type="dt" sz="half" idx="10"/>
          </p:nvPr>
        </p:nvSpPr>
        <p:spPr>
          <a:xfrm>
            <a:off x="838200" y="6356350"/>
            <a:ext cx="2743200" cy="365125"/>
          </a:xfrm>
          <a:prstGeom prst="rect">
            <a:avLst/>
          </a:prstGeom>
        </p:spPr>
        <p:txBody>
          <a:bodyPr/>
          <a:lstStyle/>
          <a:p>
            <a:fld id="{1030B2DF-61EC-4399-92A8-DCEBE1B03010}" type="datetimeFigureOut">
              <a:rPr lang="it-IT" smtClean="0"/>
              <a:pPr/>
              <a:t>29/10/2019</a:t>
            </a:fld>
            <a:endParaRPr lang="it-IT"/>
          </a:p>
        </p:txBody>
      </p:sp>
      <p:sp>
        <p:nvSpPr>
          <p:cNvPr id="6" name="Segnaposto piè di pagina 5">
            <a:extLst>
              <a:ext uri="{FF2B5EF4-FFF2-40B4-BE49-F238E27FC236}">
                <a16:creationId xmlns:a16="http://schemas.microsoft.com/office/drawing/2014/main" id="{474F4A5D-E318-40A0-8BAF-D5D0757ED497}"/>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egnaposto numero diapositiva 6">
            <a:extLst>
              <a:ext uri="{FF2B5EF4-FFF2-40B4-BE49-F238E27FC236}">
                <a16:creationId xmlns:a16="http://schemas.microsoft.com/office/drawing/2014/main" id="{52D89C9A-5D02-4BD2-BED7-6FE8FAA642F4}"/>
              </a:ext>
            </a:extLst>
          </p:cNvPr>
          <p:cNvSpPr>
            <a:spLocks noGrp="1"/>
          </p:cNvSpPr>
          <p:nvPr>
            <p:ph type="sldNum" sz="quarter" idx="12"/>
          </p:nvPr>
        </p:nvSpPr>
        <p:spPr>
          <a:xfrm>
            <a:off x="8610600" y="6356350"/>
            <a:ext cx="2743200" cy="365125"/>
          </a:xfrm>
          <a:prstGeom prst="rect">
            <a:avLst/>
          </a:prstGeom>
        </p:spPr>
        <p:txBody>
          <a:bodyPr/>
          <a:lstStyle/>
          <a:p>
            <a:fld id="{60B58F40-BE96-4FBD-AB07-D75380285B63}" type="slidenum">
              <a:rPr lang="it-IT" smtClean="0"/>
              <a:pPr/>
              <a:t>‹N›</a:t>
            </a:fld>
            <a:endParaRPr lang="it-IT"/>
          </a:p>
        </p:txBody>
      </p:sp>
    </p:spTree>
    <p:extLst>
      <p:ext uri="{BB962C8B-B14F-4D97-AF65-F5344CB8AC3E}">
        <p14:creationId xmlns:p14="http://schemas.microsoft.com/office/powerpoint/2010/main" val="2124115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87EC8FF-5734-4396-823E-F2EC07FCF2B9}"/>
              </a:ext>
            </a:extLst>
          </p:cNvPr>
          <p:cNvSpPr>
            <a:spLocks noGrp="1"/>
          </p:cNvSpPr>
          <p:nvPr>
            <p:ph type="title"/>
          </p:nvPr>
        </p:nvSpPr>
        <p:spPr>
          <a:xfrm>
            <a:off x="838200" y="365125"/>
            <a:ext cx="10515600" cy="1325563"/>
          </a:xfrm>
          <a:prstGeom prst="rect">
            <a:avLst/>
          </a:prstGeom>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A5EE5E02-FB6B-42E5-A29A-B0E46C47E606}"/>
              </a:ext>
            </a:extLst>
          </p:cNvPr>
          <p:cNvSpPr>
            <a:spLocks noGrp="1"/>
          </p:cNvSpPr>
          <p:nvPr>
            <p:ph type="dt" sz="half" idx="10"/>
          </p:nvPr>
        </p:nvSpPr>
        <p:spPr>
          <a:xfrm>
            <a:off x="838200" y="6356350"/>
            <a:ext cx="2743200" cy="365125"/>
          </a:xfrm>
          <a:prstGeom prst="rect">
            <a:avLst/>
          </a:prstGeom>
        </p:spPr>
        <p:txBody>
          <a:bodyPr/>
          <a:lstStyle/>
          <a:p>
            <a:fld id="{105D7D42-0524-408C-A5CB-F3C79D9A1B9E}" type="datetimeFigureOut">
              <a:rPr lang="it-IT" smtClean="0"/>
              <a:pPr/>
              <a:t>29/10/2019</a:t>
            </a:fld>
            <a:endParaRPr lang="it-IT"/>
          </a:p>
        </p:txBody>
      </p:sp>
      <p:sp>
        <p:nvSpPr>
          <p:cNvPr id="4" name="Segnaposto piè di pagina 3">
            <a:extLst>
              <a:ext uri="{FF2B5EF4-FFF2-40B4-BE49-F238E27FC236}">
                <a16:creationId xmlns:a16="http://schemas.microsoft.com/office/drawing/2014/main" id="{0B5FA03F-309D-43A2-B1AE-626B77524825}"/>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5" name="Segnaposto numero diapositiva 4">
            <a:extLst>
              <a:ext uri="{FF2B5EF4-FFF2-40B4-BE49-F238E27FC236}">
                <a16:creationId xmlns:a16="http://schemas.microsoft.com/office/drawing/2014/main" id="{EEFF3983-32FC-43E6-9776-0BDEA2EAF8A7}"/>
              </a:ext>
            </a:extLst>
          </p:cNvPr>
          <p:cNvSpPr>
            <a:spLocks noGrp="1"/>
          </p:cNvSpPr>
          <p:nvPr>
            <p:ph type="sldNum" sz="quarter" idx="12"/>
          </p:nvPr>
        </p:nvSpPr>
        <p:spPr/>
        <p:txBody>
          <a:bodyPr/>
          <a:lstStyle/>
          <a:p>
            <a:fld id="{7F14E7E1-0A0D-49F1-92ED-2DBFBAF1B52E}" type="slidenum">
              <a:rPr lang="it-IT" smtClean="0"/>
              <a:pPr/>
              <a:t>‹N›</a:t>
            </a:fld>
            <a:endParaRPr lang="it-IT"/>
          </a:p>
        </p:txBody>
      </p:sp>
    </p:spTree>
    <p:extLst>
      <p:ext uri="{BB962C8B-B14F-4D97-AF65-F5344CB8AC3E}">
        <p14:creationId xmlns:p14="http://schemas.microsoft.com/office/powerpoint/2010/main" val="38720280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C2133FE-4471-449D-B085-ACE99A0F12EE}"/>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FDC603E8-A064-421D-A102-F9279A085875}"/>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314DCE10-246D-4EE6-B6C9-7912B7F16BF0}"/>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C0C46F19-AA08-4EB9-91DA-04FF990AFE24}"/>
              </a:ext>
            </a:extLst>
          </p:cNvPr>
          <p:cNvSpPr>
            <a:spLocks noGrp="1"/>
          </p:cNvSpPr>
          <p:nvPr>
            <p:ph type="dt" sz="half" idx="10"/>
          </p:nvPr>
        </p:nvSpPr>
        <p:spPr>
          <a:xfrm>
            <a:off x="838200" y="6356350"/>
            <a:ext cx="2743200" cy="365125"/>
          </a:xfrm>
          <a:prstGeom prst="rect">
            <a:avLst/>
          </a:prstGeom>
        </p:spPr>
        <p:txBody>
          <a:bodyPr/>
          <a:lstStyle/>
          <a:p>
            <a:fld id="{1030B2DF-61EC-4399-92A8-DCEBE1B03010}" type="datetimeFigureOut">
              <a:rPr lang="it-IT" smtClean="0"/>
              <a:pPr/>
              <a:t>29/10/2019</a:t>
            </a:fld>
            <a:endParaRPr lang="it-IT"/>
          </a:p>
        </p:txBody>
      </p:sp>
      <p:sp>
        <p:nvSpPr>
          <p:cNvPr id="6" name="Segnaposto piè di pagina 5">
            <a:extLst>
              <a:ext uri="{FF2B5EF4-FFF2-40B4-BE49-F238E27FC236}">
                <a16:creationId xmlns:a16="http://schemas.microsoft.com/office/drawing/2014/main" id="{C9721E1D-2CF4-4765-831D-BB5BE4A5B585}"/>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egnaposto numero diapositiva 6">
            <a:extLst>
              <a:ext uri="{FF2B5EF4-FFF2-40B4-BE49-F238E27FC236}">
                <a16:creationId xmlns:a16="http://schemas.microsoft.com/office/drawing/2014/main" id="{17A425D4-A9BF-465C-B18D-DBF93B2A9A0A}"/>
              </a:ext>
            </a:extLst>
          </p:cNvPr>
          <p:cNvSpPr>
            <a:spLocks noGrp="1"/>
          </p:cNvSpPr>
          <p:nvPr>
            <p:ph type="sldNum" sz="quarter" idx="12"/>
          </p:nvPr>
        </p:nvSpPr>
        <p:spPr>
          <a:xfrm>
            <a:off x="8610600" y="6356350"/>
            <a:ext cx="2743200" cy="365125"/>
          </a:xfrm>
          <a:prstGeom prst="rect">
            <a:avLst/>
          </a:prstGeom>
        </p:spPr>
        <p:txBody>
          <a:bodyPr/>
          <a:lstStyle/>
          <a:p>
            <a:fld id="{60B58F40-BE96-4FBD-AB07-D75380285B63}" type="slidenum">
              <a:rPr lang="it-IT" smtClean="0"/>
              <a:pPr/>
              <a:t>‹N›</a:t>
            </a:fld>
            <a:endParaRPr lang="it-IT"/>
          </a:p>
        </p:txBody>
      </p:sp>
    </p:spTree>
    <p:extLst>
      <p:ext uri="{BB962C8B-B14F-4D97-AF65-F5344CB8AC3E}">
        <p14:creationId xmlns:p14="http://schemas.microsoft.com/office/powerpoint/2010/main" val="25777339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D3C58E1-FA90-432F-83CE-F87270EE2AAD}"/>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2EE74130-4211-4041-9A22-799C89251921}"/>
              </a:ext>
            </a:extLst>
          </p:cNvPr>
          <p:cNvSpPr>
            <a:spLocks noGrp="1"/>
          </p:cNvSpPr>
          <p:nvPr>
            <p:ph type="body" orient="vert" idx="1"/>
          </p:nvPr>
        </p:nvSpPr>
        <p:spPr>
          <a:xfrm>
            <a:off x="838200" y="1825625"/>
            <a:ext cx="10515600" cy="4351338"/>
          </a:xfrm>
          <a:prstGeom prst="rect">
            <a:avLst/>
          </a:prstGeo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49EF1F0-C922-429E-92FF-A69E46083492}"/>
              </a:ext>
            </a:extLst>
          </p:cNvPr>
          <p:cNvSpPr>
            <a:spLocks noGrp="1"/>
          </p:cNvSpPr>
          <p:nvPr>
            <p:ph type="dt" sz="half" idx="10"/>
          </p:nvPr>
        </p:nvSpPr>
        <p:spPr>
          <a:xfrm>
            <a:off x="838200" y="6356350"/>
            <a:ext cx="2743200" cy="365125"/>
          </a:xfrm>
          <a:prstGeom prst="rect">
            <a:avLst/>
          </a:prstGeom>
        </p:spPr>
        <p:txBody>
          <a:bodyPr/>
          <a:lstStyle/>
          <a:p>
            <a:fld id="{1030B2DF-61EC-4399-92A8-DCEBE1B03010}" type="datetimeFigureOut">
              <a:rPr lang="it-IT" smtClean="0"/>
              <a:pPr/>
              <a:t>29/10/2019</a:t>
            </a:fld>
            <a:endParaRPr lang="it-IT"/>
          </a:p>
        </p:txBody>
      </p:sp>
      <p:sp>
        <p:nvSpPr>
          <p:cNvPr id="5" name="Segnaposto piè di pagina 4">
            <a:extLst>
              <a:ext uri="{FF2B5EF4-FFF2-40B4-BE49-F238E27FC236}">
                <a16:creationId xmlns:a16="http://schemas.microsoft.com/office/drawing/2014/main" id="{7330CAB4-444E-4BF5-9EF5-610BF00E057C}"/>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a16="http://schemas.microsoft.com/office/drawing/2014/main" id="{10BB38E0-AE96-42B5-AF05-D6D5F7B424D6}"/>
              </a:ext>
            </a:extLst>
          </p:cNvPr>
          <p:cNvSpPr>
            <a:spLocks noGrp="1"/>
          </p:cNvSpPr>
          <p:nvPr>
            <p:ph type="sldNum" sz="quarter" idx="12"/>
          </p:nvPr>
        </p:nvSpPr>
        <p:spPr>
          <a:xfrm>
            <a:off x="8610600" y="6356350"/>
            <a:ext cx="2743200" cy="365125"/>
          </a:xfrm>
          <a:prstGeom prst="rect">
            <a:avLst/>
          </a:prstGeom>
        </p:spPr>
        <p:txBody>
          <a:bodyPr/>
          <a:lstStyle/>
          <a:p>
            <a:fld id="{60B58F40-BE96-4FBD-AB07-D75380285B63}" type="slidenum">
              <a:rPr lang="it-IT" smtClean="0"/>
              <a:pPr/>
              <a:t>‹N›</a:t>
            </a:fld>
            <a:endParaRPr lang="it-IT"/>
          </a:p>
        </p:txBody>
      </p:sp>
    </p:spTree>
    <p:extLst>
      <p:ext uri="{BB962C8B-B14F-4D97-AF65-F5344CB8AC3E}">
        <p14:creationId xmlns:p14="http://schemas.microsoft.com/office/powerpoint/2010/main" val="14504752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02CBBCDA-5F90-4171-ABE5-F9345D46ADF9}"/>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505E266-E15F-4960-BCD0-BABAAACAC799}"/>
              </a:ext>
            </a:extLst>
          </p:cNvPr>
          <p:cNvSpPr>
            <a:spLocks noGrp="1"/>
          </p:cNvSpPr>
          <p:nvPr>
            <p:ph type="body" orient="vert" idx="1"/>
          </p:nvPr>
        </p:nvSpPr>
        <p:spPr>
          <a:xfrm>
            <a:off x="838200" y="365125"/>
            <a:ext cx="7734300" cy="5811838"/>
          </a:xfrm>
          <a:prstGeom prst="rect">
            <a:avLst/>
          </a:prstGeo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DF0337B-5E1A-4142-ADA7-395DB5A36785}"/>
              </a:ext>
            </a:extLst>
          </p:cNvPr>
          <p:cNvSpPr>
            <a:spLocks noGrp="1"/>
          </p:cNvSpPr>
          <p:nvPr>
            <p:ph type="dt" sz="half" idx="10"/>
          </p:nvPr>
        </p:nvSpPr>
        <p:spPr>
          <a:xfrm>
            <a:off x="838200" y="6356350"/>
            <a:ext cx="2743200" cy="365125"/>
          </a:xfrm>
          <a:prstGeom prst="rect">
            <a:avLst/>
          </a:prstGeom>
        </p:spPr>
        <p:txBody>
          <a:bodyPr/>
          <a:lstStyle/>
          <a:p>
            <a:fld id="{1030B2DF-61EC-4399-92A8-DCEBE1B03010}" type="datetimeFigureOut">
              <a:rPr lang="it-IT" smtClean="0"/>
              <a:pPr/>
              <a:t>29/10/2019</a:t>
            </a:fld>
            <a:endParaRPr lang="it-IT"/>
          </a:p>
        </p:txBody>
      </p:sp>
      <p:sp>
        <p:nvSpPr>
          <p:cNvPr id="5" name="Segnaposto piè di pagina 4">
            <a:extLst>
              <a:ext uri="{FF2B5EF4-FFF2-40B4-BE49-F238E27FC236}">
                <a16:creationId xmlns:a16="http://schemas.microsoft.com/office/drawing/2014/main" id="{79A2A299-6724-4A32-813C-D4349E6720A7}"/>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a16="http://schemas.microsoft.com/office/drawing/2014/main" id="{3C037A70-B3E0-4FCB-97E4-880748ED8B7B}"/>
              </a:ext>
            </a:extLst>
          </p:cNvPr>
          <p:cNvSpPr>
            <a:spLocks noGrp="1"/>
          </p:cNvSpPr>
          <p:nvPr>
            <p:ph type="sldNum" sz="quarter" idx="12"/>
          </p:nvPr>
        </p:nvSpPr>
        <p:spPr>
          <a:xfrm>
            <a:off x="8610600" y="6356350"/>
            <a:ext cx="2743200" cy="365125"/>
          </a:xfrm>
          <a:prstGeom prst="rect">
            <a:avLst/>
          </a:prstGeom>
        </p:spPr>
        <p:txBody>
          <a:bodyPr/>
          <a:lstStyle/>
          <a:p>
            <a:fld id="{60B58F40-BE96-4FBD-AB07-D75380285B63}" type="slidenum">
              <a:rPr lang="it-IT" smtClean="0"/>
              <a:pPr/>
              <a:t>‹N›</a:t>
            </a:fld>
            <a:endParaRPr lang="it-IT"/>
          </a:p>
        </p:txBody>
      </p:sp>
    </p:spTree>
    <p:extLst>
      <p:ext uri="{BB962C8B-B14F-4D97-AF65-F5344CB8AC3E}">
        <p14:creationId xmlns:p14="http://schemas.microsoft.com/office/powerpoint/2010/main" val="2529882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E6AF26CE-5DF5-423D-AD83-2F65D0CAD3D8}"/>
              </a:ext>
            </a:extLst>
          </p:cNvPr>
          <p:cNvSpPr>
            <a:spLocks noGrp="1"/>
          </p:cNvSpPr>
          <p:nvPr>
            <p:ph type="dt" sz="half" idx="10"/>
          </p:nvPr>
        </p:nvSpPr>
        <p:spPr>
          <a:xfrm>
            <a:off x="838200" y="6356350"/>
            <a:ext cx="2743200" cy="365125"/>
          </a:xfrm>
          <a:prstGeom prst="rect">
            <a:avLst/>
          </a:prstGeom>
        </p:spPr>
        <p:txBody>
          <a:bodyPr/>
          <a:lstStyle/>
          <a:p>
            <a:fld id="{105D7D42-0524-408C-A5CB-F3C79D9A1B9E}" type="datetimeFigureOut">
              <a:rPr lang="it-IT" smtClean="0"/>
              <a:pPr/>
              <a:t>29/10/2019</a:t>
            </a:fld>
            <a:endParaRPr lang="it-IT"/>
          </a:p>
        </p:txBody>
      </p:sp>
      <p:sp>
        <p:nvSpPr>
          <p:cNvPr id="3" name="Segnaposto piè di pagina 2">
            <a:extLst>
              <a:ext uri="{FF2B5EF4-FFF2-40B4-BE49-F238E27FC236}">
                <a16:creationId xmlns:a16="http://schemas.microsoft.com/office/drawing/2014/main" id="{CE1DCB23-5288-44F3-A95F-1EE510A9EEDD}"/>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4" name="Segnaposto numero diapositiva 3">
            <a:extLst>
              <a:ext uri="{FF2B5EF4-FFF2-40B4-BE49-F238E27FC236}">
                <a16:creationId xmlns:a16="http://schemas.microsoft.com/office/drawing/2014/main" id="{FC10A0F3-2715-4839-B72B-E500A559A62E}"/>
              </a:ext>
            </a:extLst>
          </p:cNvPr>
          <p:cNvSpPr>
            <a:spLocks noGrp="1"/>
          </p:cNvSpPr>
          <p:nvPr>
            <p:ph type="sldNum" sz="quarter" idx="12"/>
          </p:nvPr>
        </p:nvSpPr>
        <p:spPr/>
        <p:txBody>
          <a:bodyPr/>
          <a:lstStyle/>
          <a:p>
            <a:fld id="{7F14E7E1-0A0D-49F1-92ED-2DBFBAF1B52E}" type="slidenum">
              <a:rPr lang="it-IT" smtClean="0"/>
              <a:pPr/>
              <a:t>‹N›</a:t>
            </a:fld>
            <a:endParaRPr lang="it-IT"/>
          </a:p>
        </p:txBody>
      </p:sp>
    </p:spTree>
    <p:extLst>
      <p:ext uri="{BB962C8B-B14F-4D97-AF65-F5344CB8AC3E}">
        <p14:creationId xmlns:p14="http://schemas.microsoft.com/office/powerpoint/2010/main" val="3757876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21D1E1-1302-400A-817F-46F9A16A6E8F}"/>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6BDCCDC-E015-45DB-8662-41E5884B9BC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F595F5A-10DE-433A-B7EA-1950B882D912}"/>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787FF3A7-A5C2-48CC-AC1A-B9F7978D56E5}"/>
              </a:ext>
            </a:extLst>
          </p:cNvPr>
          <p:cNvSpPr>
            <a:spLocks noGrp="1"/>
          </p:cNvSpPr>
          <p:nvPr>
            <p:ph type="dt" sz="half" idx="10"/>
          </p:nvPr>
        </p:nvSpPr>
        <p:spPr>
          <a:xfrm>
            <a:off x="838200" y="6356350"/>
            <a:ext cx="2743200" cy="365125"/>
          </a:xfrm>
          <a:prstGeom prst="rect">
            <a:avLst/>
          </a:prstGeom>
        </p:spPr>
        <p:txBody>
          <a:bodyPr/>
          <a:lstStyle/>
          <a:p>
            <a:fld id="{105D7D42-0524-408C-A5CB-F3C79D9A1B9E}" type="datetimeFigureOut">
              <a:rPr lang="it-IT" smtClean="0"/>
              <a:pPr/>
              <a:t>29/10/2019</a:t>
            </a:fld>
            <a:endParaRPr lang="it-IT"/>
          </a:p>
        </p:txBody>
      </p:sp>
      <p:sp>
        <p:nvSpPr>
          <p:cNvPr id="6" name="Segnaposto piè di pagina 5">
            <a:extLst>
              <a:ext uri="{FF2B5EF4-FFF2-40B4-BE49-F238E27FC236}">
                <a16:creationId xmlns:a16="http://schemas.microsoft.com/office/drawing/2014/main" id="{FB7CEF1B-A11E-4A6B-A8C2-7AF94ED66335}"/>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egnaposto numero diapositiva 6">
            <a:extLst>
              <a:ext uri="{FF2B5EF4-FFF2-40B4-BE49-F238E27FC236}">
                <a16:creationId xmlns:a16="http://schemas.microsoft.com/office/drawing/2014/main" id="{90E53A46-F48B-48DE-ADD4-F50B0D1D4394}"/>
              </a:ext>
            </a:extLst>
          </p:cNvPr>
          <p:cNvSpPr>
            <a:spLocks noGrp="1"/>
          </p:cNvSpPr>
          <p:nvPr>
            <p:ph type="sldNum" sz="quarter" idx="12"/>
          </p:nvPr>
        </p:nvSpPr>
        <p:spPr/>
        <p:txBody>
          <a:bodyPr/>
          <a:lstStyle/>
          <a:p>
            <a:fld id="{7F14E7E1-0A0D-49F1-92ED-2DBFBAF1B52E}" type="slidenum">
              <a:rPr lang="it-IT" smtClean="0"/>
              <a:pPr/>
              <a:t>‹N›</a:t>
            </a:fld>
            <a:endParaRPr lang="it-IT"/>
          </a:p>
        </p:txBody>
      </p:sp>
    </p:spTree>
    <p:extLst>
      <p:ext uri="{BB962C8B-B14F-4D97-AF65-F5344CB8AC3E}">
        <p14:creationId xmlns:p14="http://schemas.microsoft.com/office/powerpoint/2010/main" val="208991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FFD257B-A3C9-483C-A58F-4C06436DBAE1}"/>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9C3CA4D7-4063-4940-AE38-71C5BCC1CE5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AC553F6A-8844-4F1F-90D2-9B9D614D1AB0}"/>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96E21293-3B9B-4ACB-9639-FCC301E132B1}"/>
              </a:ext>
            </a:extLst>
          </p:cNvPr>
          <p:cNvSpPr>
            <a:spLocks noGrp="1"/>
          </p:cNvSpPr>
          <p:nvPr>
            <p:ph type="dt" sz="half" idx="10"/>
          </p:nvPr>
        </p:nvSpPr>
        <p:spPr>
          <a:xfrm>
            <a:off x="838200" y="6356350"/>
            <a:ext cx="2743200" cy="365125"/>
          </a:xfrm>
          <a:prstGeom prst="rect">
            <a:avLst/>
          </a:prstGeom>
        </p:spPr>
        <p:txBody>
          <a:bodyPr/>
          <a:lstStyle/>
          <a:p>
            <a:fld id="{105D7D42-0524-408C-A5CB-F3C79D9A1B9E}" type="datetimeFigureOut">
              <a:rPr lang="it-IT" smtClean="0"/>
              <a:pPr/>
              <a:t>29/10/2019</a:t>
            </a:fld>
            <a:endParaRPr lang="it-IT"/>
          </a:p>
        </p:txBody>
      </p:sp>
      <p:sp>
        <p:nvSpPr>
          <p:cNvPr id="6" name="Segnaposto piè di pagina 5">
            <a:extLst>
              <a:ext uri="{FF2B5EF4-FFF2-40B4-BE49-F238E27FC236}">
                <a16:creationId xmlns:a16="http://schemas.microsoft.com/office/drawing/2014/main" id="{A21DED18-008F-438C-BF20-E692799370B5}"/>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egnaposto numero diapositiva 6">
            <a:extLst>
              <a:ext uri="{FF2B5EF4-FFF2-40B4-BE49-F238E27FC236}">
                <a16:creationId xmlns:a16="http://schemas.microsoft.com/office/drawing/2014/main" id="{E776ECF1-39B8-425E-A4A0-A17CFD625723}"/>
              </a:ext>
            </a:extLst>
          </p:cNvPr>
          <p:cNvSpPr>
            <a:spLocks noGrp="1"/>
          </p:cNvSpPr>
          <p:nvPr>
            <p:ph type="sldNum" sz="quarter" idx="12"/>
          </p:nvPr>
        </p:nvSpPr>
        <p:spPr/>
        <p:txBody>
          <a:bodyPr/>
          <a:lstStyle/>
          <a:p>
            <a:fld id="{7F14E7E1-0A0D-49F1-92ED-2DBFBAF1B52E}" type="slidenum">
              <a:rPr lang="it-IT" smtClean="0"/>
              <a:pPr/>
              <a:t>‹N›</a:t>
            </a:fld>
            <a:endParaRPr lang="it-IT"/>
          </a:p>
        </p:txBody>
      </p:sp>
    </p:spTree>
    <p:extLst>
      <p:ext uri="{BB962C8B-B14F-4D97-AF65-F5344CB8AC3E}">
        <p14:creationId xmlns:p14="http://schemas.microsoft.com/office/powerpoint/2010/main" val="1647528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50C193A-89E2-4DC7-93AD-1E43FD1468E3}"/>
              </a:ext>
            </a:extLst>
          </p:cNvPr>
          <p:cNvSpPr>
            <a:spLocks noGrp="1"/>
          </p:cNvSpPr>
          <p:nvPr>
            <p:ph type="title"/>
          </p:nvPr>
        </p:nvSpPr>
        <p:spPr>
          <a:xfrm>
            <a:off x="838200" y="365125"/>
            <a:ext cx="10515600" cy="1325563"/>
          </a:xfrm>
          <a:prstGeom prst="rect">
            <a:avLst/>
          </a:prstGeom>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C0F3423-8C83-411E-9F24-ED7CA9842797}"/>
              </a:ext>
            </a:extLst>
          </p:cNvPr>
          <p:cNvSpPr>
            <a:spLocks noGrp="1"/>
          </p:cNvSpPr>
          <p:nvPr>
            <p:ph type="body" orient="vert" idx="1"/>
          </p:nvPr>
        </p:nvSpPr>
        <p:spPr>
          <a:xfrm>
            <a:off x="838200" y="1825625"/>
            <a:ext cx="10515600" cy="4351338"/>
          </a:xfrm>
          <a:prstGeom prst="rect">
            <a:avLst/>
          </a:prstGeo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ED1C049-5244-451D-A80F-CBDD64A588A2}"/>
              </a:ext>
            </a:extLst>
          </p:cNvPr>
          <p:cNvSpPr>
            <a:spLocks noGrp="1"/>
          </p:cNvSpPr>
          <p:nvPr>
            <p:ph type="dt" sz="half" idx="10"/>
          </p:nvPr>
        </p:nvSpPr>
        <p:spPr>
          <a:xfrm>
            <a:off x="838200" y="6356350"/>
            <a:ext cx="2743200" cy="365125"/>
          </a:xfrm>
          <a:prstGeom prst="rect">
            <a:avLst/>
          </a:prstGeom>
        </p:spPr>
        <p:txBody>
          <a:bodyPr/>
          <a:lstStyle/>
          <a:p>
            <a:fld id="{105D7D42-0524-408C-A5CB-F3C79D9A1B9E}" type="datetimeFigureOut">
              <a:rPr lang="it-IT" smtClean="0"/>
              <a:pPr/>
              <a:t>29/10/2019</a:t>
            </a:fld>
            <a:endParaRPr lang="it-IT"/>
          </a:p>
        </p:txBody>
      </p:sp>
      <p:sp>
        <p:nvSpPr>
          <p:cNvPr id="5" name="Segnaposto piè di pagina 4">
            <a:extLst>
              <a:ext uri="{FF2B5EF4-FFF2-40B4-BE49-F238E27FC236}">
                <a16:creationId xmlns:a16="http://schemas.microsoft.com/office/drawing/2014/main" id="{5DBC8AC1-C548-432A-B2E4-C5183F3D8AA7}"/>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a16="http://schemas.microsoft.com/office/drawing/2014/main" id="{3CC3A456-5E20-4EAF-B08A-32647FA11396}"/>
              </a:ext>
            </a:extLst>
          </p:cNvPr>
          <p:cNvSpPr>
            <a:spLocks noGrp="1"/>
          </p:cNvSpPr>
          <p:nvPr>
            <p:ph type="sldNum" sz="quarter" idx="12"/>
          </p:nvPr>
        </p:nvSpPr>
        <p:spPr/>
        <p:txBody>
          <a:bodyPr/>
          <a:lstStyle/>
          <a:p>
            <a:fld id="{7F14E7E1-0A0D-49F1-92ED-2DBFBAF1B52E}" type="slidenum">
              <a:rPr lang="it-IT" smtClean="0"/>
              <a:pPr/>
              <a:t>‹N›</a:t>
            </a:fld>
            <a:endParaRPr lang="it-IT"/>
          </a:p>
        </p:txBody>
      </p:sp>
    </p:spTree>
    <p:extLst>
      <p:ext uri="{BB962C8B-B14F-4D97-AF65-F5344CB8AC3E}">
        <p14:creationId xmlns:p14="http://schemas.microsoft.com/office/powerpoint/2010/main" val="2262293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B011FAFD-7E17-4411-9B72-45A3341A911F}"/>
              </a:ext>
            </a:extLst>
          </p:cNvPr>
          <p:cNvSpPr>
            <a:spLocks noGrp="1"/>
          </p:cNvSpPr>
          <p:nvPr>
            <p:ph type="title" orient="vert"/>
          </p:nvPr>
        </p:nvSpPr>
        <p:spPr>
          <a:xfrm>
            <a:off x="8724900" y="365125"/>
            <a:ext cx="2628900" cy="5811838"/>
          </a:xfrm>
          <a:prstGeom prst="rect">
            <a:avLst/>
          </a:prstGeo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C4757EA2-DD73-462F-953E-DDD457E81A66}"/>
              </a:ext>
            </a:extLst>
          </p:cNvPr>
          <p:cNvSpPr>
            <a:spLocks noGrp="1"/>
          </p:cNvSpPr>
          <p:nvPr>
            <p:ph type="body" orient="vert" idx="1"/>
          </p:nvPr>
        </p:nvSpPr>
        <p:spPr>
          <a:xfrm>
            <a:off x="838200" y="365125"/>
            <a:ext cx="7734300" cy="5811838"/>
          </a:xfrm>
          <a:prstGeom prst="rect">
            <a:avLst/>
          </a:prstGeo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E07C153-9504-4BF2-8251-25A1CE13EC95}"/>
              </a:ext>
            </a:extLst>
          </p:cNvPr>
          <p:cNvSpPr>
            <a:spLocks noGrp="1"/>
          </p:cNvSpPr>
          <p:nvPr>
            <p:ph type="dt" sz="half" idx="10"/>
          </p:nvPr>
        </p:nvSpPr>
        <p:spPr>
          <a:xfrm>
            <a:off x="838200" y="6356350"/>
            <a:ext cx="2743200" cy="365125"/>
          </a:xfrm>
          <a:prstGeom prst="rect">
            <a:avLst/>
          </a:prstGeom>
        </p:spPr>
        <p:txBody>
          <a:bodyPr/>
          <a:lstStyle/>
          <a:p>
            <a:fld id="{105D7D42-0524-408C-A5CB-F3C79D9A1B9E}" type="datetimeFigureOut">
              <a:rPr lang="it-IT" smtClean="0"/>
              <a:pPr/>
              <a:t>29/10/2019</a:t>
            </a:fld>
            <a:endParaRPr lang="it-IT"/>
          </a:p>
        </p:txBody>
      </p:sp>
      <p:sp>
        <p:nvSpPr>
          <p:cNvPr id="5" name="Segnaposto piè di pagina 4">
            <a:extLst>
              <a:ext uri="{FF2B5EF4-FFF2-40B4-BE49-F238E27FC236}">
                <a16:creationId xmlns:a16="http://schemas.microsoft.com/office/drawing/2014/main" id="{3D8D222D-DA86-446E-9797-7954C19A4404}"/>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a16="http://schemas.microsoft.com/office/drawing/2014/main" id="{8FA4A859-F15B-440D-9575-183368A1D424}"/>
              </a:ext>
            </a:extLst>
          </p:cNvPr>
          <p:cNvSpPr>
            <a:spLocks noGrp="1"/>
          </p:cNvSpPr>
          <p:nvPr>
            <p:ph type="sldNum" sz="quarter" idx="12"/>
          </p:nvPr>
        </p:nvSpPr>
        <p:spPr/>
        <p:txBody>
          <a:bodyPr/>
          <a:lstStyle/>
          <a:p>
            <a:fld id="{7F14E7E1-0A0D-49F1-92ED-2DBFBAF1B52E}" type="slidenum">
              <a:rPr lang="it-IT" smtClean="0"/>
              <a:pPr/>
              <a:t>‹N›</a:t>
            </a:fld>
            <a:endParaRPr lang="it-IT"/>
          </a:p>
        </p:txBody>
      </p:sp>
    </p:spTree>
    <p:extLst>
      <p:ext uri="{BB962C8B-B14F-4D97-AF65-F5344CB8AC3E}">
        <p14:creationId xmlns:p14="http://schemas.microsoft.com/office/powerpoint/2010/main" val="695312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8982D4C-92ED-4583-A33A-6F892AFBE95B}"/>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D153412C-D75E-4C36-8687-6FA0ECE48F17}"/>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80EFC5F0-3BD8-4768-B0E7-830CC72FD1D5}"/>
              </a:ext>
            </a:extLst>
          </p:cNvPr>
          <p:cNvSpPr>
            <a:spLocks noGrp="1"/>
          </p:cNvSpPr>
          <p:nvPr>
            <p:ph type="dt" sz="half" idx="10"/>
          </p:nvPr>
        </p:nvSpPr>
        <p:spPr>
          <a:xfrm>
            <a:off x="838200" y="6356350"/>
            <a:ext cx="2743200" cy="365125"/>
          </a:xfrm>
          <a:prstGeom prst="rect">
            <a:avLst/>
          </a:prstGeom>
        </p:spPr>
        <p:txBody>
          <a:bodyPr/>
          <a:lstStyle/>
          <a:p>
            <a:fld id="{1030B2DF-61EC-4399-92A8-DCEBE1B03010}" type="datetimeFigureOut">
              <a:rPr lang="it-IT" smtClean="0"/>
              <a:pPr/>
              <a:t>29/10/2019</a:t>
            </a:fld>
            <a:endParaRPr lang="it-IT"/>
          </a:p>
        </p:txBody>
      </p:sp>
      <p:sp>
        <p:nvSpPr>
          <p:cNvPr id="5" name="Segnaposto piè di pagina 4">
            <a:extLst>
              <a:ext uri="{FF2B5EF4-FFF2-40B4-BE49-F238E27FC236}">
                <a16:creationId xmlns:a16="http://schemas.microsoft.com/office/drawing/2014/main" id="{37DD9B71-72A6-448B-B3F0-14FE4BB75315}"/>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a16="http://schemas.microsoft.com/office/drawing/2014/main" id="{64CE4197-A522-481C-A27A-FBF38F09DD10}"/>
              </a:ext>
            </a:extLst>
          </p:cNvPr>
          <p:cNvSpPr>
            <a:spLocks noGrp="1"/>
          </p:cNvSpPr>
          <p:nvPr>
            <p:ph type="sldNum" sz="quarter" idx="12"/>
          </p:nvPr>
        </p:nvSpPr>
        <p:spPr>
          <a:xfrm>
            <a:off x="8610600" y="6356350"/>
            <a:ext cx="2743200" cy="365125"/>
          </a:xfrm>
          <a:prstGeom prst="rect">
            <a:avLst/>
          </a:prstGeom>
        </p:spPr>
        <p:txBody>
          <a:bodyPr/>
          <a:lstStyle/>
          <a:p>
            <a:fld id="{60B58F40-BE96-4FBD-AB07-D75380285B63}" type="slidenum">
              <a:rPr lang="it-IT" smtClean="0"/>
              <a:pPr/>
              <a:t>‹N›</a:t>
            </a:fld>
            <a:endParaRPr lang="it-IT"/>
          </a:p>
        </p:txBody>
      </p:sp>
    </p:spTree>
    <p:extLst>
      <p:ext uri="{BB962C8B-B14F-4D97-AF65-F5344CB8AC3E}">
        <p14:creationId xmlns:p14="http://schemas.microsoft.com/office/powerpoint/2010/main" val="18056935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1DBB26F-27AF-4B0E-85B7-77BBCC189BE2}"/>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2D5CCA7-3D14-4A72-82CB-DE4C4A77DAD0}"/>
              </a:ext>
            </a:extLst>
          </p:cNvPr>
          <p:cNvSpPr>
            <a:spLocks noGrp="1"/>
          </p:cNvSpPr>
          <p:nvPr>
            <p:ph idx="1"/>
          </p:nvPr>
        </p:nvSpPr>
        <p:spPr>
          <a:xfrm>
            <a:off x="838200" y="1825625"/>
            <a:ext cx="10515600" cy="4351338"/>
          </a:xfrm>
          <a:prstGeom prst="rect">
            <a:avLst/>
          </a:prstGeo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2C40053-DBB8-4C60-8FBE-24F8C172971E}"/>
              </a:ext>
            </a:extLst>
          </p:cNvPr>
          <p:cNvSpPr>
            <a:spLocks noGrp="1"/>
          </p:cNvSpPr>
          <p:nvPr>
            <p:ph type="dt" sz="half" idx="10"/>
          </p:nvPr>
        </p:nvSpPr>
        <p:spPr>
          <a:xfrm>
            <a:off x="838200" y="6356350"/>
            <a:ext cx="2743200" cy="365125"/>
          </a:xfrm>
          <a:prstGeom prst="rect">
            <a:avLst/>
          </a:prstGeom>
        </p:spPr>
        <p:txBody>
          <a:bodyPr/>
          <a:lstStyle/>
          <a:p>
            <a:fld id="{1030B2DF-61EC-4399-92A8-DCEBE1B03010}" type="datetimeFigureOut">
              <a:rPr lang="it-IT" smtClean="0"/>
              <a:pPr/>
              <a:t>29/10/2019</a:t>
            </a:fld>
            <a:endParaRPr lang="it-IT"/>
          </a:p>
        </p:txBody>
      </p:sp>
      <p:sp>
        <p:nvSpPr>
          <p:cNvPr id="5" name="Segnaposto piè di pagina 4">
            <a:extLst>
              <a:ext uri="{FF2B5EF4-FFF2-40B4-BE49-F238E27FC236}">
                <a16:creationId xmlns:a16="http://schemas.microsoft.com/office/drawing/2014/main" id="{F8D00DC1-F55C-4B02-9FB4-3984EAD397B2}"/>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a16="http://schemas.microsoft.com/office/drawing/2014/main" id="{4647EBAC-E509-428D-8667-41CBFB36E9FC}"/>
              </a:ext>
            </a:extLst>
          </p:cNvPr>
          <p:cNvSpPr>
            <a:spLocks noGrp="1"/>
          </p:cNvSpPr>
          <p:nvPr>
            <p:ph type="sldNum" sz="quarter" idx="12"/>
          </p:nvPr>
        </p:nvSpPr>
        <p:spPr>
          <a:xfrm>
            <a:off x="8610600" y="6356350"/>
            <a:ext cx="2743200" cy="365125"/>
          </a:xfrm>
          <a:prstGeom prst="rect">
            <a:avLst/>
          </a:prstGeom>
        </p:spPr>
        <p:txBody>
          <a:bodyPr/>
          <a:lstStyle/>
          <a:p>
            <a:fld id="{60B58F40-BE96-4FBD-AB07-D75380285B63}" type="slidenum">
              <a:rPr lang="it-IT" smtClean="0"/>
              <a:pPr/>
              <a:t>‹N›</a:t>
            </a:fld>
            <a:endParaRPr lang="it-IT"/>
          </a:p>
        </p:txBody>
      </p:sp>
    </p:spTree>
    <p:extLst>
      <p:ext uri="{BB962C8B-B14F-4D97-AF65-F5344CB8AC3E}">
        <p14:creationId xmlns:p14="http://schemas.microsoft.com/office/powerpoint/2010/main" val="238924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18" Type="http://schemas.openxmlformats.org/officeDocument/2006/relationships/image" Target="../media/image3.jpeg"/><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image" Target="../media/image2.png"/><Relationship Id="rId2" Type="http://schemas.openxmlformats.org/officeDocument/2006/relationships/slideLayout" Target="../slideLayouts/slideLayout9.xml"/><Relationship Id="rId16" Type="http://schemas.openxmlformats.org/officeDocument/2006/relationships/theme" Target="../theme/theme2.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egnaposto numero diapositiva 5">
            <a:extLst>
              <a:ext uri="{FF2B5EF4-FFF2-40B4-BE49-F238E27FC236}">
                <a16:creationId xmlns:a16="http://schemas.microsoft.com/office/drawing/2014/main" id="{AF3811BC-4E18-47AD-BCDF-4619114E05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14E7E1-0A0D-49F1-92ED-2DBFBAF1B52E}" type="slidenum">
              <a:rPr lang="it-IT" smtClean="0"/>
              <a:pPr/>
              <a:t>‹N›</a:t>
            </a:fld>
            <a:endParaRPr lang="it-IT"/>
          </a:p>
        </p:txBody>
      </p:sp>
      <p:pic>
        <p:nvPicPr>
          <p:cNvPr id="8" name="Immagine 7">
            <a:extLst>
              <a:ext uri="{FF2B5EF4-FFF2-40B4-BE49-F238E27FC236}">
                <a16:creationId xmlns:a16="http://schemas.microsoft.com/office/drawing/2014/main" id="{0D908DA9-DB99-4FCE-AFB6-8931E23C0509}"/>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691268210"/>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5" r:id="rId3"/>
    <p:sldLayoutId id="2147483656" r:id="rId4"/>
    <p:sldLayoutId id="2147483657" r:id="rId5"/>
    <p:sldLayoutId id="2147483658" r:id="rId6"/>
    <p:sldLayoutId id="2147483659"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Immagine 9">
            <a:extLst>
              <a:ext uri="{FF2B5EF4-FFF2-40B4-BE49-F238E27FC236}">
                <a16:creationId xmlns:a16="http://schemas.microsoft.com/office/drawing/2014/main" id="{6571DC7E-33B3-46F7-A903-63DA1C94A696}"/>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0" y="5754624"/>
            <a:ext cx="12192000" cy="1103376"/>
          </a:xfrm>
          <a:prstGeom prst="rect">
            <a:avLst/>
          </a:prstGeom>
        </p:spPr>
      </p:pic>
      <p:sp>
        <p:nvSpPr>
          <p:cNvPr id="2" name="Segnaposto titolo 1">
            <a:extLst>
              <a:ext uri="{FF2B5EF4-FFF2-40B4-BE49-F238E27FC236}">
                <a16:creationId xmlns:a16="http://schemas.microsoft.com/office/drawing/2014/main" id="{7B4B7E61-197E-44DE-B3F0-F4FDBB344BDD}"/>
              </a:ext>
            </a:extLst>
          </p:cNvPr>
          <p:cNvSpPr>
            <a:spLocks noGrp="1"/>
          </p:cNvSpPr>
          <p:nvPr>
            <p:ph type="title"/>
          </p:nvPr>
        </p:nvSpPr>
        <p:spPr>
          <a:xfrm>
            <a:off x="215660" y="227103"/>
            <a:ext cx="10862094" cy="1325563"/>
          </a:xfrm>
          <a:prstGeom prst="rect">
            <a:avLst/>
          </a:prstGeom>
        </p:spPr>
        <p:txBody>
          <a:bodyPr vert="horz" lIns="91440" tIns="45720" rIns="91440" bIns="45720" rtlCol="0" anchor="ctr">
            <a:normAutofit/>
          </a:bodyPr>
          <a:lstStyle/>
          <a:p>
            <a:r>
              <a:rPr lang="it-IT" dirty="0"/>
              <a:t>Title</a:t>
            </a:r>
          </a:p>
        </p:txBody>
      </p:sp>
      <p:sp>
        <p:nvSpPr>
          <p:cNvPr id="8" name="Segnaposto numero diapositiva 5">
            <a:extLst>
              <a:ext uri="{FF2B5EF4-FFF2-40B4-BE49-F238E27FC236}">
                <a16:creationId xmlns:a16="http://schemas.microsoft.com/office/drawing/2014/main" id="{0826750B-F999-49C6-A2F9-E5149D323579}"/>
              </a:ext>
            </a:extLst>
          </p:cNvPr>
          <p:cNvSpPr txBox="1">
            <a:spLocks/>
          </p:cNvSpPr>
          <p:nvPr userDrawn="1"/>
        </p:nvSpPr>
        <p:spPr>
          <a:xfrm>
            <a:off x="9292086" y="5899150"/>
            <a:ext cx="2743200" cy="365125"/>
          </a:xfrm>
          <a:prstGeom prst="rect">
            <a:avLst/>
          </a:prstGeom>
        </p:spPr>
        <p:txBody>
          <a:bodyPr vert="horz" lIns="91440" tIns="45720" rIns="91440" bIns="45720" rtlCol="0" anchor="ctr"/>
          <a:lstStyle>
            <a:defPPr>
              <a:defRPr lang="it-IT"/>
            </a:defPPr>
            <a:lvl1pPr marL="0" algn="r" defTabSz="914400" rtl="0" eaLnBrk="1" latinLnBrk="0" hangingPunct="1">
              <a:defRPr sz="1200" b="1" kern="1200">
                <a:solidFill>
                  <a:schemeClr val="tx2">
                    <a:lumMod val="60000"/>
                    <a:lumOff val="4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DB1396-B4C3-4AAC-ADC8-7866DB610220}" type="slidenum">
              <a:rPr lang="it-IT" smtClean="0">
                <a:solidFill>
                  <a:srgbClr val="17406D">
                    <a:lumMod val="60000"/>
                    <a:lumOff val="40000"/>
                  </a:srgbClr>
                </a:solidFill>
                <a:latin typeface="Corbel" panose="020B0503020204020204"/>
              </a:rPr>
              <a:pPr/>
              <a:t>‹N›</a:t>
            </a:fld>
            <a:endParaRPr lang="it-IT" dirty="0">
              <a:solidFill>
                <a:srgbClr val="17406D">
                  <a:lumMod val="60000"/>
                  <a:lumOff val="40000"/>
                </a:srgbClr>
              </a:solidFill>
              <a:latin typeface="Corbel" panose="020B0503020204020204"/>
            </a:endParaRPr>
          </a:p>
        </p:txBody>
      </p:sp>
      <p:pic>
        <p:nvPicPr>
          <p:cNvPr id="3" name="Immagine 2" descr="loghi_REV6-01.jpg"/>
          <p:cNvPicPr>
            <a:picLocks noChangeAspect="1"/>
          </p:cNvPicPr>
          <p:nvPr userDrawn="1"/>
        </p:nvPicPr>
        <p:blipFill rotWithShape="1">
          <a:blip r:embed="rId18" cstate="print">
            <a:extLst>
              <a:ext uri="{28A0092B-C50C-407E-A947-70E740481C1C}">
                <a14:useLocalDpi xmlns:a14="http://schemas.microsoft.com/office/drawing/2010/main" val="0"/>
              </a:ext>
            </a:extLst>
          </a:blip>
          <a:srcRect t="25991" b="7023"/>
          <a:stretch/>
        </p:blipFill>
        <p:spPr>
          <a:xfrm>
            <a:off x="1319982" y="6085695"/>
            <a:ext cx="7477614" cy="772306"/>
          </a:xfrm>
          <a:prstGeom prst="rect">
            <a:avLst/>
          </a:prstGeom>
        </p:spPr>
      </p:pic>
    </p:spTree>
    <p:extLst>
      <p:ext uri="{BB962C8B-B14F-4D97-AF65-F5344CB8AC3E}">
        <p14:creationId xmlns:p14="http://schemas.microsoft.com/office/powerpoint/2010/main" val="247282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84" r:id="rId3"/>
    <p:sldLayoutId id="2147483685" r:id="rId4"/>
    <p:sldLayoutId id="2147483686" r:id="rId5"/>
    <p:sldLayoutId id="2147483687"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Lst>
  <p:txStyles>
    <p:titleStyle>
      <a:lvl1pPr algn="l" defTabSz="914400" rtl="0" eaLnBrk="1" latinLnBrk="0" hangingPunct="1">
        <a:lnSpc>
          <a:spcPct val="90000"/>
        </a:lnSpc>
        <a:spcBef>
          <a:spcPct val="0"/>
        </a:spcBef>
        <a:buNone/>
        <a:defRPr sz="4400" kern="120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34457" y="567066"/>
            <a:ext cx="8408893" cy="4370427"/>
          </a:xfrm>
          <a:prstGeom prst="rect">
            <a:avLst/>
          </a:prstGeom>
        </p:spPr>
        <p:txBody>
          <a:bodyPr wrap="square">
            <a:spAutoFit/>
          </a:bodyPr>
          <a:lstStyle/>
          <a:p>
            <a:pPr lvl="0" algn="ctr"/>
            <a:r>
              <a:rPr lang="en-US" sz="2400" b="1" dirty="0">
                <a:solidFill>
                  <a:srgbClr val="002060"/>
                </a:solidFill>
                <a:latin typeface="Helvetica"/>
                <a:cs typeface="Helvetica"/>
              </a:rPr>
              <a:t>E.QU.A.L. - Enhancing Qualifications for Adult Learners through the implementation of Upskilling Pathways</a:t>
            </a:r>
          </a:p>
          <a:p>
            <a:pPr lvl="0" algn="ctr"/>
            <a:endParaRPr lang="en-US" sz="3200" b="1" dirty="0">
              <a:solidFill>
                <a:srgbClr val="002060"/>
              </a:solidFill>
              <a:latin typeface="Helvetica"/>
              <a:cs typeface="Helvetica"/>
            </a:endParaRPr>
          </a:p>
          <a:p>
            <a:pPr lvl="0" algn="ctr"/>
            <a:r>
              <a:rPr lang="en-US" sz="3200" b="1" dirty="0">
                <a:solidFill>
                  <a:srgbClr val="002060"/>
                </a:solidFill>
                <a:latin typeface="Helvetica"/>
                <a:cs typeface="Helvetica"/>
              </a:rPr>
              <a:t>CONFERENZA FINALE </a:t>
            </a:r>
          </a:p>
          <a:p>
            <a:pPr lvl="0" algn="ctr"/>
            <a:endParaRPr lang="en-US" b="1" dirty="0">
              <a:solidFill>
                <a:srgbClr val="002060"/>
              </a:solidFill>
              <a:latin typeface="Helvetica"/>
              <a:cs typeface="Helvetica"/>
            </a:endParaRPr>
          </a:p>
          <a:p>
            <a:pPr lvl="0" algn="ctr"/>
            <a:r>
              <a:rPr lang="it-IT" b="1" dirty="0">
                <a:solidFill>
                  <a:srgbClr val="002060"/>
                </a:solidFill>
                <a:latin typeface="Helvetica"/>
                <a:cs typeface="Helvetica"/>
              </a:rPr>
              <a:t>“Costruire percorsi di miglioramento delle competenze della popolazione adulta:</a:t>
            </a:r>
          </a:p>
          <a:p>
            <a:pPr lvl="0" algn="ctr"/>
            <a:r>
              <a:rPr lang="it-IT" b="1" dirty="0">
                <a:solidFill>
                  <a:srgbClr val="002060"/>
                </a:solidFill>
                <a:latin typeface="Helvetica"/>
                <a:cs typeface="Helvetica"/>
              </a:rPr>
              <a:t>le azioni possibili, le decisioni necessarie”</a:t>
            </a:r>
          </a:p>
          <a:p>
            <a:pPr lvl="0" algn="ctr"/>
            <a:endParaRPr lang="en-US" b="1" dirty="0">
              <a:solidFill>
                <a:srgbClr val="002060"/>
              </a:solidFill>
              <a:latin typeface="Helvetica"/>
              <a:cs typeface="Helvetica"/>
            </a:endParaRPr>
          </a:p>
          <a:p>
            <a:pPr lvl="0" algn="ctr"/>
            <a:r>
              <a:rPr lang="en-US" b="1" dirty="0">
                <a:solidFill>
                  <a:srgbClr val="002060"/>
                </a:solidFill>
                <a:latin typeface="Helvetica"/>
                <a:cs typeface="Helvetica"/>
              </a:rPr>
              <a:t>Roma, 30 </a:t>
            </a:r>
            <a:r>
              <a:rPr lang="en-US" b="1" dirty="0" err="1">
                <a:solidFill>
                  <a:srgbClr val="002060"/>
                </a:solidFill>
                <a:latin typeface="Helvetica"/>
                <a:cs typeface="Helvetica"/>
              </a:rPr>
              <a:t>ottobre</a:t>
            </a:r>
            <a:r>
              <a:rPr lang="en-US" b="1" dirty="0">
                <a:solidFill>
                  <a:srgbClr val="002060"/>
                </a:solidFill>
                <a:latin typeface="Helvetica"/>
                <a:cs typeface="Helvetica"/>
              </a:rPr>
              <a:t> 2019</a:t>
            </a:r>
          </a:p>
          <a:p>
            <a:pPr lvl="0" algn="r"/>
            <a:r>
              <a:rPr lang="en-US" sz="1600" b="1" dirty="0">
                <a:solidFill>
                  <a:srgbClr val="002060"/>
                </a:solidFill>
                <a:latin typeface="Helvetica"/>
                <a:cs typeface="Helvetica"/>
              </a:rPr>
              <a:t>Claudio Vitali</a:t>
            </a:r>
          </a:p>
          <a:p>
            <a:pPr lvl="0" algn="ctr"/>
            <a:endParaRPr lang="en-US" dirty="0">
              <a:solidFill>
                <a:srgbClr val="002060"/>
              </a:solidFill>
              <a:latin typeface="Helvetica"/>
              <a:cs typeface="Helvetica"/>
            </a:endParaRPr>
          </a:p>
          <a:p>
            <a:pPr lvl="0" algn="ctr"/>
            <a:r>
              <a:rPr lang="en-US" sz="1200" dirty="0" err="1">
                <a:solidFill>
                  <a:srgbClr val="002060"/>
                </a:solidFill>
                <a:latin typeface="Helvetica"/>
                <a:cs typeface="Helvetica"/>
              </a:rPr>
              <a:t>EaSI</a:t>
            </a:r>
            <a:r>
              <a:rPr lang="en-US" sz="1200" dirty="0">
                <a:solidFill>
                  <a:srgbClr val="002060"/>
                </a:solidFill>
                <a:latin typeface="Helvetica"/>
                <a:cs typeface="Helvetica"/>
              </a:rPr>
              <a:t> </a:t>
            </a:r>
            <a:r>
              <a:rPr lang="en-US" sz="1200" dirty="0" err="1">
                <a:solidFill>
                  <a:srgbClr val="002060"/>
                </a:solidFill>
                <a:latin typeface="Helvetica"/>
                <a:cs typeface="Helvetica"/>
              </a:rPr>
              <a:t>programme</a:t>
            </a:r>
            <a:r>
              <a:rPr lang="en-US" sz="1200" dirty="0">
                <a:solidFill>
                  <a:srgbClr val="002060"/>
                </a:solidFill>
                <a:latin typeface="Helvetica"/>
                <a:cs typeface="Helvetica"/>
              </a:rPr>
              <a:t> – Awareness-raising activities in Member States on “Upskilling Pathways: New Opportunities for Adults” </a:t>
            </a:r>
          </a:p>
          <a:p>
            <a:pPr lvl="0" algn="ctr"/>
            <a:r>
              <a:rPr lang="en-US" sz="1200" dirty="0">
                <a:solidFill>
                  <a:srgbClr val="002060"/>
                </a:solidFill>
                <a:latin typeface="Helvetica"/>
                <a:cs typeface="Helvetica"/>
              </a:rPr>
              <a:t>Call for proposals VP/2017/011</a:t>
            </a:r>
            <a:endParaRPr lang="it-IT" sz="1200" dirty="0">
              <a:solidFill>
                <a:srgbClr val="002060"/>
              </a:solidFill>
              <a:latin typeface="Helvetica"/>
              <a:cs typeface="Helvetica"/>
            </a:endParaRPr>
          </a:p>
        </p:txBody>
      </p:sp>
    </p:spTree>
    <p:extLst>
      <p:ext uri="{BB962C8B-B14F-4D97-AF65-F5344CB8AC3E}">
        <p14:creationId xmlns:p14="http://schemas.microsoft.com/office/powerpoint/2010/main" val="58501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60" y="227103"/>
            <a:ext cx="10862094" cy="839697"/>
          </a:xfrm>
        </p:spPr>
        <p:txBody>
          <a:bodyPr/>
          <a:lstStyle/>
          <a:p>
            <a:r>
              <a:rPr lang="it-IT" b="1" i="1" dirty="0">
                <a:solidFill>
                  <a:srgbClr val="002060"/>
                </a:solidFill>
                <a:latin typeface="Cambria"/>
                <a:cs typeface="Cambria"/>
              </a:rPr>
              <a:t>Principali attività del Progetto EQUAL</a:t>
            </a:r>
            <a:endParaRPr lang="it-IT" dirty="0">
              <a:solidFill>
                <a:srgbClr val="002060"/>
              </a:solidFill>
            </a:endParaRPr>
          </a:p>
        </p:txBody>
      </p:sp>
      <p:pic>
        <p:nvPicPr>
          <p:cNvPr id="4" name="Segnaposto contenuto 3">
            <a:extLst>
              <a:ext uri="{FF2B5EF4-FFF2-40B4-BE49-F238E27FC236}">
                <a16:creationId xmlns:a16="http://schemas.microsoft.com/office/drawing/2014/main" id="{9E2B95B4-2D93-4159-93B3-2278217EBAAF}"/>
              </a:ext>
            </a:extLst>
          </p:cNvPr>
          <p:cNvPicPr>
            <a:picLocks noGrp="1" noChangeAspect="1"/>
          </p:cNvPicPr>
          <p:nvPr>
            <p:ph idx="1"/>
          </p:nvPr>
        </p:nvPicPr>
        <p:blipFill>
          <a:blip r:embed="rId3"/>
          <a:stretch>
            <a:fillRect/>
          </a:stretch>
        </p:blipFill>
        <p:spPr>
          <a:xfrm>
            <a:off x="1114246" y="984738"/>
            <a:ext cx="10449450" cy="3221502"/>
          </a:xfrm>
          <a:prstGeom prst="rect">
            <a:avLst/>
          </a:prstGeom>
        </p:spPr>
      </p:pic>
      <p:sp>
        <p:nvSpPr>
          <p:cNvPr id="5" name="Segnaposto contenuto 2">
            <a:extLst>
              <a:ext uri="{FF2B5EF4-FFF2-40B4-BE49-F238E27FC236}">
                <a16:creationId xmlns:a16="http://schemas.microsoft.com/office/drawing/2014/main" id="{03012D86-032B-43C0-B393-5019900D9329}"/>
              </a:ext>
            </a:extLst>
          </p:cNvPr>
          <p:cNvSpPr txBox="1">
            <a:spLocks/>
          </p:cNvSpPr>
          <p:nvPr/>
        </p:nvSpPr>
        <p:spPr>
          <a:xfrm>
            <a:off x="731520" y="4206240"/>
            <a:ext cx="10622280" cy="1771650"/>
          </a:xfrm>
          <a:prstGeom prst="rect">
            <a:avLst/>
          </a:prstGeom>
          <a:noFill/>
        </p:spPr>
        <p:txBody>
          <a:bodyPr anchor="ctr">
            <a:normAutofit fontScale="92500" lnSpcReduction="20000"/>
          </a:bodyPr>
          <a:lstStyle>
            <a:lvl1pPr marL="0" indent="0" algn="l" defTabSz="914400" rtl="0" eaLnBrk="1" latinLnBrk="0" hangingPunct="1">
              <a:lnSpc>
                <a:spcPct val="90000"/>
              </a:lnSpc>
              <a:spcBef>
                <a:spcPts val="1000"/>
              </a:spcBef>
              <a:buFontTx/>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it-IT" sz="2400" dirty="0"/>
          </a:p>
          <a:p>
            <a:pPr algn="ctr"/>
            <a:r>
              <a:rPr lang="it-IT" sz="1900" b="1" dirty="0">
                <a:solidFill>
                  <a:srgbClr val="002060"/>
                </a:solidFill>
              </a:rPr>
              <a:t>Caratteristiche principali del Piano di lavoro</a:t>
            </a:r>
          </a:p>
          <a:p>
            <a:pPr marL="342900" indent="-342900" algn="just">
              <a:buFont typeface="+mj-lt"/>
              <a:buAutoNum type="arabicPeriod"/>
            </a:pPr>
            <a:r>
              <a:rPr lang="it-IT" sz="1600" dirty="0">
                <a:solidFill>
                  <a:srgbClr val="002060"/>
                </a:solidFill>
              </a:rPr>
              <a:t>una linea di azione (WP) per ciascuno degli obiettivi principali; </a:t>
            </a:r>
          </a:p>
          <a:p>
            <a:pPr marL="342900" indent="-342900" algn="just">
              <a:buFont typeface="+mj-lt"/>
              <a:buAutoNum type="arabicPeriod"/>
            </a:pPr>
            <a:r>
              <a:rPr lang="it-IT" sz="1600" dirty="0">
                <a:solidFill>
                  <a:srgbClr val="002060"/>
                </a:solidFill>
              </a:rPr>
              <a:t>una coerente suddivisione dei compiti e delle risorse assegnati a ciascun partner;</a:t>
            </a:r>
          </a:p>
          <a:p>
            <a:pPr marL="342900" indent="-342900" algn="just">
              <a:buFont typeface="+mj-lt"/>
              <a:buAutoNum type="arabicPeriod"/>
            </a:pPr>
            <a:r>
              <a:rPr lang="it-IT" sz="1600" dirty="0">
                <a:solidFill>
                  <a:srgbClr val="002060"/>
                </a:solidFill>
              </a:rPr>
              <a:t>una definizione chiara dei risultati finali e delle tappe fondamentali, rendendo il monitoraggio, la valutazione intermedia e la visibilità del progetto fattibili ed efficaci</a:t>
            </a:r>
          </a:p>
          <a:p>
            <a:pPr algn="just"/>
            <a:endParaRPr lang="it-IT" sz="2400" dirty="0"/>
          </a:p>
        </p:txBody>
      </p:sp>
    </p:spTree>
    <p:extLst>
      <p:ext uri="{BB962C8B-B14F-4D97-AF65-F5344CB8AC3E}">
        <p14:creationId xmlns:p14="http://schemas.microsoft.com/office/powerpoint/2010/main" val="3351013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60" y="227103"/>
            <a:ext cx="10862094" cy="640405"/>
          </a:xfrm>
        </p:spPr>
        <p:txBody>
          <a:bodyPr>
            <a:normAutofit fontScale="90000"/>
          </a:bodyPr>
          <a:lstStyle/>
          <a:p>
            <a:r>
              <a:rPr lang="it-IT" b="1" dirty="0">
                <a:solidFill>
                  <a:srgbClr val="002060"/>
                </a:solidFill>
              </a:rPr>
              <a:t>Output</a:t>
            </a:r>
            <a:endParaRPr lang="it-IT" dirty="0">
              <a:solidFill>
                <a:srgbClr val="002060"/>
              </a:solidFill>
            </a:endParaRPr>
          </a:p>
        </p:txBody>
      </p:sp>
      <p:pic>
        <p:nvPicPr>
          <p:cNvPr id="6" name="Immagine 5">
            <a:extLst>
              <a:ext uri="{FF2B5EF4-FFF2-40B4-BE49-F238E27FC236}">
                <a16:creationId xmlns:a16="http://schemas.microsoft.com/office/drawing/2014/main" id="{451098B7-9FFB-40AD-8ECB-AF40A4056777}"/>
              </a:ext>
            </a:extLst>
          </p:cNvPr>
          <p:cNvPicPr>
            <a:picLocks noChangeAspect="1"/>
          </p:cNvPicPr>
          <p:nvPr/>
        </p:nvPicPr>
        <p:blipFill>
          <a:blip r:embed="rId3"/>
          <a:stretch>
            <a:fillRect/>
          </a:stretch>
        </p:blipFill>
        <p:spPr>
          <a:xfrm>
            <a:off x="7772267" y="1170236"/>
            <a:ext cx="3048264" cy="4517528"/>
          </a:xfrm>
          <a:prstGeom prst="rect">
            <a:avLst/>
          </a:prstGeom>
        </p:spPr>
      </p:pic>
      <p:sp>
        <p:nvSpPr>
          <p:cNvPr id="7" name="Segnaposto contenuto 6">
            <a:extLst>
              <a:ext uri="{FF2B5EF4-FFF2-40B4-BE49-F238E27FC236}">
                <a16:creationId xmlns:a16="http://schemas.microsoft.com/office/drawing/2014/main" id="{B8CB4B62-3F9F-4B43-B986-FFE541CF0BE6}"/>
              </a:ext>
            </a:extLst>
          </p:cNvPr>
          <p:cNvSpPr>
            <a:spLocks noGrp="1"/>
          </p:cNvSpPr>
          <p:nvPr>
            <p:ph idx="1"/>
          </p:nvPr>
        </p:nvSpPr>
        <p:spPr>
          <a:xfrm>
            <a:off x="215660" y="1019030"/>
            <a:ext cx="11138140" cy="5157933"/>
          </a:xfrm>
        </p:spPr>
        <p:txBody>
          <a:bodyPr/>
          <a:lstStyle/>
          <a:p>
            <a:pPr marL="342900" lvl="0" indent="-342900">
              <a:lnSpc>
                <a:spcPct val="100000"/>
              </a:lnSpc>
              <a:spcBef>
                <a:spcPts val="0"/>
              </a:spcBef>
              <a:buFontTx/>
              <a:buAutoNum type="arabicPeriod"/>
            </a:pPr>
            <a:endParaRPr lang="it-IT" sz="1800" dirty="0">
              <a:solidFill>
                <a:prstClr val="black"/>
              </a:solidFill>
            </a:endParaRPr>
          </a:p>
          <a:p>
            <a:pPr marL="342900" lvl="0" indent="-342900">
              <a:lnSpc>
                <a:spcPct val="100000"/>
              </a:lnSpc>
              <a:spcBef>
                <a:spcPts val="0"/>
              </a:spcBef>
              <a:buFontTx/>
              <a:buAutoNum type="arabicPeriod"/>
            </a:pPr>
            <a:r>
              <a:rPr lang="it-IT" sz="2400" b="1" dirty="0">
                <a:solidFill>
                  <a:srgbClr val="002060"/>
                </a:solidFill>
              </a:rPr>
              <a:t>Realizzazione di un rapporto di </a:t>
            </a:r>
            <a:r>
              <a:rPr lang="it-IT" sz="2400" b="1" dirty="0" err="1">
                <a:solidFill>
                  <a:srgbClr val="002060"/>
                </a:solidFill>
              </a:rPr>
              <a:t>stocktaking</a:t>
            </a:r>
            <a:r>
              <a:rPr lang="it-IT" sz="2400" b="1" dirty="0">
                <a:solidFill>
                  <a:srgbClr val="002060"/>
                </a:solidFill>
              </a:rPr>
              <a:t> </a:t>
            </a:r>
            <a:r>
              <a:rPr lang="it-IT" sz="2400" dirty="0">
                <a:solidFill>
                  <a:srgbClr val="002060"/>
                </a:solidFill>
              </a:rPr>
              <a:t>:</a:t>
            </a:r>
          </a:p>
          <a:p>
            <a:pPr marL="0" lvl="0" indent="0">
              <a:lnSpc>
                <a:spcPct val="100000"/>
              </a:lnSpc>
              <a:spcBef>
                <a:spcPts val="0"/>
              </a:spcBef>
              <a:buNone/>
            </a:pPr>
            <a:endParaRPr lang="it-IT" sz="2000" dirty="0">
              <a:solidFill>
                <a:srgbClr val="002060"/>
              </a:solidFill>
            </a:endParaRPr>
          </a:p>
          <a:p>
            <a:pPr marL="285750" lvl="0" indent="-285750">
              <a:lnSpc>
                <a:spcPct val="100000"/>
              </a:lnSpc>
              <a:spcBef>
                <a:spcPts val="0"/>
              </a:spcBef>
            </a:pPr>
            <a:r>
              <a:rPr lang="it-IT" sz="2000" dirty="0">
                <a:solidFill>
                  <a:srgbClr val="002060"/>
                </a:solidFill>
              </a:rPr>
              <a:t>analisi dei dati su adulti low </a:t>
            </a:r>
            <a:r>
              <a:rPr lang="it-IT" sz="2000" dirty="0" err="1">
                <a:solidFill>
                  <a:srgbClr val="002060"/>
                </a:solidFill>
              </a:rPr>
              <a:t>skilled</a:t>
            </a:r>
            <a:r>
              <a:rPr lang="it-IT" sz="2000" dirty="0">
                <a:solidFill>
                  <a:srgbClr val="002060"/>
                </a:solidFill>
              </a:rPr>
              <a:t>;</a:t>
            </a:r>
          </a:p>
          <a:p>
            <a:pPr marL="0" lvl="0" indent="0">
              <a:lnSpc>
                <a:spcPct val="100000"/>
              </a:lnSpc>
              <a:spcBef>
                <a:spcPts val="0"/>
              </a:spcBef>
              <a:buNone/>
            </a:pPr>
            <a:endParaRPr lang="it-IT" sz="2000" dirty="0">
              <a:solidFill>
                <a:srgbClr val="002060"/>
              </a:solidFill>
            </a:endParaRPr>
          </a:p>
          <a:p>
            <a:pPr marL="285750" lvl="0" indent="-285750">
              <a:lnSpc>
                <a:spcPct val="100000"/>
              </a:lnSpc>
              <a:spcBef>
                <a:spcPts val="0"/>
              </a:spcBef>
            </a:pPr>
            <a:r>
              <a:rPr lang="it-IT" sz="2000" dirty="0">
                <a:solidFill>
                  <a:srgbClr val="002060"/>
                </a:solidFill>
              </a:rPr>
              <a:t>analisi del quadro giuridico nazionale a supporto di servizi di </a:t>
            </a:r>
          </a:p>
          <a:p>
            <a:pPr marL="0" lvl="0" indent="0">
              <a:lnSpc>
                <a:spcPct val="100000"/>
              </a:lnSpc>
              <a:spcBef>
                <a:spcPts val="0"/>
              </a:spcBef>
              <a:buNone/>
            </a:pPr>
            <a:r>
              <a:rPr lang="it-IT" sz="2000" dirty="0">
                <a:solidFill>
                  <a:srgbClr val="002060"/>
                </a:solidFill>
              </a:rPr>
              <a:t>     riqualificazione, delle politiche e iniziative specifiche, delle risorse </a:t>
            </a:r>
          </a:p>
          <a:p>
            <a:pPr marL="0" lvl="0" indent="0">
              <a:lnSpc>
                <a:spcPct val="100000"/>
              </a:lnSpc>
              <a:spcBef>
                <a:spcPts val="0"/>
              </a:spcBef>
              <a:buNone/>
            </a:pPr>
            <a:r>
              <a:rPr lang="it-IT" sz="2000" dirty="0">
                <a:solidFill>
                  <a:srgbClr val="002060"/>
                </a:solidFill>
              </a:rPr>
              <a:t>     e mappatura degli stakeholder;</a:t>
            </a:r>
          </a:p>
          <a:p>
            <a:pPr marL="285750" lvl="0" indent="-285750">
              <a:lnSpc>
                <a:spcPct val="100000"/>
              </a:lnSpc>
              <a:spcBef>
                <a:spcPts val="0"/>
              </a:spcBef>
            </a:pPr>
            <a:endParaRPr lang="it-IT" sz="2000" dirty="0">
              <a:solidFill>
                <a:srgbClr val="002060"/>
              </a:solidFill>
            </a:endParaRPr>
          </a:p>
          <a:p>
            <a:pPr marL="285750" lvl="0" indent="-285750">
              <a:lnSpc>
                <a:spcPct val="100000"/>
              </a:lnSpc>
              <a:spcBef>
                <a:spcPts val="0"/>
              </a:spcBef>
            </a:pPr>
            <a:r>
              <a:rPr lang="it-IT" sz="2000" dirty="0">
                <a:solidFill>
                  <a:srgbClr val="002060"/>
                </a:solidFill>
              </a:rPr>
              <a:t>analisi del contesto, degli strumenti e delle pratiche rilevanti in Francia;</a:t>
            </a:r>
          </a:p>
          <a:p>
            <a:pPr marL="0" lvl="0" indent="0">
              <a:lnSpc>
                <a:spcPct val="100000"/>
              </a:lnSpc>
              <a:spcBef>
                <a:spcPts val="0"/>
              </a:spcBef>
              <a:buNone/>
            </a:pPr>
            <a:endParaRPr lang="it-IT" sz="2000" dirty="0">
              <a:solidFill>
                <a:srgbClr val="002060"/>
              </a:solidFill>
            </a:endParaRPr>
          </a:p>
          <a:p>
            <a:pPr marL="285750" lvl="0" indent="-285750">
              <a:lnSpc>
                <a:spcPct val="100000"/>
              </a:lnSpc>
              <a:spcBef>
                <a:spcPts val="0"/>
              </a:spcBef>
            </a:pPr>
            <a:r>
              <a:rPr lang="it-IT" sz="2000" dirty="0">
                <a:solidFill>
                  <a:srgbClr val="002060"/>
                </a:solidFill>
              </a:rPr>
              <a:t>Raccomandazioni e messaggi chiave, attingendo alle migliori pratiche</a:t>
            </a:r>
          </a:p>
          <a:p>
            <a:pPr marL="0" lvl="0" indent="0">
              <a:lnSpc>
                <a:spcPct val="100000"/>
              </a:lnSpc>
              <a:spcBef>
                <a:spcPts val="0"/>
              </a:spcBef>
              <a:buNone/>
            </a:pPr>
            <a:r>
              <a:rPr lang="it-IT" sz="2000" dirty="0">
                <a:solidFill>
                  <a:srgbClr val="002060"/>
                </a:solidFill>
              </a:rPr>
              <a:t>     e raccomandazioni europee, su come aumentare la coerenza, </a:t>
            </a:r>
          </a:p>
          <a:p>
            <a:pPr marL="0" lvl="0" indent="0">
              <a:lnSpc>
                <a:spcPct val="100000"/>
              </a:lnSpc>
              <a:spcBef>
                <a:spcPts val="0"/>
              </a:spcBef>
              <a:buNone/>
            </a:pPr>
            <a:r>
              <a:rPr lang="it-IT" sz="2000" dirty="0">
                <a:solidFill>
                  <a:srgbClr val="002060"/>
                </a:solidFill>
              </a:rPr>
              <a:t>     il coordinamento e le sinergie tra le disposizioni esistenti in Italia.</a:t>
            </a:r>
          </a:p>
          <a:p>
            <a:endParaRPr lang="it-IT" dirty="0"/>
          </a:p>
        </p:txBody>
      </p:sp>
    </p:spTree>
    <p:extLst>
      <p:ext uri="{BB962C8B-B14F-4D97-AF65-F5344CB8AC3E}">
        <p14:creationId xmlns:p14="http://schemas.microsoft.com/office/powerpoint/2010/main" val="29648377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60" y="227103"/>
            <a:ext cx="10862094" cy="945205"/>
          </a:xfrm>
        </p:spPr>
        <p:txBody>
          <a:bodyPr/>
          <a:lstStyle/>
          <a:p>
            <a:r>
              <a:rPr lang="it-IT" b="1" dirty="0">
                <a:solidFill>
                  <a:srgbClr val="002060"/>
                </a:solidFill>
              </a:rPr>
              <a:t>Output</a:t>
            </a:r>
            <a:endParaRPr lang="it-IT" dirty="0">
              <a:solidFill>
                <a:srgbClr val="002060"/>
              </a:solidFill>
            </a:endParaRPr>
          </a:p>
        </p:txBody>
      </p:sp>
      <p:sp>
        <p:nvSpPr>
          <p:cNvPr id="3" name="Segnaposto contenuto 2"/>
          <p:cNvSpPr>
            <a:spLocks noGrp="1"/>
          </p:cNvSpPr>
          <p:nvPr>
            <p:ph idx="1"/>
          </p:nvPr>
        </p:nvSpPr>
        <p:spPr>
          <a:xfrm>
            <a:off x="367156" y="1253331"/>
            <a:ext cx="11113477" cy="4351338"/>
          </a:xfrm>
        </p:spPr>
        <p:txBody>
          <a:bodyPr/>
          <a:lstStyle/>
          <a:p>
            <a:pPr lvl="0" algn="just">
              <a:spcBef>
                <a:spcPts val="0"/>
              </a:spcBef>
            </a:pPr>
            <a:r>
              <a:rPr lang="it-IT" sz="2400" dirty="0">
                <a:solidFill>
                  <a:srgbClr val="002060"/>
                </a:solidFill>
              </a:rPr>
              <a:t>WP2</a:t>
            </a:r>
          </a:p>
          <a:p>
            <a:pPr lvl="0" algn="just">
              <a:spcBef>
                <a:spcPts val="0"/>
              </a:spcBef>
            </a:pPr>
            <a:endParaRPr lang="it-IT" sz="2400" dirty="0">
              <a:solidFill>
                <a:srgbClr val="002060"/>
              </a:solidFill>
            </a:endParaRPr>
          </a:p>
          <a:p>
            <a:pPr marL="0" lvl="0" indent="0" algn="just">
              <a:spcBef>
                <a:spcPts val="0"/>
              </a:spcBef>
              <a:buNone/>
            </a:pPr>
            <a:r>
              <a:rPr lang="it-IT" sz="1800" b="1" dirty="0">
                <a:solidFill>
                  <a:srgbClr val="002060"/>
                </a:solidFill>
              </a:rPr>
              <a:t>“Targeting report” includente  analisi delle competenze </a:t>
            </a:r>
          </a:p>
          <a:p>
            <a:pPr marL="0" lvl="0" indent="0" algn="just">
              <a:spcBef>
                <a:spcPts val="0"/>
              </a:spcBef>
              <a:buNone/>
            </a:pPr>
            <a:r>
              <a:rPr lang="it-IT" sz="1800" b="1" dirty="0">
                <a:solidFill>
                  <a:srgbClr val="002060"/>
                </a:solidFill>
              </a:rPr>
              <a:t>e dei bisogni di apprendimento con un focus sui  territori </a:t>
            </a:r>
          </a:p>
          <a:p>
            <a:pPr marL="0" lvl="0" indent="0" algn="just">
              <a:spcBef>
                <a:spcPts val="0"/>
              </a:spcBef>
              <a:buNone/>
            </a:pPr>
            <a:r>
              <a:rPr lang="it-IT" sz="1800" b="1" dirty="0">
                <a:solidFill>
                  <a:srgbClr val="002060"/>
                </a:solidFill>
              </a:rPr>
              <a:t>partecipanti  </a:t>
            </a:r>
          </a:p>
          <a:p>
            <a:pPr lvl="0" algn="just">
              <a:spcBef>
                <a:spcPts val="0"/>
              </a:spcBef>
            </a:pPr>
            <a:endParaRPr lang="it-IT" sz="1800" dirty="0">
              <a:solidFill>
                <a:srgbClr val="002060"/>
              </a:solidFill>
            </a:endParaRPr>
          </a:p>
          <a:p>
            <a:pPr lvl="0" algn="just">
              <a:spcBef>
                <a:spcPts val="0"/>
              </a:spcBef>
            </a:pPr>
            <a:endParaRPr lang="it-IT" sz="1800" dirty="0">
              <a:solidFill>
                <a:srgbClr val="002060"/>
              </a:solidFill>
            </a:endParaRPr>
          </a:p>
          <a:p>
            <a:pPr lvl="0" algn="just">
              <a:spcBef>
                <a:spcPts val="0"/>
              </a:spcBef>
            </a:pPr>
            <a:r>
              <a:rPr lang="it-IT" sz="2400" dirty="0">
                <a:solidFill>
                  <a:srgbClr val="002060"/>
                </a:solidFill>
              </a:rPr>
              <a:t>WP3</a:t>
            </a:r>
          </a:p>
          <a:p>
            <a:pPr lvl="0" algn="just">
              <a:spcBef>
                <a:spcPts val="0"/>
              </a:spcBef>
            </a:pPr>
            <a:endParaRPr lang="it-IT" sz="2400" dirty="0">
              <a:solidFill>
                <a:srgbClr val="002060"/>
              </a:solidFill>
            </a:endParaRPr>
          </a:p>
          <a:p>
            <a:pPr marL="0" lvl="0" indent="0" algn="just">
              <a:spcBef>
                <a:spcPts val="0"/>
              </a:spcBef>
              <a:buNone/>
            </a:pPr>
            <a:r>
              <a:rPr lang="it-IT" sz="1800" b="1" dirty="0">
                <a:solidFill>
                  <a:srgbClr val="002060"/>
                </a:solidFill>
              </a:rPr>
              <a:t>Modello per l’attuazione di UP, includente tre studi di caso </a:t>
            </a:r>
          </a:p>
          <a:p>
            <a:pPr marL="0" lvl="0" indent="0" algn="just">
              <a:spcBef>
                <a:spcPts val="0"/>
              </a:spcBef>
              <a:buNone/>
            </a:pPr>
            <a:r>
              <a:rPr lang="it-IT" sz="1800" b="1" dirty="0">
                <a:solidFill>
                  <a:srgbClr val="002060"/>
                </a:solidFill>
              </a:rPr>
              <a:t>su </a:t>
            </a:r>
            <a:r>
              <a:rPr lang="it-IT" sz="1800" b="1" dirty="0" err="1">
                <a:solidFill>
                  <a:srgbClr val="002060"/>
                </a:solidFill>
              </a:rPr>
              <a:t>upskilling</a:t>
            </a:r>
            <a:r>
              <a:rPr lang="it-IT" sz="1800" b="1" dirty="0">
                <a:solidFill>
                  <a:srgbClr val="002060"/>
                </a:solidFill>
              </a:rPr>
              <a:t> pathways attivi in ciascuna Regione partecipante;                                       </a:t>
            </a:r>
          </a:p>
          <a:p>
            <a:pPr marL="0" lvl="0" indent="0" algn="just">
              <a:spcBef>
                <a:spcPts val="0"/>
              </a:spcBef>
              <a:buNone/>
            </a:pPr>
            <a:endParaRPr lang="it-IT" sz="1800" b="1" dirty="0">
              <a:solidFill>
                <a:srgbClr val="002060"/>
              </a:solidFill>
            </a:endParaRPr>
          </a:p>
          <a:p>
            <a:pPr marL="0" lvl="0" indent="0" algn="just">
              <a:spcBef>
                <a:spcPts val="0"/>
              </a:spcBef>
              <a:buNone/>
            </a:pPr>
            <a:r>
              <a:rPr lang="it-IT" sz="1800" b="1" dirty="0">
                <a:solidFill>
                  <a:srgbClr val="002060"/>
                </a:solidFill>
              </a:rPr>
              <a:t>Raccomandazioni su misure concrete, finanziamenti e gruppi </a:t>
            </a:r>
          </a:p>
          <a:p>
            <a:pPr marL="0" lvl="0" indent="0" algn="just">
              <a:spcBef>
                <a:spcPts val="0"/>
              </a:spcBef>
              <a:buNone/>
            </a:pPr>
            <a:r>
              <a:rPr lang="it-IT" sz="1800" b="1" dirty="0">
                <a:solidFill>
                  <a:srgbClr val="002060"/>
                </a:solidFill>
              </a:rPr>
              <a:t>maggiormente a rischio per la definizione del modello </a:t>
            </a:r>
          </a:p>
          <a:p>
            <a:pPr marL="0" lvl="0" indent="0" algn="just">
              <a:spcBef>
                <a:spcPts val="0"/>
              </a:spcBef>
              <a:buNone/>
            </a:pPr>
            <a:r>
              <a:rPr lang="it-IT" sz="1800" b="1" dirty="0">
                <a:solidFill>
                  <a:srgbClr val="002060"/>
                </a:solidFill>
              </a:rPr>
              <a:t>proposto per l’attuazione di UP</a:t>
            </a:r>
          </a:p>
          <a:p>
            <a:endParaRPr lang="it-IT" dirty="0"/>
          </a:p>
        </p:txBody>
      </p:sp>
      <p:pic>
        <p:nvPicPr>
          <p:cNvPr id="4" name="Immagine 3">
            <a:extLst>
              <a:ext uri="{FF2B5EF4-FFF2-40B4-BE49-F238E27FC236}">
                <a16:creationId xmlns:a16="http://schemas.microsoft.com/office/drawing/2014/main" id="{E01AC863-FFB5-4963-AD9D-D692303F3A0F}"/>
              </a:ext>
            </a:extLst>
          </p:cNvPr>
          <p:cNvPicPr>
            <a:picLocks noChangeAspect="1"/>
          </p:cNvPicPr>
          <p:nvPr/>
        </p:nvPicPr>
        <p:blipFill>
          <a:blip r:embed="rId3"/>
          <a:stretch>
            <a:fillRect/>
          </a:stretch>
        </p:blipFill>
        <p:spPr>
          <a:xfrm>
            <a:off x="7233138" y="699705"/>
            <a:ext cx="3552093" cy="5114649"/>
          </a:xfrm>
          <a:prstGeom prst="rect">
            <a:avLst/>
          </a:prstGeom>
        </p:spPr>
      </p:pic>
    </p:spTree>
    <p:extLst>
      <p:ext uri="{BB962C8B-B14F-4D97-AF65-F5344CB8AC3E}">
        <p14:creationId xmlns:p14="http://schemas.microsoft.com/office/powerpoint/2010/main" val="22741995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60" y="227103"/>
            <a:ext cx="10862094" cy="755391"/>
          </a:xfrm>
        </p:spPr>
        <p:txBody>
          <a:bodyPr/>
          <a:lstStyle/>
          <a:p>
            <a:r>
              <a:rPr lang="it-IT" b="1" dirty="0">
                <a:solidFill>
                  <a:srgbClr val="002060"/>
                </a:solidFill>
              </a:rPr>
              <a:t>Output </a:t>
            </a:r>
            <a:endParaRPr lang="it-IT" dirty="0">
              <a:solidFill>
                <a:srgbClr val="002060"/>
              </a:solidFill>
            </a:endParaRPr>
          </a:p>
        </p:txBody>
      </p:sp>
      <p:sp>
        <p:nvSpPr>
          <p:cNvPr id="3" name="Segnaposto contenuto 2"/>
          <p:cNvSpPr>
            <a:spLocks noGrp="1"/>
          </p:cNvSpPr>
          <p:nvPr>
            <p:ph idx="1"/>
          </p:nvPr>
        </p:nvSpPr>
        <p:spPr>
          <a:xfrm>
            <a:off x="562153" y="1070234"/>
            <a:ext cx="11023489" cy="4581536"/>
          </a:xfrm>
        </p:spPr>
        <p:txBody>
          <a:bodyPr/>
          <a:lstStyle/>
          <a:p>
            <a:pPr marL="0" lvl="0" indent="0" algn="ctr">
              <a:lnSpc>
                <a:spcPct val="100000"/>
              </a:lnSpc>
              <a:spcBef>
                <a:spcPts val="0"/>
              </a:spcBef>
              <a:buNone/>
            </a:pPr>
            <a:r>
              <a:rPr lang="it-IT" sz="1800" b="1" dirty="0">
                <a:solidFill>
                  <a:srgbClr val="002060"/>
                </a:solidFill>
              </a:rPr>
              <a:t>WP4 - DISSEMINAZIONE</a:t>
            </a:r>
          </a:p>
          <a:p>
            <a:pPr marL="0" lvl="0" indent="0" algn="just">
              <a:lnSpc>
                <a:spcPct val="100000"/>
              </a:lnSpc>
              <a:spcBef>
                <a:spcPts val="0"/>
              </a:spcBef>
              <a:buNone/>
            </a:pPr>
            <a:r>
              <a:rPr lang="it-IT" sz="1400" b="1" dirty="0">
                <a:solidFill>
                  <a:srgbClr val="002060"/>
                </a:solidFill>
              </a:rPr>
              <a:t>Sito di Progetto 					          		</a:t>
            </a:r>
          </a:p>
          <a:p>
            <a:pPr marL="0" lvl="0" indent="0" algn="just">
              <a:lnSpc>
                <a:spcPct val="100000"/>
              </a:lnSpc>
              <a:spcBef>
                <a:spcPts val="0"/>
              </a:spcBef>
              <a:buNone/>
            </a:pPr>
            <a:r>
              <a:rPr lang="it-IT" sz="1400" b="1" dirty="0">
                <a:solidFill>
                  <a:srgbClr val="002060"/>
                </a:solidFill>
              </a:rPr>
              <a:t>4 Newsletters 								</a:t>
            </a:r>
          </a:p>
          <a:p>
            <a:pPr marL="0" lvl="0" indent="0" algn="just">
              <a:lnSpc>
                <a:spcPct val="100000"/>
              </a:lnSpc>
              <a:spcBef>
                <a:spcPts val="0"/>
              </a:spcBef>
              <a:buNone/>
            </a:pPr>
            <a:r>
              <a:rPr lang="it-IT" sz="1400" b="1" dirty="0">
                <a:solidFill>
                  <a:srgbClr val="002060"/>
                </a:solidFill>
              </a:rPr>
              <a:t>11 eventi di disseminazione nazionali                                                                                                                                                                                               </a:t>
            </a:r>
          </a:p>
          <a:p>
            <a:pPr marL="0" lvl="0" indent="0" algn="just">
              <a:lnSpc>
                <a:spcPct val="100000"/>
              </a:lnSpc>
              <a:spcBef>
                <a:spcPts val="0"/>
              </a:spcBef>
              <a:buNone/>
            </a:pPr>
            <a:r>
              <a:rPr lang="it-IT" sz="1400" b="1" dirty="0">
                <a:solidFill>
                  <a:srgbClr val="002060"/>
                </a:solidFill>
              </a:rPr>
              <a:t>3 visite di studio (Trento, Milano, Marsiglia)</a:t>
            </a:r>
          </a:p>
          <a:p>
            <a:pPr marL="0" lvl="0" indent="0" algn="just">
              <a:lnSpc>
                <a:spcPct val="100000"/>
              </a:lnSpc>
              <a:spcBef>
                <a:spcPts val="0"/>
              </a:spcBef>
              <a:buNone/>
            </a:pPr>
            <a:r>
              <a:rPr lang="it-IT" sz="1400" b="1" dirty="0">
                <a:solidFill>
                  <a:srgbClr val="002060"/>
                </a:solidFill>
              </a:rPr>
              <a:t>1 evento di disseminazione internazionale</a:t>
            </a:r>
          </a:p>
          <a:p>
            <a:pPr marL="0" lvl="0" indent="0" algn="just">
              <a:lnSpc>
                <a:spcPct val="100000"/>
              </a:lnSpc>
              <a:spcBef>
                <a:spcPts val="0"/>
              </a:spcBef>
              <a:buNone/>
            </a:pPr>
            <a:r>
              <a:rPr lang="it-IT" sz="1400" b="1" dirty="0">
                <a:solidFill>
                  <a:srgbClr val="002060"/>
                </a:solidFill>
              </a:rPr>
              <a:t>1 Conferenza finale </a:t>
            </a:r>
          </a:p>
          <a:p>
            <a:pPr marL="0" lvl="0" indent="0" algn="just">
              <a:lnSpc>
                <a:spcPct val="100000"/>
              </a:lnSpc>
              <a:spcBef>
                <a:spcPts val="0"/>
              </a:spcBef>
              <a:buNone/>
            </a:pPr>
            <a:r>
              <a:rPr lang="it-IT" sz="1400" b="1" dirty="0">
                <a:solidFill>
                  <a:srgbClr val="002060"/>
                </a:solidFill>
              </a:rPr>
              <a:t>		</a:t>
            </a:r>
            <a:r>
              <a:rPr lang="it-IT" sz="1600" b="1" dirty="0">
                <a:solidFill>
                  <a:srgbClr val="002060"/>
                </a:solidFill>
              </a:rPr>
              <a:t>				</a:t>
            </a:r>
          </a:p>
          <a:p>
            <a:pPr marL="0" lvl="0" indent="0" algn="ctr">
              <a:lnSpc>
                <a:spcPct val="100000"/>
              </a:lnSpc>
              <a:spcBef>
                <a:spcPts val="0"/>
              </a:spcBef>
              <a:buNone/>
            </a:pPr>
            <a:r>
              <a:rPr lang="it-IT" sz="1600" b="1" dirty="0">
                <a:solidFill>
                  <a:srgbClr val="002060"/>
                </a:solidFill>
              </a:rPr>
              <a:t>WP5 – VALUTAZIONE E MONITORAGGIO</a:t>
            </a:r>
          </a:p>
          <a:p>
            <a:pPr lvl="0" algn="ctr">
              <a:lnSpc>
                <a:spcPct val="100000"/>
              </a:lnSpc>
              <a:spcBef>
                <a:spcPts val="0"/>
              </a:spcBef>
            </a:pPr>
            <a:endParaRPr lang="it-IT" sz="1600" b="1" dirty="0">
              <a:solidFill>
                <a:srgbClr val="002060"/>
              </a:solidFill>
            </a:endParaRPr>
          </a:p>
          <a:p>
            <a:pPr marL="0" lvl="0" indent="0" algn="just">
              <a:lnSpc>
                <a:spcPct val="100000"/>
              </a:lnSpc>
              <a:spcBef>
                <a:spcPts val="0"/>
              </a:spcBef>
              <a:buNone/>
            </a:pPr>
            <a:r>
              <a:rPr lang="it-IT" sz="1400" b="1" dirty="0">
                <a:solidFill>
                  <a:srgbClr val="002060"/>
                </a:solidFill>
              </a:rPr>
              <a:t>Piano di Valutazione e Monitoraggio </a:t>
            </a:r>
            <a:r>
              <a:rPr lang="it-IT" sz="1600" b="1" dirty="0">
                <a:solidFill>
                  <a:srgbClr val="002060"/>
                </a:solidFill>
              </a:rPr>
              <a:t>					</a:t>
            </a:r>
          </a:p>
          <a:p>
            <a:pPr lvl="0" algn="just">
              <a:lnSpc>
                <a:spcPct val="100000"/>
              </a:lnSpc>
              <a:spcBef>
                <a:spcPts val="0"/>
              </a:spcBef>
            </a:pPr>
            <a:endParaRPr lang="it-IT" sz="1600" b="1" dirty="0">
              <a:solidFill>
                <a:srgbClr val="002060"/>
              </a:solidFill>
            </a:endParaRPr>
          </a:p>
          <a:p>
            <a:pPr marL="0" lvl="0" indent="0" algn="ctr">
              <a:lnSpc>
                <a:spcPct val="100000"/>
              </a:lnSpc>
              <a:spcBef>
                <a:spcPts val="0"/>
              </a:spcBef>
              <a:buNone/>
            </a:pPr>
            <a:r>
              <a:rPr lang="it-IT" sz="1600" b="1" dirty="0">
                <a:solidFill>
                  <a:srgbClr val="002060"/>
                </a:solidFill>
              </a:rPr>
              <a:t>WP6 – GESTIONE E AMMINISTRAZIONE</a:t>
            </a:r>
          </a:p>
          <a:p>
            <a:pPr marL="0" lvl="0" indent="0" algn="just">
              <a:lnSpc>
                <a:spcPct val="100000"/>
              </a:lnSpc>
              <a:spcBef>
                <a:spcPts val="0"/>
              </a:spcBef>
              <a:buNone/>
            </a:pPr>
            <a:r>
              <a:rPr lang="it-IT" sz="1400" b="1" dirty="0">
                <a:solidFill>
                  <a:srgbClr val="002060"/>
                </a:solidFill>
              </a:rPr>
              <a:t>Piano PM </a:t>
            </a:r>
            <a:r>
              <a:rPr lang="it-IT" sz="1200" b="1" dirty="0">
                <a:solidFill>
                  <a:srgbClr val="002060"/>
                </a:solidFill>
              </a:rPr>
              <a:t>	</a:t>
            </a:r>
            <a:r>
              <a:rPr lang="it-IT" sz="2000" b="1" dirty="0">
                <a:solidFill>
                  <a:srgbClr val="002060"/>
                </a:solidFill>
              </a:rPr>
              <a:t>							          	</a:t>
            </a:r>
          </a:p>
          <a:p>
            <a:pPr marL="0" lvl="0" indent="0" algn="just">
              <a:lnSpc>
                <a:spcPct val="100000"/>
              </a:lnSpc>
              <a:spcBef>
                <a:spcPts val="0"/>
              </a:spcBef>
              <a:buNone/>
            </a:pPr>
            <a:r>
              <a:rPr lang="it-IT" sz="1400" b="1" dirty="0">
                <a:solidFill>
                  <a:srgbClr val="002060"/>
                </a:solidFill>
              </a:rPr>
              <a:t>Piano di Qualità 							</a:t>
            </a:r>
          </a:p>
          <a:p>
            <a:pPr marL="0" lvl="0" indent="0" algn="just">
              <a:lnSpc>
                <a:spcPct val="100000"/>
              </a:lnSpc>
              <a:spcBef>
                <a:spcPts val="0"/>
              </a:spcBef>
              <a:buNone/>
            </a:pPr>
            <a:r>
              <a:rPr lang="it-IT" sz="1400" b="1" dirty="0">
                <a:solidFill>
                  <a:srgbClr val="002060"/>
                </a:solidFill>
              </a:rPr>
              <a:t>Carta dei Rischi      							</a:t>
            </a:r>
          </a:p>
          <a:p>
            <a:pPr marL="0" lvl="0" indent="0" algn="just">
              <a:lnSpc>
                <a:spcPct val="100000"/>
              </a:lnSpc>
              <a:spcBef>
                <a:spcPts val="0"/>
              </a:spcBef>
              <a:buNone/>
            </a:pPr>
            <a:r>
              <a:rPr lang="it-IT" sz="1400" b="1" dirty="0">
                <a:solidFill>
                  <a:srgbClr val="002060"/>
                </a:solidFill>
              </a:rPr>
              <a:t>Rapporto intermedio descrittivo e finanziario 		</a:t>
            </a:r>
            <a:r>
              <a:rPr lang="it-IT" sz="1400" b="1" dirty="0">
                <a:solidFill>
                  <a:srgbClr val="0070C0"/>
                </a:solidFill>
              </a:rPr>
              <a:t>		</a:t>
            </a:r>
          </a:p>
          <a:p>
            <a:pPr marL="0" lvl="0" indent="0" algn="just">
              <a:lnSpc>
                <a:spcPct val="100000"/>
              </a:lnSpc>
              <a:spcBef>
                <a:spcPts val="0"/>
              </a:spcBef>
              <a:buNone/>
            </a:pPr>
            <a:r>
              <a:rPr lang="it-IT" sz="1400" b="1" dirty="0">
                <a:solidFill>
                  <a:srgbClr val="FF0000"/>
                </a:solidFill>
              </a:rPr>
              <a:t>Rapporto finale descrittivo e finanziario (in corso di preparazione)</a:t>
            </a:r>
          </a:p>
          <a:p>
            <a:endParaRPr lang="it-IT" dirty="0"/>
          </a:p>
        </p:txBody>
      </p:sp>
    </p:spTree>
    <p:extLst>
      <p:ext uri="{BB962C8B-B14F-4D97-AF65-F5344CB8AC3E}">
        <p14:creationId xmlns:p14="http://schemas.microsoft.com/office/powerpoint/2010/main" val="15040505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60" y="227103"/>
            <a:ext cx="10862094" cy="769333"/>
          </a:xfrm>
        </p:spPr>
        <p:txBody>
          <a:bodyPr/>
          <a:lstStyle/>
          <a:p>
            <a:r>
              <a:rPr lang="it-IT" dirty="0">
                <a:solidFill>
                  <a:srgbClr val="002060"/>
                </a:solidFill>
              </a:rPr>
              <a:t>Il sito web di E.QU.A.L. </a:t>
            </a:r>
          </a:p>
        </p:txBody>
      </p:sp>
      <p:pic>
        <p:nvPicPr>
          <p:cNvPr id="6" name="Segnaposto contenuto 5">
            <a:extLst>
              <a:ext uri="{FF2B5EF4-FFF2-40B4-BE49-F238E27FC236}">
                <a16:creationId xmlns:a16="http://schemas.microsoft.com/office/drawing/2014/main" id="{63154207-8E44-4D44-81A4-ADCE68320195}"/>
              </a:ext>
            </a:extLst>
          </p:cNvPr>
          <p:cNvPicPr>
            <a:picLocks noGrp="1" noChangeAspect="1"/>
          </p:cNvPicPr>
          <p:nvPr>
            <p:ph idx="1"/>
          </p:nvPr>
        </p:nvPicPr>
        <p:blipFill>
          <a:blip r:embed="rId3"/>
          <a:stretch>
            <a:fillRect/>
          </a:stretch>
        </p:blipFill>
        <p:spPr>
          <a:xfrm>
            <a:off x="2779479" y="1833915"/>
            <a:ext cx="6389075" cy="3836501"/>
          </a:xfrm>
          <a:prstGeom prst="rect">
            <a:avLst/>
          </a:prstGeom>
        </p:spPr>
      </p:pic>
      <p:sp>
        <p:nvSpPr>
          <p:cNvPr id="7" name="Rettangolo 6">
            <a:extLst>
              <a:ext uri="{FF2B5EF4-FFF2-40B4-BE49-F238E27FC236}">
                <a16:creationId xmlns:a16="http://schemas.microsoft.com/office/drawing/2014/main" id="{26663A85-4309-4338-A06B-BB73328D3062}"/>
              </a:ext>
            </a:extLst>
          </p:cNvPr>
          <p:cNvSpPr/>
          <p:nvPr/>
        </p:nvSpPr>
        <p:spPr>
          <a:xfrm>
            <a:off x="2779479" y="1187584"/>
            <a:ext cx="5734455" cy="646331"/>
          </a:xfrm>
          <a:prstGeom prst="rect">
            <a:avLst/>
          </a:prstGeom>
        </p:spPr>
        <p:txBody>
          <a:bodyPr wrap="none">
            <a:spAutoFit/>
          </a:bodyPr>
          <a:lstStyle/>
          <a:p>
            <a:r>
              <a:rPr lang="it-IT" sz="3600" dirty="0">
                <a:solidFill>
                  <a:schemeClr val="accent1">
                    <a:lumMod val="75000"/>
                  </a:schemeClr>
                </a:solidFill>
              </a:rPr>
              <a:t>http://www.upskillingitaly.eu </a:t>
            </a:r>
          </a:p>
        </p:txBody>
      </p:sp>
    </p:spTree>
    <p:extLst>
      <p:ext uri="{BB962C8B-B14F-4D97-AF65-F5344CB8AC3E}">
        <p14:creationId xmlns:p14="http://schemas.microsoft.com/office/powerpoint/2010/main" val="1187090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60" y="227103"/>
            <a:ext cx="10862094" cy="529355"/>
          </a:xfrm>
        </p:spPr>
        <p:txBody>
          <a:bodyPr>
            <a:normAutofit fontScale="90000"/>
          </a:bodyPr>
          <a:lstStyle/>
          <a:p>
            <a:r>
              <a:rPr lang="it-IT" sz="3200" dirty="0">
                <a:solidFill>
                  <a:srgbClr val="002060"/>
                </a:solidFill>
              </a:rPr>
              <a:t>12 messaggi chiave</a:t>
            </a:r>
          </a:p>
        </p:txBody>
      </p:sp>
      <p:sp>
        <p:nvSpPr>
          <p:cNvPr id="3" name="Segnaposto contenuto 2"/>
          <p:cNvSpPr>
            <a:spLocks noGrp="1"/>
          </p:cNvSpPr>
          <p:nvPr>
            <p:ph idx="1"/>
          </p:nvPr>
        </p:nvSpPr>
        <p:spPr>
          <a:xfrm>
            <a:off x="838200" y="853035"/>
            <a:ext cx="10515600" cy="5015749"/>
          </a:xfrm>
        </p:spPr>
        <p:txBody>
          <a:bodyPr/>
          <a:lstStyle/>
          <a:p>
            <a:pPr marL="0" indent="0">
              <a:buNone/>
            </a:pPr>
            <a:r>
              <a:rPr lang="it-IT" sz="1600" dirty="0">
                <a:solidFill>
                  <a:srgbClr val="002060"/>
                </a:solidFill>
              </a:rPr>
              <a:t>1. È necessario riflettere molto attentamente sull'efficacia degli investimenti su progetti volti a professionalizzare o qualificare formalmente questi temi che non prevedono - nell'economia globale dell'intervento percentuali significative di recupero e rafforzamento delle competenze di base </a:t>
            </a:r>
          </a:p>
          <a:p>
            <a:pPr marL="0" indent="0">
              <a:buNone/>
            </a:pPr>
            <a:endParaRPr lang="it-IT" sz="1600" dirty="0">
              <a:solidFill>
                <a:srgbClr val="002060"/>
              </a:solidFill>
            </a:endParaRPr>
          </a:p>
          <a:p>
            <a:pPr marL="0" indent="0">
              <a:buNone/>
            </a:pPr>
            <a:r>
              <a:rPr lang="it-IT" sz="1600" dirty="0">
                <a:solidFill>
                  <a:srgbClr val="002060"/>
                </a:solidFill>
              </a:rPr>
              <a:t>2. Se per lungo tempo il concetto di coesione sociale è stato interpretato come il risultato di un'omogeneizzazione nazionale, culturale, religiosa e linguistica, aspetti come la globalizzazione, la crisi e l'aumento della complessità nelle nostre società ci suggeriscono, piuttosto, per ancorarla in un rapporto dinamico, che mantiene in equilibrio i diritti e i doveri dei cittadini</a:t>
            </a:r>
          </a:p>
          <a:p>
            <a:pPr marL="0" indent="0">
              <a:buNone/>
            </a:pPr>
            <a:r>
              <a:rPr lang="it-IT" sz="1600" dirty="0">
                <a:solidFill>
                  <a:srgbClr val="002060"/>
                </a:solidFill>
              </a:rPr>
              <a:t>Se le priorità - in questa prospettiva - sono rappresentate dalla valorizzazione della diversità, del pluralismo, della giustizia sociale, della solidarietà, della partecipazione attiva e della responsabilità. La coesione sociale può quindi essere perseguita attraverso politiche educative che promuovano tra gli individui:</a:t>
            </a:r>
          </a:p>
          <a:p>
            <a:pPr marL="342900" indent="-342900">
              <a:buFont typeface="+mj-lt"/>
              <a:buAutoNum type="arabicPeriod"/>
            </a:pPr>
            <a:r>
              <a:rPr lang="it-IT" sz="1600" dirty="0">
                <a:solidFill>
                  <a:srgbClr val="002060"/>
                </a:solidFill>
              </a:rPr>
              <a:t>senso di appartenenza e partecipazione attiva;</a:t>
            </a:r>
          </a:p>
          <a:p>
            <a:pPr marL="342900" indent="-342900">
              <a:buFont typeface="+mj-lt"/>
              <a:buAutoNum type="arabicPeriod"/>
            </a:pPr>
            <a:r>
              <a:rPr lang="it-IT" sz="1600" dirty="0">
                <a:solidFill>
                  <a:srgbClr val="002060"/>
                </a:solidFill>
              </a:rPr>
              <a:t>libero accesso a tutte le opportunità educative, senza rischi di discriminazione;</a:t>
            </a:r>
          </a:p>
          <a:p>
            <a:pPr marL="342900" indent="-342900">
              <a:buFont typeface="+mj-lt"/>
              <a:buAutoNum type="arabicPeriod"/>
            </a:pPr>
            <a:r>
              <a:rPr lang="it-IT" sz="1600" dirty="0">
                <a:solidFill>
                  <a:srgbClr val="002060"/>
                </a:solidFill>
              </a:rPr>
              <a:t>un atteggiamento positivo e proattivo nella creazione di reti e partenariati;</a:t>
            </a:r>
          </a:p>
          <a:p>
            <a:pPr marL="342900" indent="-342900">
              <a:buFont typeface="+mj-lt"/>
              <a:buAutoNum type="arabicPeriod"/>
            </a:pPr>
            <a:r>
              <a:rPr lang="it-IT" sz="1600" dirty="0">
                <a:solidFill>
                  <a:srgbClr val="002060"/>
                </a:solidFill>
              </a:rPr>
              <a:t>capacità di gestione pacifica dei conflitti;</a:t>
            </a:r>
          </a:p>
          <a:p>
            <a:pPr marL="342900" indent="-342900">
              <a:buFont typeface="+mj-lt"/>
              <a:buAutoNum type="arabicPeriod"/>
            </a:pPr>
            <a:r>
              <a:rPr lang="it-IT" sz="1600" dirty="0">
                <a:solidFill>
                  <a:srgbClr val="002060"/>
                </a:solidFill>
              </a:rPr>
              <a:t>consapevolezza e convinzione di essere - al tempo stesso - portatori di diritti e doveri; la pratica del dialogo, la ricerca del consenso, la cooperazione e la negoziazione</a:t>
            </a:r>
            <a:endParaRPr lang="it-IT" dirty="0">
              <a:solidFill>
                <a:srgbClr val="00206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60" y="227103"/>
            <a:ext cx="10862094" cy="529355"/>
          </a:xfrm>
        </p:spPr>
        <p:txBody>
          <a:bodyPr>
            <a:normAutofit fontScale="90000"/>
          </a:bodyPr>
          <a:lstStyle/>
          <a:p>
            <a:endParaRPr lang="it-IT" sz="3200" dirty="0"/>
          </a:p>
        </p:txBody>
      </p:sp>
      <p:sp>
        <p:nvSpPr>
          <p:cNvPr id="3" name="Segnaposto contenuto 2"/>
          <p:cNvSpPr>
            <a:spLocks noGrp="1"/>
          </p:cNvSpPr>
          <p:nvPr>
            <p:ph idx="1"/>
          </p:nvPr>
        </p:nvSpPr>
        <p:spPr>
          <a:xfrm>
            <a:off x="838200" y="853035"/>
            <a:ext cx="10515600" cy="5015749"/>
          </a:xfrm>
        </p:spPr>
        <p:txBody>
          <a:bodyPr/>
          <a:lstStyle/>
          <a:p>
            <a:pPr marL="0" indent="0" algn="just">
              <a:buNone/>
            </a:pPr>
            <a:r>
              <a:rPr lang="it-IT" sz="1800" dirty="0">
                <a:solidFill>
                  <a:srgbClr val="002060"/>
                </a:solidFill>
              </a:rPr>
              <a:t>3. Occorre prestare maggiore attenzione alla possibilità di adottare politiche di "azione positiva", cioè di discriminazione positiva nei confronti della popolazione adulta, considerando che la composizione di tale gruppo obiettivo comprende per la maggior parte degli utenti caratterizzati da fragilità diverse ma critiche, (difficoltà di inserimento, scarsa conoscenza della lingua italiana, stili cognitivi estremamente diversi nei "gruppi di classe", scarse o inadeguate competenze e conoscenze precedenti, biografie spesso segnate da fallimenti, ecc.).</a:t>
            </a:r>
          </a:p>
          <a:p>
            <a:pPr marL="0" indent="0" algn="just">
              <a:buNone/>
            </a:pPr>
            <a:endParaRPr lang="en-US" sz="1800" dirty="0">
              <a:solidFill>
                <a:srgbClr val="002060"/>
              </a:solidFill>
            </a:endParaRPr>
          </a:p>
          <a:p>
            <a:pPr marL="0" indent="0" algn="just">
              <a:buNone/>
            </a:pPr>
            <a:r>
              <a:rPr lang="it-IT" sz="1800" dirty="0">
                <a:solidFill>
                  <a:srgbClr val="002060"/>
                </a:solidFill>
              </a:rPr>
              <a:t>4. Il diritto soggettivo all'apprendimento permanente, la pari dignità e il valore dell'apprendimento acquisito indipendentemente dai contesti in cui il risultato è stato raggiunto, la garanzia di accesso a opportunità di istruzione e formazione a costi zero o agevolati, il riconoscimento formale delle reti territoriali di servizi di occupazione e formazione quali, à la fois, contesti e attori di riferimento per la presa in carico delle esigenze della popolazione più fragile, il sostegno economico legato alla partecipazione a corsi di formazione o processi di orientamento: questi sono i più importanti - ma non solo - settori rispetto ai quali il quadro normativo offre nuovi elementi di protezione e chiarezza.</a:t>
            </a:r>
          </a:p>
          <a:p>
            <a:pPr marL="0" indent="0" algn="just">
              <a:buNone/>
            </a:pPr>
            <a:r>
              <a:rPr lang="it-IT" sz="1800" dirty="0">
                <a:solidFill>
                  <a:srgbClr val="002060"/>
                </a:solidFill>
              </a:rPr>
              <a:t>Ma la governance che ha reso possibile la progettazione complessiva di questi dispositivi rimane complessa, multi-livello e multi-attore: oggi, quindi, solleva il tema dell'implementazione e del relativo controllo, nonché il monitoraggio degli effetti e la valutazione degli impatti.</a:t>
            </a:r>
            <a:endParaRPr lang="it-IT" dirty="0">
              <a:solidFill>
                <a:srgbClr val="002060"/>
              </a:solidFill>
            </a:endParaRPr>
          </a:p>
        </p:txBody>
      </p:sp>
    </p:spTree>
    <p:extLst>
      <p:ext uri="{BB962C8B-B14F-4D97-AF65-F5344CB8AC3E}">
        <p14:creationId xmlns:p14="http://schemas.microsoft.com/office/powerpoint/2010/main" val="23261182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60" y="227103"/>
            <a:ext cx="10862094" cy="529355"/>
          </a:xfrm>
        </p:spPr>
        <p:txBody>
          <a:bodyPr>
            <a:normAutofit fontScale="90000"/>
          </a:bodyPr>
          <a:lstStyle/>
          <a:p>
            <a:endParaRPr lang="it-IT" sz="3200" dirty="0"/>
          </a:p>
        </p:txBody>
      </p:sp>
      <p:sp>
        <p:nvSpPr>
          <p:cNvPr id="3" name="Segnaposto contenuto 2"/>
          <p:cNvSpPr>
            <a:spLocks noGrp="1"/>
          </p:cNvSpPr>
          <p:nvPr>
            <p:ph idx="1"/>
          </p:nvPr>
        </p:nvSpPr>
        <p:spPr>
          <a:xfrm>
            <a:off x="838200" y="853035"/>
            <a:ext cx="10515600" cy="5015749"/>
          </a:xfrm>
        </p:spPr>
        <p:txBody>
          <a:bodyPr/>
          <a:lstStyle/>
          <a:p>
            <a:pPr marL="0" indent="0" algn="just">
              <a:buNone/>
            </a:pPr>
            <a:r>
              <a:rPr lang="it-IT" sz="1800" dirty="0">
                <a:solidFill>
                  <a:srgbClr val="002060"/>
                </a:solidFill>
              </a:rPr>
              <a:t>5. È necessario sottolineare che i diversi sistemi normativi sono stati progettati con i necessari livelli di dettaglio ma anche che questi potrebbero nascondere la necessità di un </a:t>
            </a:r>
            <a:r>
              <a:rPr lang="it-IT" sz="1800" i="1" dirty="0">
                <a:solidFill>
                  <a:srgbClr val="002060"/>
                </a:solidFill>
              </a:rPr>
              <a:t>reductio ad unum</a:t>
            </a:r>
            <a:r>
              <a:rPr lang="it-IT" sz="1800" dirty="0">
                <a:solidFill>
                  <a:srgbClr val="002060"/>
                </a:solidFill>
              </a:rPr>
              <a:t>, cioè la loro inclusione in un quadro strategico e in una visione globale caratterizzata da programmi a medio-lungo termine. </a:t>
            </a:r>
          </a:p>
          <a:p>
            <a:pPr marL="0" indent="0" algn="just">
              <a:buNone/>
            </a:pPr>
            <a:endParaRPr lang="it-IT" sz="1800" dirty="0">
              <a:solidFill>
                <a:srgbClr val="002060"/>
              </a:solidFill>
            </a:endParaRPr>
          </a:p>
          <a:p>
            <a:pPr marL="0" indent="0" algn="just">
              <a:buNone/>
            </a:pPr>
            <a:r>
              <a:rPr lang="it-IT" sz="1800" dirty="0">
                <a:solidFill>
                  <a:srgbClr val="002060"/>
                </a:solidFill>
              </a:rPr>
              <a:t>6. Una governance efficiente può sorvegliare non solo l'attuazione delle politiche (e il loro progressivo adattamento a nuovi scenari), ma anche - e soprattutto, per mettere in pratica i dispositivi in esse delineati: vi è la necessità di consolidare le relazioni tra le varie parti interessate, di cui si tiene già conto a livello di diritto costituzionale, in cui viene evocato il principio di sussidiarietà orizzontale, chiamato anche sussidiarietà sociale. In pratica, dovrebbero essere valorizzate quelle forme di organizzazione spontanea della società civile - come associazioni di volontariato, ONG, cooperative sociali - per gestire i servizi da fornire alla cittadinanza. </a:t>
            </a:r>
          </a:p>
          <a:p>
            <a:pPr marL="0" indent="0" algn="just">
              <a:buNone/>
            </a:pPr>
            <a:endParaRPr lang="it-IT" sz="1800" dirty="0">
              <a:solidFill>
                <a:srgbClr val="002060"/>
              </a:solidFill>
            </a:endParaRPr>
          </a:p>
          <a:p>
            <a:pPr marL="0" indent="0" algn="just">
              <a:buNone/>
            </a:pPr>
            <a:r>
              <a:rPr lang="it-IT" sz="1800" dirty="0">
                <a:solidFill>
                  <a:srgbClr val="002060"/>
                </a:solidFill>
              </a:rPr>
              <a:t>7. la necessità di considerare, come condizione preliminare per non sprecare l'investimento coerente richiesto dal l'approccio di individualizzazione, lo sviluppo di processi di valutazione anche per quanto riguarda la capacità di apprendimento e - se vengono rilevati deficit - l'inclusione di moduli dedicati allo sviluppo della competenza chiave dell'apprendimento nell'offerta educativa: sottovalutare l'importanza di tale competenza sarebbe un grave errore nell'assegnazione delle risorse e nella pianificazione dell'istruzione e della formazione.</a:t>
            </a:r>
            <a:endParaRPr lang="it-IT" dirty="0">
              <a:solidFill>
                <a:srgbClr val="002060"/>
              </a:solidFill>
            </a:endParaRPr>
          </a:p>
        </p:txBody>
      </p:sp>
    </p:spTree>
    <p:extLst>
      <p:ext uri="{BB962C8B-B14F-4D97-AF65-F5344CB8AC3E}">
        <p14:creationId xmlns:p14="http://schemas.microsoft.com/office/powerpoint/2010/main" val="1505462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60" y="227103"/>
            <a:ext cx="10862094" cy="529355"/>
          </a:xfrm>
        </p:spPr>
        <p:txBody>
          <a:bodyPr>
            <a:normAutofit fontScale="90000"/>
          </a:bodyPr>
          <a:lstStyle/>
          <a:p>
            <a:endParaRPr lang="it-IT" sz="3200" dirty="0"/>
          </a:p>
        </p:txBody>
      </p:sp>
      <p:sp>
        <p:nvSpPr>
          <p:cNvPr id="3" name="Segnaposto contenuto 2"/>
          <p:cNvSpPr>
            <a:spLocks noGrp="1"/>
          </p:cNvSpPr>
          <p:nvPr>
            <p:ph idx="1"/>
          </p:nvPr>
        </p:nvSpPr>
        <p:spPr>
          <a:xfrm>
            <a:off x="838200" y="853035"/>
            <a:ext cx="10515600" cy="5015749"/>
          </a:xfrm>
        </p:spPr>
        <p:txBody>
          <a:bodyPr/>
          <a:lstStyle/>
          <a:p>
            <a:pPr marL="0" indent="0" algn="just">
              <a:buNone/>
            </a:pPr>
            <a:r>
              <a:rPr lang="it-IT" sz="2000" dirty="0">
                <a:solidFill>
                  <a:srgbClr val="002060"/>
                </a:solidFill>
              </a:rPr>
              <a:t>8. Il modello di infrastruttura che appare più efficace sembrerebbe quello dello sportello unico, un luogo fisico all'interno del quale gli utenti sono forniti di un insieme di servizi, specializzati secondo diversi scopi, ma collegati e </a:t>
            </a:r>
            <a:r>
              <a:rPr lang="it-IT" sz="2000" dirty="0" err="1">
                <a:solidFill>
                  <a:srgbClr val="002060"/>
                </a:solidFill>
              </a:rPr>
              <a:t>interfunzionale</a:t>
            </a:r>
            <a:r>
              <a:rPr lang="it-IT" sz="2000" dirty="0">
                <a:solidFill>
                  <a:srgbClr val="002060"/>
                </a:solidFill>
              </a:rPr>
              <a:t> rispetto ai bisogni delle persone. Va ricordato che si tratta di esigenze che vanno dal sostegno alla ricerca di occupazione al sostegno nelle fasi di scelta e transizione, dall'aiuto immediato e concreto - anche finanziario - ai problemi legati all'integrazione e all'auto-stima e recupero della socialità. Consulenza e coaching, informazione e assistenza tecnica, pratica di ascolto e capacità di far emergere esigenze reali, spesso latenti, sono le attività a cui gli operatori di questi "sportelli unici" sarebbero chiamati.</a:t>
            </a:r>
            <a:endParaRPr lang="en-US" sz="2000" dirty="0">
              <a:solidFill>
                <a:srgbClr val="002060"/>
              </a:solidFill>
            </a:endParaRPr>
          </a:p>
          <a:p>
            <a:pPr marL="0" indent="0" algn="just">
              <a:buNone/>
            </a:pPr>
            <a:r>
              <a:rPr lang="it-IT" sz="2000" dirty="0">
                <a:solidFill>
                  <a:srgbClr val="002060"/>
                </a:solidFill>
              </a:rPr>
              <a:t>9. Rafforzare l'immagine e la reputazione della leva "educazione degli adulti", promuovendo non solo gli scopi tipici, (acquisizione di qualifiche e crescita e sviluppo personale), ma anche quelli legati agli obiettivi di occupabilità, implica la drastica riduzione delle risposte educative e formative non adatte ai bisogni degli studenti. </a:t>
            </a:r>
          </a:p>
          <a:p>
            <a:pPr marL="0" indent="0" algn="just">
              <a:buNone/>
            </a:pPr>
            <a:r>
              <a:rPr lang="it-IT" sz="2000" dirty="0">
                <a:solidFill>
                  <a:srgbClr val="002060"/>
                </a:solidFill>
              </a:rPr>
              <a:t>Ciò significa poter contare sempre di più sull'affidabilità delle indagini e degli strumenti legati all'intelligenza del mercato del lavoro, rafforzando al contempo la capacità di progettare i percorsi formativi e formativi offerti.</a:t>
            </a:r>
            <a:endParaRPr lang="it-IT" dirty="0">
              <a:solidFill>
                <a:srgbClr val="002060"/>
              </a:solidFill>
            </a:endParaRPr>
          </a:p>
        </p:txBody>
      </p:sp>
    </p:spTree>
    <p:extLst>
      <p:ext uri="{BB962C8B-B14F-4D97-AF65-F5344CB8AC3E}">
        <p14:creationId xmlns:p14="http://schemas.microsoft.com/office/powerpoint/2010/main" val="34030675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60" y="227103"/>
            <a:ext cx="10862094" cy="529355"/>
          </a:xfrm>
        </p:spPr>
        <p:txBody>
          <a:bodyPr>
            <a:normAutofit fontScale="90000"/>
          </a:bodyPr>
          <a:lstStyle/>
          <a:p>
            <a:endParaRPr lang="it-IT" sz="3200" dirty="0"/>
          </a:p>
        </p:txBody>
      </p:sp>
      <p:sp>
        <p:nvSpPr>
          <p:cNvPr id="3" name="Segnaposto contenuto 2"/>
          <p:cNvSpPr>
            <a:spLocks noGrp="1"/>
          </p:cNvSpPr>
          <p:nvPr>
            <p:ph idx="1"/>
          </p:nvPr>
        </p:nvSpPr>
        <p:spPr>
          <a:xfrm>
            <a:off x="838200" y="853035"/>
            <a:ext cx="10515600" cy="5015749"/>
          </a:xfrm>
        </p:spPr>
        <p:txBody>
          <a:bodyPr/>
          <a:lstStyle/>
          <a:p>
            <a:pPr marL="0" indent="0" algn="just">
              <a:buNone/>
            </a:pPr>
            <a:r>
              <a:rPr lang="it-IT" sz="1800" dirty="0">
                <a:solidFill>
                  <a:srgbClr val="002060"/>
                </a:solidFill>
              </a:rPr>
              <a:t>10. La sequenza logica proposta (identificazione delle esigenze e concezione dei curricula) non è una nuova risposta: ciò che potrebbe migliorarne l'efficacia consiste nell'adozione di un approccio più partecipativo all'elaborazione dei percorsi da parte dei destinatari. In altre parole, sarebbe necessario passare a un coinvolgimento più decisivo dei beneficiari: non più solo "gruppi target", ma coinvolti come co-designer. Un primo vantaggio di questo approccio sarebbe l'aumento dell'impegno dei destinatari e la riattivazione delle capacità e delle competenze dei progettisti e degli insegnanti/formatori chiamati a nuove sfide per lo sviluppo di contenuti e metodi e strumenti didattici innovativi.</a:t>
            </a:r>
            <a:endParaRPr lang="en-US" sz="1800" dirty="0">
              <a:solidFill>
                <a:srgbClr val="002060"/>
              </a:solidFill>
            </a:endParaRPr>
          </a:p>
          <a:p>
            <a:pPr marL="0" indent="0" algn="just">
              <a:buNone/>
            </a:pPr>
            <a:r>
              <a:rPr lang="it-IT" sz="1800" dirty="0">
                <a:solidFill>
                  <a:srgbClr val="002060"/>
                </a:solidFill>
              </a:rPr>
              <a:t>11. La qualità e la pertinenza dell'offerta educativa per gli adulti sono strettamente correlate alle competenze degli educatori, indipendentemente dai contesti in cui operano. Avviare e dare continuità alla formazione continua e all'aggiornamento degli interventi a beneficio di questo pubblico complesso e articolato, non produrrebbe solo sviluppo - per affrontare nuovi compiti - e rimodellare gli effetti - aggiornare le competenze già possedute - ma sarebbe meta-comunicare una nuova attenzione sull'importanza strategica del ruolo che svolgono.</a:t>
            </a:r>
            <a:endParaRPr lang="en-US" sz="1800" dirty="0">
              <a:solidFill>
                <a:srgbClr val="002060"/>
              </a:solidFill>
            </a:endParaRPr>
          </a:p>
          <a:p>
            <a:pPr marL="0" indent="0" algn="just">
              <a:buNone/>
            </a:pPr>
            <a:r>
              <a:rPr lang="it-IT" sz="1800" dirty="0">
                <a:solidFill>
                  <a:srgbClr val="002060"/>
                </a:solidFill>
              </a:rPr>
              <a:t>12. Occorre agire sulla crescita della reputazione della professione di "educatore adulto", attribuendole una nuova e marcata specificità derivante dalla preparazione di corsi ad hoc, non generici ma specializzati, identificandola come “carriera autonoma e non come professione costituita da contenuti di competenze che non variano a seconda dei diversi gruppi di classe, ai beneficiari del servizio di istruzione e formazione, agli ambienti educativi e ai contesti organizzativi e operativi in cui viene eseguita.</a:t>
            </a:r>
            <a:endParaRPr lang="it-IT" sz="3200" dirty="0">
              <a:solidFill>
                <a:srgbClr val="002060"/>
              </a:solidFill>
            </a:endParaRPr>
          </a:p>
        </p:txBody>
      </p:sp>
    </p:spTree>
    <p:extLst>
      <p:ext uri="{BB962C8B-B14F-4D97-AF65-F5344CB8AC3E}">
        <p14:creationId xmlns:p14="http://schemas.microsoft.com/office/powerpoint/2010/main" val="288515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60" y="227103"/>
            <a:ext cx="10862094" cy="873909"/>
          </a:xfrm>
        </p:spPr>
        <p:txBody>
          <a:bodyPr>
            <a:normAutofit/>
          </a:bodyPr>
          <a:lstStyle/>
          <a:p>
            <a:r>
              <a:rPr lang="it-IT" sz="3600" dirty="0">
                <a:solidFill>
                  <a:srgbClr val="002060"/>
                </a:solidFill>
              </a:rPr>
              <a:t>Bassa alfabetizzazione funzionale: implicazioni….</a:t>
            </a:r>
            <a:endParaRPr lang="it-IT" dirty="0">
              <a:solidFill>
                <a:srgbClr val="002060"/>
              </a:solidFill>
            </a:endParaRPr>
          </a:p>
        </p:txBody>
      </p:sp>
      <p:sp>
        <p:nvSpPr>
          <p:cNvPr id="3" name="Segnaposto contenuto 2"/>
          <p:cNvSpPr>
            <a:spLocks noGrp="1"/>
          </p:cNvSpPr>
          <p:nvPr>
            <p:ph idx="1"/>
          </p:nvPr>
        </p:nvSpPr>
        <p:spPr>
          <a:xfrm>
            <a:off x="707572" y="1101012"/>
            <a:ext cx="10515600" cy="4907902"/>
          </a:xfrm>
        </p:spPr>
        <p:txBody>
          <a:bodyPr/>
          <a:lstStyle/>
          <a:p>
            <a:pPr marL="0" indent="0" algn="ctr">
              <a:buNone/>
            </a:pPr>
            <a:r>
              <a:rPr lang="it-IT" b="1" dirty="0">
                <a:solidFill>
                  <a:srgbClr val="002060"/>
                </a:solidFill>
              </a:rPr>
              <a:t>BASSE COMPETENZE E BASSA ALFABETIZZAZIONE FUNZIONALE: </a:t>
            </a:r>
          </a:p>
          <a:p>
            <a:pPr marL="0" indent="0" algn="ctr">
              <a:buNone/>
            </a:pPr>
            <a:r>
              <a:rPr lang="it-IT" b="1" dirty="0">
                <a:solidFill>
                  <a:srgbClr val="002060"/>
                </a:solidFill>
              </a:rPr>
              <a:t>UN “CONTRAENTE DEBOLE”:</a:t>
            </a:r>
          </a:p>
          <a:p>
            <a:pPr>
              <a:buFont typeface="Wingdings" panose="05000000000000000000" pitchFamily="2" charset="2"/>
              <a:buChar char="Ø"/>
            </a:pPr>
            <a:r>
              <a:rPr lang="it-IT" sz="2000" dirty="0">
                <a:solidFill>
                  <a:srgbClr val="002060"/>
                </a:solidFill>
              </a:rPr>
              <a:t>tende ad assumere posizioni di attesa passiva e non si attiva per auto tutelarsi</a:t>
            </a:r>
          </a:p>
          <a:p>
            <a:pPr marL="0" indent="0">
              <a:buNone/>
            </a:pPr>
            <a:r>
              <a:rPr lang="it-IT" sz="2400" b="1" dirty="0">
                <a:solidFill>
                  <a:srgbClr val="002060"/>
                </a:solidFill>
              </a:rPr>
              <a:t>Lo strumento essenziale per l’autotutela responsabile è la </a:t>
            </a:r>
            <a:r>
              <a:rPr lang="it-IT" sz="2400" b="1" dirty="0">
                <a:solidFill>
                  <a:srgbClr val="FF0000"/>
                </a:solidFill>
              </a:rPr>
              <a:t>trasparenza</a:t>
            </a:r>
            <a:r>
              <a:rPr lang="it-IT" sz="2400" b="1" dirty="0">
                <a:solidFill>
                  <a:srgbClr val="002060"/>
                </a:solidFill>
              </a:rPr>
              <a:t>: dovere di informazione al pubblico</a:t>
            </a:r>
          </a:p>
          <a:p>
            <a:pPr marL="457200" lvl="1" indent="0">
              <a:buNone/>
            </a:pPr>
            <a:r>
              <a:rPr lang="it-IT" b="1" dirty="0">
                <a:solidFill>
                  <a:srgbClr val="002060"/>
                </a:solidFill>
              </a:rPr>
              <a:t>La trasparenza determina comportamenti attivi tanto in capo al titolare del dovere, quanto in capo al titolare del diritto, </a:t>
            </a:r>
            <a:r>
              <a:rPr lang="it-IT" b="1" dirty="0">
                <a:solidFill>
                  <a:srgbClr val="FF0000"/>
                </a:solidFill>
              </a:rPr>
              <a:t>il quale deve attivarsi per acquisire, selezionare e valutare le informazioni</a:t>
            </a:r>
            <a:endParaRPr lang="it-IT" sz="1800" b="1" dirty="0">
              <a:solidFill>
                <a:srgbClr val="FF0000"/>
              </a:solidFill>
            </a:endParaRPr>
          </a:p>
          <a:p>
            <a:pPr marL="914400" lvl="2" indent="0">
              <a:buNone/>
            </a:pPr>
            <a:r>
              <a:rPr lang="it-IT" sz="2400" b="1" dirty="0">
                <a:solidFill>
                  <a:srgbClr val="002060"/>
                </a:solidFill>
              </a:rPr>
              <a:t>Informazione completa ma essenziale: </a:t>
            </a:r>
            <a:r>
              <a:rPr lang="it-IT" sz="2400" b="1" dirty="0">
                <a:solidFill>
                  <a:srgbClr val="FF0000"/>
                </a:solidFill>
              </a:rPr>
              <a:t>l’eccesso di informazioni ne rende difficoltosa la selezione e l’analisi</a:t>
            </a:r>
          </a:p>
          <a:p>
            <a:pPr marL="0" indent="0" algn="ctr">
              <a:buNone/>
            </a:pPr>
            <a:r>
              <a:rPr lang="it-IT" sz="2000" b="1" dirty="0">
                <a:solidFill>
                  <a:srgbClr val="002060"/>
                </a:solidFill>
              </a:rPr>
              <a:t>GLI EFFETTI PARADOSSI DEL «</a:t>
            </a:r>
            <a:r>
              <a:rPr lang="it-IT" sz="2000" b="1" i="1" dirty="0">
                <a:solidFill>
                  <a:srgbClr val="002060"/>
                </a:solidFill>
              </a:rPr>
              <a:t>DATAISMO</a:t>
            </a:r>
            <a:r>
              <a:rPr lang="it-IT" sz="2000" b="1" dirty="0">
                <a:solidFill>
                  <a:srgbClr val="002060"/>
                </a:solidFill>
              </a:rPr>
              <a:t>»  OVVERO, «</a:t>
            </a:r>
            <a:r>
              <a:rPr lang="it-IT" sz="2000" b="1" i="1" dirty="0">
                <a:solidFill>
                  <a:srgbClr val="002060"/>
                </a:solidFill>
              </a:rPr>
              <a:t>IL FLUSSO DELLE INFORMAZIONI COME VALORE SUPREMO»</a:t>
            </a:r>
            <a:r>
              <a:rPr lang="it-IT" sz="2000" b="1" dirty="0">
                <a:solidFill>
                  <a:srgbClr val="002060"/>
                </a:solidFill>
              </a:rPr>
              <a:t> </a:t>
            </a:r>
            <a:r>
              <a:rPr lang="it-IT" sz="1600" b="1" dirty="0">
                <a:solidFill>
                  <a:srgbClr val="002060"/>
                </a:solidFill>
              </a:rPr>
              <a:t>(</a:t>
            </a:r>
            <a:r>
              <a:rPr lang="it-IT" sz="1600" b="1" dirty="0" err="1">
                <a:solidFill>
                  <a:srgbClr val="002060"/>
                </a:solidFill>
              </a:rPr>
              <a:t>Yuval</a:t>
            </a:r>
            <a:r>
              <a:rPr lang="it-IT" sz="1600" b="1" dirty="0">
                <a:solidFill>
                  <a:srgbClr val="002060"/>
                </a:solidFill>
              </a:rPr>
              <a:t> Noah Harari,2016)</a:t>
            </a:r>
          </a:p>
          <a:p>
            <a:pPr marL="0" indent="0">
              <a:buNone/>
            </a:pPr>
            <a:endParaRPr lang="it-IT" dirty="0"/>
          </a:p>
        </p:txBody>
      </p:sp>
    </p:spTree>
    <p:extLst>
      <p:ext uri="{BB962C8B-B14F-4D97-AF65-F5344CB8AC3E}">
        <p14:creationId xmlns:p14="http://schemas.microsoft.com/office/powerpoint/2010/main" val="8535237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60" y="227103"/>
            <a:ext cx="10862094" cy="529355"/>
          </a:xfrm>
        </p:spPr>
        <p:txBody>
          <a:bodyPr>
            <a:normAutofit fontScale="90000"/>
          </a:bodyPr>
          <a:lstStyle/>
          <a:p>
            <a:endParaRPr lang="it-IT" sz="3200" dirty="0"/>
          </a:p>
        </p:txBody>
      </p:sp>
      <p:sp>
        <p:nvSpPr>
          <p:cNvPr id="3" name="Segnaposto contenuto 2"/>
          <p:cNvSpPr>
            <a:spLocks noGrp="1"/>
          </p:cNvSpPr>
          <p:nvPr>
            <p:ph idx="1"/>
          </p:nvPr>
        </p:nvSpPr>
        <p:spPr>
          <a:xfrm>
            <a:off x="838200" y="853035"/>
            <a:ext cx="10515600" cy="5015749"/>
          </a:xfrm>
        </p:spPr>
        <p:txBody>
          <a:bodyPr/>
          <a:lstStyle/>
          <a:p>
            <a:pPr marL="0" indent="0" algn="just">
              <a:buNone/>
            </a:pPr>
            <a:r>
              <a:rPr lang="it-IT" sz="2000" dirty="0">
                <a:solidFill>
                  <a:srgbClr val="002060"/>
                </a:solidFill>
              </a:rPr>
              <a:t>12.1 In breve, sarebbe necessario:</a:t>
            </a:r>
          </a:p>
          <a:p>
            <a:pPr marL="0" indent="0" algn="just">
              <a:buNone/>
            </a:pPr>
            <a:endParaRPr lang="it-IT" sz="2000" dirty="0">
              <a:solidFill>
                <a:srgbClr val="002060"/>
              </a:solidFill>
            </a:endParaRPr>
          </a:p>
          <a:p>
            <a:pPr algn="just">
              <a:buFont typeface="Wingdings" panose="05000000000000000000" pitchFamily="2" charset="2"/>
              <a:buChar char="§"/>
            </a:pPr>
            <a:r>
              <a:rPr lang="it-IT" sz="2000" dirty="0">
                <a:solidFill>
                  <a:srgbClr val="002060"/>
                </a:solidFill>
              </a:rPr>
              <a:t>rafforzare l'immagine e migliorare la percezione sociale del ruolo e del lavoro dell'Educatore degli Adulti, insistendo sulla sua specificità e alta professionalità, accettando anche una drastica riduzione della retorica e della narrazione ricorrente che associa l'impegno professionale di questi mediatori di apprendimento soprattutto ad una missione di recupero sociale;</a:t>
            </a:r>
          </a:p>
          <a:p>
            <a:pPr algn="just">
              <a:buFont typeface="Wingdings" panose="05000000000000000000" pitchFamily="2" charset="2"/>
              <a:buChar char="§"/>
            </a:pPr>
            <a:r>
              <a:rPr lang="it-IT" sz="2000" dirty="0">
                <a:solidFill>
                  <a:srgbClr val="002060"/>
                </a:solidFill>
              </a:rPr>
              <a:t>coinvolgere le università, sostenere l'innovazione dei programmi di studio e ampliare il numero di università che stanno lavorando seriamente sull'argomento e sulla terza missione;</a:t>
            </a:r>
          </a:p>
          <a:p>
            <a:pPr algn="just">
              <a:buFont typeface="Wingdings" panose="05000000000000000000" pitchFamily="2" charset="2"/>
              <a:buChar char="§"/>
            </a:pPr>
            <a:r>
              <a:rPr lang="it-IT" sz="2000" dirty="0">
                <a:solidFill>
                  <a:srgbClr val="002060"/>
                </a:solidFill>
              </a:rPr>
              <a:t>diversificare le carriere degli insegnanti, selezionando ab ovo, coloro che sono destinati a lavorare in quella che è ancora chiamata "la scuola del mattino", da coloro che saranno chiamati a lavorare nei centri di apprendimento degli adulti;</a:t>
            </a:r>
          </a:p>
          <a:p>
            <a:pPr algn="just">
              <a:buFont typeface="Wingdings" panose="05000000000000000000" pitchFamily="2" charset="2"/>
              <a:buChar char="§"/>
            </a:pPr>
            <a:r>
              <a:rPr lang="it-IT" sz="2000" dirty="0">
                <a:solidFill>
                  <a:srgbClr val="002060"/>
                </a:solidFill>
              </a:rPr>
              <a:t>e, ancora, creare le condizioni e le infrastrutture che permettano realmente la creazione di ponti tra formatori e insegnanti, ad esempio utilizzando frequenti e periodiche attività di apprendimento tra pari.</a:t>
            </a:r>
            <a:endParaRPr lang="it-IT" dirty="0">
              <a:solidFill>
                <a:srgbClr val="002060"/>
              </a:solidFill>
            </a:endParaRPr>
          </a:p>
        </p:txBody>
      </p:sp>
    </p:spTree>
    <p:extLst>
      <p:ext uri="{BB962C8B-B14F-4D97-AF65-F5344CB8AC3E}">
        <p14:creationId xmlns:p14="http://schemas.microsoft.com/office/powerpoint/2010/main" val="8330992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60" y="227103"/>
            <a:ext cx="10862094" cy="529355"/>
          </a:xfrm>
        </p:spPr>
        <p:txBody>
          <a:bodyPr>
            <a:normAutofit fontScale="90000"/>
          </a:bodyPr>
          <a:lstStyle/>
          <a:p>
            <a:endParaRPr lang="it-IT" sz="3200" dirty="0"/>
          </a:p>
        </p:txBody>
      </p:sp>
      <p:sp>
        <p:nvSpPr>
          <p:cNvPr id="3" name="Segnaposto contenuto 2"/>
          <p:cNvSpPr>
            <a:spLocks noGrp="1"/>
          </p:cNvSpPr>
          <p:nvPr>
            <p:ph idx="1"/>
          </p:nvPr>
        </p:nvSpPr>
        <p:spPr>
          <a:xfrm>
            <a:off x="838200" y="853035"/>
            <a:ext cx="10515600" cy="5015749"/>
          </a:xfrm>
        </p:spPr>
        <p:txBody>
          <a:bodyPr/>
          <a:lstStyle/>
          <a:p>
            <a:pPr marL="0" indent="0">
              <a:buNone/>
            </a:pPr>
            <a:endParaRPr lang="it-IT" dirty="0"/>
          </a:p>
        </p:txBody>
      </p:sp>
    </p:spTree>
    <p:extLst>
      <p:ext uri="{BB962C8B-B14F-4D97-AF65-F5344CB8AC3E}">
        <p14:creationId xmlns:p14="http://schemas.microsoft.com/office/powerpoint/2010/main" val="1909233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59" y="227104"/>
            <a:ext cx="11455409" cy="621308"/>
          </a:xfrm>
        </p:spPr>
        <p:txBody>
          <a:bodyPr>
            <a:noAutofit/>
          </a:bodyPr>
          <a:lstStyle/>
          <a:p>
            <a:r>
              <a:rPr lang="en-US" sz="2400" b="1" dirty="0">
                <a:solidFill>
                  <a:srgbClr val="002060"/>
                </a:solidFill>
              </a:rPr>
              <a:t>Le </a:t>
            </a:r>
            <a:r>
              <a:rPr lang="en-US" sz="2400" b="1" dirty="0" err="1">
                <a:solidFill>
                  <a:srgbClr val="002060"/>
                </a:solidFill>
              </a:rPr>
              <a:t>relazioni</a:t>
            </a:r>
            <a:r>
              <a:rPr lang="en-US" sz="2400" b="1" dirty="0">
                <a:solidFill>
                  <a:srgbClr val="002060"/>
                </a:solidFill>
              </a:rPr>
              <a:t> </a:t>
            </a:r>
            <a:r>
              <a:rPr lang="en-US" sz="2400" b="1" dirty="0" err="1">
                <a:solidFill>
                  <a:srgbClr val="002060"/>
                </a:solidFill>
              </a:rPr>
              <a:t>tra</a:t>
            </a:r>
            <a:r>
              <a:rPr lang="en-US" sz="2400" b="1" dirty="0">
                <a:solidFill>
                  <a:srgbClr val="002060"/>
                </a:solidFill>
              </a:rPr>
              <a:t> </a:t>
            </a:r>
            <a:r>
              <a:rPr lang="en-US" sz="2400" b="1" dirty="0" err="1">
                <a:solidFill>
                  <a:srgbClr val="002060"/>
                </a:solidFill>
              </a:rPr>
              <a:t>cambiamento</a:t>
            </a:r>
            <a:r>
              <a:rPr lang="en-US" sz="2400" b="1" dirty="0">
                <a:solidFill>
                  <a:srgbClr val="002060"/>
                </a:solidFill>
              </a:rPr>
              <a:t> </a:t>
            </a:r>
            <a:r>
              <a:rPr lang="en-US" sz="2400" b="1" dirty="0" err="1">
                <a:solidFill>
                  <a:srgbClr val="002060"/>
                </a:solidFill>
              </a:rPr>
              <a:t>tecnologico</a:t>
            </a:r>
            <a:r>
              <a:rPr lang="en-US" sz="2400" b="1" dirty="0">
                <a:solidFill>
                  <a:srgbClr val="002060"/>
                </a:solidFill>
              </a:rPr>
              <a:t> e </a:t>
            </a:r>
            <a:r>
              <a:rPr lang="en-US" sz="2400" b="1" dirty="0" err="1">
                <a:solidFill>
                  <a:srgbClr val="002060"/>
                </a:solidFill>
              </a:rPr>
              <a:t>l’occupazione</a:t>
            </a:r>
            <a:r>
              <a:rPr lang="en-US" sz="2400" b="1" dirty="0">
                <a:solidFill>
                  <a:srgbClr val="002060"/>
                </a:solidFill>
              </a:rPr>
              <a:t>:  le </a:t>
            </a:r>
            <a:r>
              <a:rPr lang="en-US" sz="2400" b="1" dirty="0" err="1">
                <a:solidFill>
                  <a:srgbClr val="002060"/>
                </a:solidFill>
              </a:rPr>
              <a:t>competenze</a:t>
            </a:r>
            <a:endParaRPr lang="it-IT" sz="3200" b="1" dirty="0">
              <a:solidFill>
                <a:srgbClr val="002060"/>
              </a:solidFill>
            </a:endParaRPr>
          </a:p>
        </p:txBody>
      </p:sp>
      <p:sp>
        <p:nvSpPr>
          <p:cNvPr id="3" name="Segnaposto contenuto 2"/>
          <p:cNvSpPr>
            <a:spLocks noGrp="1"/>
          </p:cNvSpPr>
          <p:nvPr>
            <p:ph idx="1"/>
          </p:nvPr>
        </p:nvSpPr>
        <p:spPr>
          <a:xfrm>
            <a:off x="838200" y="994352"/>
            <a:ext cx="10515600" cy="4882745"/>
          </a:xfrm>
        </p:spPr>
        <p:txBody>
          <a:bodyPr/>
          <a:lstStyle/>
          <a:p>
            <a:pPr marL="0" indent="0" algn="ctr">
              <a:buNone/>
            </a:pPr>
            <a:endParaRPr lang="it-IT" sz="2400" b="1" dirty="0">
              <a:solidFill>
                <a:srgbClr val="002060"/>
              </a:solidFill>
            </a:endParaRPr>
          </a:p>
          <a:p>
            <a:pPr marL="0" indent="0" algn="ctr">
              <a:buNone/>
            </a:pPr>
            <a:r>
              <a:rPr lang="it-IT" sz="2400" b="1" dirty="0">
                <a:solidFill>
                  <a:srgbClr val="002060"/>
                </a:solidFill>
              </a:rPr>
              <a:t>LE COMPETENZE SONO UN ELEMENTO DECISIVO NEL RAPPORTO TRA CAMBIAMENTO TECNOLOGICO E OCCUPAZIONE.</a:t>
            </a:r>
          </a:p>
          <a:p>
            <a:pPr marL="0" indent="0">
              <a:buNone/>
            </a:pPr>
            <a:r>
              <a:rPr lang="it-IT" sz="2000" b="1" i="1" dirty="0">
                <a:solidFill>
                  <a:srgbClr val="002060"/>
                </a:solidFill>
              </a:rPr>
              <a:t>La disponibilità di una forza lavoro qualificata consente alle organizzazioni di adottare nuove tecnologie e sfruttare il loro potenziale produttivo</a:t>
            </a:r>
          </a:p>
          <a:p>
            <a:pPr marL="0" indent="0">
              <a:buNone/>
            </a:pPr>
            <a:endParaRPr lang="it-IT" sz="2000" dirty="0">
              <a:solidFill>
                <a:srgbClr val="002060"/>
              </a:solidFill>
            </a:endParaRPr>
          </a:p>
          <a:p>
            <a:pPr marL="0" indent="0">
              <a:buNone/>
            </a:pPr>
            <a:r>
              <a:rPr lang="it-IT" sz="2000" dirty="0">
                <a:solidFill>
                  <a:srgbClr val="002060"/>
                </a:solidFill>
              </a:rPr>
              <a:t>Tali competenze:</a:t>
            </a:r>
          </a:p>
          <a:p>
            <a:pPr marL="0" indent="0">
              <a:buNone/>
            </a:pPr>
            <a:r>
              <a:rPr lang="it-IT" sz="2000" dirty="0">
                <a:solidFill>
                  <a:srgbClr val="002060"/>
                </a:solidFill>
              </a:rPr>
              <a:t>1. possono consistere nella conoscenza dei linguaggi di programmazione informatica, resa necessaria dall'introduzione di nuove tecnologie;</a:t>
            </a:r>
          </a:p>
          <a:p>
            <a:pPr marL="0" indent="0">
              <a:buNone/>
            </a:pPr>
            <a:r>
              <a:rPr lang="it-IT" sz="2000" dirty="0">
                <a:solidFill>
                  <a:srgbClr val="002060"/>
                </a:solidFill>
              </a:rPr>
              <a:t>2. possono costituire l'evoluzione di conoscenze </a:t>
            </a:r>
            <a:r>
              <a:rPr lang="it-IT" sz="2000" dirty="0" err="1">
                <a:solidFill>
                  <a:srgbClr val="002060"/>
                </a:solidFill>
              </a:rPr>
              <a:t>pre</a:t>
            </a:r>
            <a:r>
              <a:rPr lang="it-IT" sz="2000" dirty="0">
                <a:solidFill>
                  <a:srgbClr val="002060"/>
                </a:solidFill>
              </a:rPr>
              <a:t>-esistenti, come ad esempio l'adeguamento delle competenze necessarie per il passaggio dal CAD/CAM all’Advanced Manufacturing;</a:t>
            </a:r>
          </a:p>
          <a:p>
            <a:pPr marL="0" indent="0">
              <a:buNone/>
            </a:pPr>
            <a:r>
              <a:rPr lang="it-IT" sz="2000" dirty="0">
                <a:solidFill>
                  <a:srgbClr val="002060"/>
                </a:solidFill>
              </a:rPr>
              <a:t>3. possono essere completamente nuove, come le competenze utili per l’implementazione di tecnologie come </a:t>
            </a:r>
            <a:r>
              <a:rPr lang="it-IT" sz="2000" dirty="0" err="1">
                <a:solidFill>
                  <a:srgbClr val="002060"/>
                </a:solidFill>
              </a:rPr>
              <a:t>l’Additive</a:t>
            </a:r>
            <a:r>
              <a:rPr lang="it-IT" sz="2000" dirty="0">
                <a:solidFill>
                  <a:srgbClr val="002060"/>
                </a:solidFill>
              </a:rPr>
              <a:t> Manufacturing.</a:t>
            </a:r>
            <a:endParaRPr lang="it-IT" sz="3200" dirty="0">
              <a:solidFill>
                <a:srgbClr val="002060"/>
              </a:solidFill>
            </a:endParaRPr>
          </a:p>
        </p:txBody>
      </p:sp>
    </p:spTree>
    <p:extLst>
      <p:ext uri="{BB962C8B-B14F-4D97-AF65-F5344CB8AC3E}">
        <p14:creationId xmlns:p14="http://schemas.microsoft.com/office/powerpoint/2010/main" val="2109708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60" y="227104"/>
            <a:ext cx="10862094" cy="453934"/>
          </a:xfrm>
        </p:spPr>
        <p:txBody>
          <a:bodyPr>
            <a:normAutofit fontScale="90000"/>
          </a:bodyPr>
          <a:lstStyle/>
          <a:p>
            <a:r>
              <a:rPr lang="it-IT" sz="3100" dirty="0">
                <a:solidFill>
                  <a:srgbClr val="002060"/>
                </a:solidFill>
              </a:rPr>
              <a:t>Professioni a rischio di automazione: cambiamenti significativi</a:t>
            </a:r>
            <a:endParaRPr lang="it-IT" dirty="0">
              <a:solidFill>
                <a:srgbClr val="002060"/>
              </a:solidFill>
            </a:endParaRPr>
          </a:p>
        </p:txBody>
      </p:sp>
      <p:sp>
        <p:nvSpPr>
          <p:cNvPr id="3" name="Segnaposto contenuto 2"/>
          <p:cNvSpPr>
            <a:spLocks noGrp="1"/>
          </p:cNvSpPr>
          <p:nvPr>
            <p:ph idx="1"/>
          </p:nvPr>
        </p:nvSpPr>
        <p:spPr>
          <a:xfrm>
            <a:off x="730134" y="811472"/>
            <a:ext cx="10515600" cy="1565968"/>
          </a:xfrm>
        </p:spPr>
        <p:txBody>
          <a:bodyPr/>
          <a:lstStyle/>
          <a:p>
            <a:pPr marL="0" indent="0">
              <a:buNone/>
            </a:pPr>
            <a:r>
              <a:rPr lang="it-IT" sz="1800" dirty="0"/>
              <a:t>Le nuove tecnologie stanno cambiando il fabbisogno di posti di lavoro e di competenze</a:t>
            </a:r>
          </a:p>
          <a:p>
            <a:pPr marL="0" indent="0">
              <a:buNone/>
            </a:pPr>
            <a:r>
              <a:rPr lang="it-IT" sz="1800" dirty="0"/>
              <a:t>Il 15,2% dei posti di lavoro in Italia sono ad alto rischio di automazione(14% OCSE) </a:t>
            </a:r>
          </a:p>
          <a:p>
            <a:pPr marL="0" indent="0">
              <a:buNone/>
            </a:pPr>
            <a:r>
              <a:rPr lang="it-IT" sz="1800" dirty="0"/>
              <a:t>Un ulteriore 35,5% potrebbe subire cambiamenti significativi (31,6% OCSE)</a:t>
            </a:r>
          </a:p>
          <a:p>
            <a:pPr marL="0" indent="0" algn="ctr">
              <a:buNone/>
            </a:pPr>
            <a:r>
              <a:rPr lang="it-IT" sz="1800" b="1" dirty="0"/>
              <a:t>CIÒ ESERCITA UNA NOTEVOLE PRESSIONE SUL SISTEMA DI APPRENDIMENTO DEGLI ADULTI IN ITALIA.</a:t>
            </a:r>
          </a:p>
        </p:txBody>
      </p:sp>
      <p:pic>
        <p:nvPicPr>
          <p:cNvPr id="4" name="Immagine 3">
            <a:extLst>
              <a:ext uri="{FF2B5EF4-FFF2-40B4-BE49-F238E27FC236}">
                <a16:creationId xmlns:a16="http://schemas.microsoft.com/office/drawing/2014/main" id="{CB247B23-EB72-4D6D-93FC-10C19D97E61B}"/>
              </a:ext>
            </a:extLst>
          </p:cNvPr>
          <p:cNvPicPr>
            <a:picLocks noChangeAspect="1"/>
          </p:cNvPicPr>
          <p:nvPr/>
        </p:nvPicPr>
        <p:blipFill>
          <a:blip r:embed="rId3"/>
          <a:stretch>
            <a:fillRect/>
          </a:stretch>
        </p:blipFill>
        <p:spPr>
          <a:xfrm>
            <a:off x="1845064" y="2489662"/>
            <a:ext cx="8352244" cy="3194581"/>
          </a:xfrm>
          <a:prstGeom prst="rect">
            <a:avLst/>
          </a:prstGeom>
        </p:spPr>
      </p:pic>
    </p:spTree>
    <p:extLst>
      <p:ext uri="{BB962C8B-B14F-4D97-AF65-F5344CB8AC3E}">
        <p14:creationId xmlns:p14="http://schemas.microsoft.com/office/powerpoint/2010/main" val="1052921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60" y="227103"/>
            <a:ext cx="10862094" cy="363101"/>
          </a:xfrm>
        </p:spPr>
        <p:txBody>
          <a:bodyPr>
            <a:normAutofit fontScale="90000"/>
          </a:bodyPr>
          <a:lstStyle/>
          <a:p>
            <a:r>
              <a:rPr lang="en-US" sz="2800" b="1" dirty="0" err="1">
                <a:solidFill>
                  <a:srgbClr val="002060"/>
                </a:solidFill>
              </a:rPr>
              <a:t>Adulti</a:t>
            </a:r>
            <a:r>
              <a:rPr lang="en-US" sz="2800" b="1" dirty="0">
                <a:solidFill>
                  <a:srgbClr val="002060"/>
                </a:solidFill>
              </a:rPr>
              <a:t> con </a:t>
            </a:r>
            <a:r>
              <a:rPr lang="en-US" sz="2800" b="1" dirty="0" err="1">
                <a:solidFill>
                  <a:srgbClr val="002060"/>
                </a:solidFill>
              </a:rPr>
              <a:t>basse</a:t>
            </a:r>
            <a:r>
              <a:rPr lang="en-US" sz="2800" b="1" dirty="0">
                <a:solidFill>
                  <a:srgbClr val="002060"/>
                </a:solidFill>
              </a:rPr>
              <a:t> </a:t>
            </a:r>
            <a:r>
              <a:rPr lang="en-US" sz="2800" b="1" dirty="0" err="1">
                <a:solidFill>
                  <a:srgbClr val="002060"/>
                </a:solidFill>
              </a:rPr>
              <a:t>qualifiche</a:t>
            </a:r>
            <a:r>
              <a:rPr lang="en-US" sz="2800" b="1" dirty="0">
                <a:solidFill>
                  <a:srgbClr val="002060"/>
                </a:solidFill>
              </a:rPr>
              <a:t> </a:t>
            </a:r>
            <a:r>
              <a:rPr lang="en-US" sz="2800" b="1" dirty="0" err="1">
                <a:solidFill>
                  <a:srgbClr val="002060"/>
                </a:solidFill>
              </a:rPr>
              <a:t>nel</a:t>
            </a:r>
            <a:r>
              <a:rPr lang="en-US" sz="2800" b="1" dirty="0">
                <a:solidFill>
                  <a:srgbClr val="002060"/>
                </a:solidFill>
              </a:rPr>
              <a:t> </a:t>
            </a:r>
            <a:r>
              <a:rPr lang="en-US" sz="2800" b="1" dirty="0" err="1">
                <a:solidFill>
                  <a:srgbClr val="002060"/>
                </a:solidFill>
              </a:rPr>
              <a:t>MdL</a:t>
            </a:r>
            <a:endParaRPr lang="it-IT" sz="2800" dirty="0">
              <a:solidFill>
                <a:srgbClr val="002060"/>
              </a:solidFill>
            </a:endParaRPr>
          </a:p>
        </p:txBody>
      </p:sp>
      <p:pic>
        <p:nvPicPr>
          <p:cNvPr id="4" name="Segnaposto contenuto 3">
            <a:extLst>
              <a:ext uri="{FF2B5EF4-FFF2-40B4-BE49-F238E27FC236}">
                <a16:creationId xmlns:a16="http://schemas.microsoft.com/office/drawing/2014/main" id="{CC4AC532-24C1-4E70-A619-9696B89CDCE2}"/>
              </a:ext>
            </a:extLst>
          </p:cNvPr>
          <p:cNvPicPr>
            <a:picLocks noGrp="1" noChangeAspect="1"/>
          </p:cNvPicPr>
          <p:nvPr>
            <p:ph idx="1"/>
          </p:nvPr>
        </p:nvPicPr>
        <p:blipFill>
          <a:blip r:embed="rId3"/>
          <a:stretch>
            <a:fillRect/>
          </a:stretch>
        </p:blipFill>
        <p:spPr>
          <a:xfrm>
            <a:off x="2111433" y="814647"/>
            <a:ext cx="6957752" cy="5095064"/>
          </a:xfrm>
          <a:prstGeom prst="rect">
            <a:avLst/>
          </a:prstGeom>
        </p:spPr>
      </p:pic>
    </p:spTree>
    <p:extLst>
      <p:ext uri="{BB962C8B-B14F-4D97-AF65-F5344CB8AC3E}">
        <p14:creationId xmlns:p14="http://schemas.microsoft.com/office/powerpoint/2010/main" val="36690426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60" y="227104"/>
            <a:ext cx="10862094" cy="453934"/>
          </a:xfrm>
        </p:spPr>
        <p:txBody>
          <a:bodyPr>
            <a:normAutofit fontScale="90000"/>
          </a:bodyPr>
          <a:lstStyle/>
          <a:p>
            <a:r>
              <a:rPr lang="en-US" sz="2800" b="1" dirty="0">
                <a:solidFill>
                  <a:srgbClr val="002060"/>
                </a:solidFill>
              </a:rPr>
              <a:t>Il </a:t>
            </a:r>
            <a:r>
              <a:rPr lang="en-US" sz="2800" b="1" dirty="0" err="1">
                <a:solidFill>
                  <a:srgbClr val="002060"/>
                </a:solidFill>
              </a:rPr>
              <a:t>ruolo</a:t>
            </a:r>
            <a:r>
              <a:rPr lang="en-US" sz="2800" b="1" dirty="0">
                <a:solidFill>
                  <a:srgbClr val="002060"/>
                </a:solidFill>
              </a:rPr>
              <a:t> </a:t>
            </a:r>
            <a:r>
              <a:rPr lang="en-US" sz="2800" b="1" dirty="0" err="1">
                <a:solidFill>
                  <a:srgbClr val="002060"/>
                </a:solidFill>
              </a:rPr>
              <a:t>fondamentale</a:t>
            </a:r>
            <a:r>
              <a:rPr lang="en-US" sz="2800" b="1" dirty="0">
                <a:solidFill>
                  <a:srgbClr val="002060"/>
                </a:solidFill>
              </a:rPr>
              <a:t> </a:t>
            </a:r>
            <a:r>
              <a:rPr lang="en-US" sz="2800" b="1" dirty="0" err="1">
                <a:solidFill>
                  <a:srgbClr val="002060"/>
                </a:solidFill>
              </a:rPr>
              <a:t>dell’istruzione</a:t>
            </a:r>
            <a:r>
              <a:rPr lang="en-US" sz="2800" b="1" dirty="0">
                <a:solidFill>
                  <a:srgbClr val="002060"/>
                </a:solidFill>
              </a:rPr>
              <a:t> e </a:t>
            </a:r>
            <a:r>
              <a:rPr lang="en-US" sz="2800" b="1" dirty="0" err="1">
                <a:solidFill>
                  <a:srgbClr val="002060"/>
                </a:solidFill>
              </a:rPr>
              <a:t>della</a:t>
            </a:r>
            <a:r>
              <a:rPr lang="en-US" sz="2800" b="1" dirty="0">
                <a:solidFill>
                  <a:srgbClr val="002060"/>
                </a:solidFill>
              </a:rPr>
              <a:t> </a:t>
            </a:r>
            <a:r>
              <a:rPr lang="en-US" sz="2800" b="1" dirty="0" err="1">
                <a:solidFill>
                  <a:srgbClr val="002060"/>
                </a:solidFill>
              </a:rPr>
              <a:t>formazione</a:t>
            </a:r>
            <a:r>
              <a:rPr lang="en-US" sz="2800" b="1" dirty="0">
                <a:solidFill>
                  <a:srgbClr val="002060"/>
                </a:solidFill>
              </a:rPr>
              <a:t> di base</a:t>
            </a:r>
            <a:endParaRPr lang="it-IT" sz="2800" b="1" dirty="0">
              <a:solidFill>
                <a:srgbClr val="002060"/>
              </a:solidFill>
            </a:endParaRPr>
          </a:p>
        </p:txBody>
      </p:sp>
      <p:sp>
        <p:nvSpPr>
          <p:cNvPr id="3" name="Segnaposto contenuto 2"/>
          <p:cNvSpPr>
            <a:spLocks noGrp="1"/>
          </p:cNvSpPr>
          <p:nvPr>
            <p:ph idx="1"/>
          </p:nvPr>
        </p:nvSpPr>
        <p:spPr>
          <a:xfrm>
            <a:off x="838200" y="1046375"/>
            <a:ext cx="10515600" cy="4694548"/>
          </a:xfrm>
        </p:spPr>
        <p:txBody>
          <a:bodyPr/>
          <a:lstStyle/>
          <a:p>
            <a:pPr marL="0" indent="0" algn="just">
              <a:buNone/>
            </a:pPr>
            <a:r>
              <a:rPr lang="it-IT" sz="2400" dirty="0">
                <a:solidFill>
                  <a:srgbClr val="002060"/>
                </a:solidFill>
              </a:rPr>
              <a:t>La diffusione di tecnologie in grado di rendere più flessibili lo spazio e il tempo di lavoro può favorire l’occupabilità, </a:t>
            </a:r>
            <a:r>
              <a:rPr lang="it-IT" sz="2400" b="1" dirty="0">
                <a:solidFill>
                  <a:srgbClr val="FF0000"/>
                </a:solidFill>
              </a:rPr>
              <a:t>MA</a:t>
            </a:r>
            <a:r>
              <a:rPr lang="it-IT" sz="2400" dirty="0">
                <a:solidFill>
                  <a:srgbClr val="002060"/>
                </a:solidFill>
              </a:rPr>
              <a:t> </a:t>
            </a:r>
            <a:endParaRPr lang="it-IT" sz="3600" dirty="0">
              <a:solidFill>
                <a:srgbClr val="002060"/>
              </a:solidFill>
            </a:endParaRPr>
          </a:p>
          <a:p>
            <a:pPr marL="342900" indent="-342900" algn="just">
              <a:buFont typeface="+mj-lt"/>
              <a:buAutoNum type="arabicPeriod"/>
            </a:pPr>
            <a:r>
              <a:rPr lang="it-IT" sz="2400" dirty="0">
                <a:solidFill>
                  <a:srgbClr val="002060"/>
                </a:solidFill>
              </a:rPr>
              <a:t>la capacità di utilizzare le nuove tecnologie digitali in modo adeguato ed efficiente </a:t>
            </a:r>
            <a:r>
              <a:rPr lang="it-IT" sz="2400" dirty="0">
                <a:solidFill>
                  <a:srgbClr val="FF0000"/>
                </a:solidFill>
              </a:rPr>
              <a:t>richiede una forte dotazione di competenze </a:t>
            </a:r>
            <a:r>
              <a:rPr lang="it-IT" sz="2400" dirty="0">
                <a:solidFill>
                  <a:srgbClr val="002060"/>
                </a:solidFill>
              </a:rPr>
              <a:t>di base;</a:t>
            </a:r>
          </a:p>
          <a:p>
            <a:pPr marL="342900" indent="-342900" algn="just">
              <a:buFont typeface="+mj-lt"/>
              <a:buAutoNum type="arabicPeriod"/>
            </a:pPr>
            <a:r>
              <a:rPr lang="it-IT" sz="2400" dirty="0">
                <a:solidFill>
                  <a:srgbClr val="002060"/>
                </a:solidFill>
              </a:rPr>
              <a:t>competenze relazionali o la capacità di adattamento a contesti complessi e mutevoli sono </a:t>
            </a:r>
            <a:r>
              <a:rPr lang="it-IT" sz="2400" b="1" dirty="0">
                <a:solidFill>
                  <a:srgbClr val="FF0000"/>
                </a:solidFill>
              </a:rPr>
              <a:t>decisive</a:t>
            </a:r>
            <a:r>
              <a:rPr lang="it-IT" sz="2400" dirty="0">
                <a:solidFill>
                  <a:srgbClr val="FF0000"/>
                </a:solidFill>
              </a:rPr>
              <a:t> per operare efficacemente in ambienti in cui le informazioni e le decisioni fluiscono in modo scarsamente formalizzato e orizzontale</a:t>
            </a:r>
            <a:r>
              <a:rPr lang="it-IT" sz="2400" dirty="0">
                <a:solidFill>
                  <a:srgbClr val="002060"/>
                </a:solidFill>
              </a:rPr>
              <a:t>;</a:t>
            </a:r>
          </a:p>
          <a:p>
            <a:pPr marL="342900" indent="-342900" algn="just">
              <a:buFont typeface="+mj-lt"/>
              <a:buAutoNum type="arabicPeriod"/>
            </a:pPr>
            <a:r>
              <a:rPr lang="it-IT" sz="2400" dirty="0">
                <a:solidFill>
                  <a:srgbClr val="002060"/>
                </a:solidFill>
              </a:rPr>
              <a:t>occorre prestare particolare attenzione al legame tra i livelli di padronanza di competenze connesse all'uso delle nuove tecnologie e l'inserimento nel mercato del lavoro di componenti fragili o sottorappresentate come le donne e i lavoratori anziani</a:t>
            </a:r>
          </a:p>
        </p:txBody>
      </p:sp>
    </p:spTree>
    <p:extLst>
      <p:ext uri="{BB962C8B-B14F-4D97-AF65-F5344CB8AC3E}">
        <p14:creationId xmlns:p14="http://schemas.microsoft.com/office/powerpoint/2010/main" val="3895502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60" y="227103"/>
            <a:ext cx="10862094" cy="706151"/>
          </a:xfrm>
        </p:spPr>
        <p:txBody>
          <a:bodyPr/>
          <a:lstStyle/>
          <a:p>
            <a:r>
              <a:rPr lang="it-IT" b="1" dirty="0">
                <a:solidFill>
                  <a:srgbClr val="002060"/>
                </a:solidFill>
              </a:rPr>
              <a:t>I gruppi a maggior rischio</a:t>
            </a:r>
          </a:p>
        </p:txBody>
      </p:sp>
      <p:sp>
        <p:nvSpPr>
          <p:cNvPr id="3" name="Segnaposto contenuto 2"/>
          <p:cNvSpPr>
            <a:spLocks noGrp="1"/>
          </p:cNvSpPr>
          <p:nvPr>
            <p:ph idx="1"/>
          </p:nvPr>
        </p:nvSpPr>
        <p:spPr>
          <a:xfrm>
            <a:off x="344774" y="1274164"/>
            <a:ext cx="11392524" cy="4902799"/>
          </a:xfrm>
        </p:spPr>
        <p:txBody>
          <a:bodyPr/>
          <a:lstStyle/>
          <a:p>
            <a:r>
              <a:rPr lang="it-IT" sz="2000" b="1" dirty="0">
                <a:solidFill>
                  <a:srgbClr val="002060"/>
                </a:solidFill>
              </a:rPr>
              <a:t>I disoccupati, le persone in pensione e chi svolge attività domestiche non retribuite</a:t>
            </a:r>
          </a:p>
          <a:p>
            <a:pPr>
              <a:buFont typeface="Wingdings" panose="05000000000000000000" pitchFamily="2" charset="2"/>
              <a:buChar char="Ø"/>
            </a:pPr>
            <a:r>
              <a:rPr lang="it-IT" sz="1800" dirty="0">
                <a:solidFill>
                  <a:srgbClr val="002060"/>
                </a:solidFill>
              </a:rPr>
              <a:t>sono low </a:t>
            </a:r>
            <a:r>
              <a:rPr lang="it-IT" sz="1800" dirty="0" err="1">
                <a:solidFill>
                  <a:srgbClr val="002060"/>
                </a:solidFill>
              </a:rPr>
              <a:t>skilled</a:t>
            </a:r>
            <a:r>
              <a:rPr lang="it-IT" sz="1800" dirty="0">
                <a:solidFill>
                  <a:srgbClr val="002060"/>
                </a:solidFill>
              </a:rPr>
              <a:t> il 35,3% dei disoccupati (a maggior rischio quelli di lungo periodo),  il 37,8% dei pensionati   e il 35,9% delle persone che svolgono lavori domestici non retribuiti (in prevalenza donne).</a:t>
            </a:r>
          </a:p>
          <a:p>
            <a:endParaRPr lang="it-IT" sz="2000" dirty="0">
              <a:solidFill>
                <a:srgbClr val="002060"/>
              </a:solidFill>
            </a:endParaRPr>
          </a:p>
          <a:p>
            <a:r>
              <a:rPr lang="it-IT" sz="2000" b="1" dirty="0">
                <a:solidFill>
                  <a:srgbClr val="002060"/>
                </a:solidFill>
              </a:rPr>
              <a:t>Gli occupati che svolgono attività di lavoro a basso valore aggiunto </a:t>
            </a:r>
          </a:p>
          <a:p>
            <a:pPr>
              <a:buFont typeface="Wingdings" panose="05000000000000000000" pitchFamily="2" charset="2"/>
              <a:buChar char="Ø"/>
            </a:pPr>
            <a:r>
              <a:rPr lang="it-IT" sz="1800" dirty="0">
                <a:solidFill>
                  <a:srgbClr val="002060"/>
                </a:solidFill>
              </a:rPr>
              <a:t>tra le persone impiegate in attività a “basso valore aggiunto” (</a:t>
            </a:r>
            <a:r>
              <a:rPr lang="it-IT" sz="1800" i="1" dirty="0" err="1">
                <a:solidFill>
                  <a:srgbClr val="002060"/>
                </a:solidFill>
              </a:rPr>
              <a:t>elementary</a:t>
            </a:r>
            <a:r>
              <a:rPr lang="it-IT" sz="1800" i="1" dirty="0">
                <a:solidFill>
                  <a:srgbClr val="002060"/>
                </a:solidFill>
              </a:rPr>
              <a:t> </a:t>
            </a:r>
            <a:r>
              <a:rPr lang="it-IT" sz="1800" i="1" dirty="0" err="1">
                <a:solidFill>
                  <a:srgbClr val="002060"/>
                </a:solidFill>
              </a:rPr>
              <a:t>occupations</a:t>
            </a:r>
            <a:r>
              <a:rPr lang="it-IT" sz="1800" dirty="0">
                <a:solidFill>
                  <a:srgbClr val="002060"/>
                </a:solidFill>
              </a:rPr>
              <a:t>), quasi la metà (45,2%) sono low </a:t>
            </a:r>
            <a:r>
              <a:rPr lang="it-IT" sz="1800" dirty="0" err="1">
                <a:solidFill>
                  <a:srgbClr val="002060"/>
                </a:solidFill>
              </a:rPr>
              <a:t>skilled</a:t>
            </a:r>
            <a:r>
              <a:rPr lang="it-IT" sz="1800" dirty="0">
                <a:solidFill>
                  <a:srgbClr val="002060"/>
                </a:solidFill>
              </a:rPr>
              <a:t>. </a:t>
            </a:r>
          </a:p>
          <a:p>
            <a:pPr>
              <a:buFont typeface="Wingdings" panose="05000000000000000000" pitchFamily="2" charset="2"/>
              <a:buChar char="Ø"/>
            </a:pPr>
            <a:r>
              <a:rPr lang="it-IT" sz="1800" dirty="0">
                <a:solidFill>
                  <a:srgbClr val="002060"/>
                </a:solidFill>
              </a:rPr>
              <a:t>il rischio low </a:t>
            </a:r>
            <a:r>
              <a:rPr lang="it-IT" sz="1800" dirty="0" err="1">
                <a:solidFill>
                  <a:srgbClr val="002060"/>
                </a:solidFill>
              </a:rPr>
              <a:t>skilled</a:t>
            </a:r>
            <a:r>
              <a:rPr lang="it-IT" sz="1800" dirty="0">
                <a:solidFill>
                  <a:srgbClr val="002060"/>
                </a:solidFill>
              </a:rPr>
              <a:t> per lavoratori con bassa qualifica occupazionale aumenta in relazione al possesso o meno di un diploma. </a:t>
            </a:r>
          </a:p>
          <a:p>
            <a:pPr marL="0" indent="0">
              <a:buNone/>
            </a:pPr>
            <a:endParaRPr lang="it-IT" sz="2000" dirty="0">
              <a:solidFill>
                <a:srgbClr val="002060"/>
              </a:solidFill>
            </a:endParaRPr>
          </a:p>
          <a:p>
            <a:r>
              <a:rPr lang="it-IT" sz="2000" b="1" dirty="0">
                <a:solidFill>
                  <a:srgbClr val="002060"/>
                </a:solidFill>
              </a:rPr>
              <a:t>Persone con background socio-culturali svantaggiati</a:t>
            </a:r>
          </a:p>
          <a:p>
            <a:pPr>
              <a:buFont typeface="Wingdings" panose="05000000000000000000" pitchFamily="2" charset="2"/>
              <a:buChar char="Ø"/>
            </a:pPr>
            <a:r>
              <a:rPr lang="it-IT" sz="1800" dirty="0">
                <a:solidFill>
                  <a:srgbClr val="002060"/>
                </a:solidFill>
              </a:rPr>
              <a:t>l’86% dei low </a:t>
            </a:r>
            <a:r>
              <a:rPr lang="it-IT" sz="1800" dirty="0" err="1">
                <a:solidFill>
                  <a:srgbClr val="002060"/>
                </a:solidFill>
              </a:rPr>
              <a:t>skilled</a:t>
            </a:r>
            <a:r>
              <a:rPr lang="it-IT" sz="1800" dirty="0">
                <a:solidFill>
                  <a:srgbClr val="002060"/>
                </a:solidFill>
              </a:rPr>
              <a:t> proviene da famiglie in cui entrambi i genitori hanno un titolo di studio inferiore al diploma. </a:t>
            </a:r>
          </a:p>
          <a:p>
            <a:pPr>
              <a:buFont typeface="Wingdings" panose="05000000000000000000" pitchFamily="2" charset="2"/>
              <a:buChar char="Ø"/>
            </a:pPr>
            <a:r>
              <a:rPr lang="it-IT" sz="1800" dirty="0">
                <a:solidFill>
                  <a:srgbClr val="002060"/>
                </a:solidFill>
              </a:rPr>
              <a:t>Il 72,6% dei low </a:t>
            </a:r>
            <a:r>
              <a:rPr lang="it-IT" sz="1800" dirty="0" err="1">
                <a:solidFill>
                  <a:srgbClr val="002060"/>
                </a:solidFill>
              </a:rPr>
              <a:t>skilled</a:t>
            </a:r>
            <a:r>
              <a:rPr lang="it-IT" sz="1800" dirty="0">
                <a:solidFill>
                  <a:srgbClr val="002060"/>
                </a:solidFill>
              </a:rPr>
              <a:t> è cresciuto in una famiglia in cui era presente un numero limitato di libri.</a:t>
            </a:r>
          </a:p>
          <a:p>
            <a:endParaRPr lang="it-IT"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60" y="227104"/>
            <a:ext cx="10862094" cy="658114"/>
          </a:xfrm>
        </p:spPr>
        <p:txBody>
          <a:bodyPr>
            <a:normAutofit fontScale="90000"/>
          </a:bodyPr>
          <a:lstStyle/>
          <a:p>
            <a:r>
              <a:rPr lang="it-IT" b="1" dirty="0">
                <a:solidFill>
                  <a:srgbClr val="002060"/>
                </a:solidFill>
              </a:rPr>
              <a:t>I </a:t>
            </a:r>
            <a:r>
              <a:rPr lang="it-IT" sz="4900" b="1" dirty="0">
                <a:solidFill>
                  <a:srgbClr val="002060"/>
                </a:solidFill>
              </a:rPr>
              <a:t>gruppi</a:t>
            </a:r>
            <a:r>
              <a:rPr lang="it-IT" b="1" dirty="0">
                <a:solidFill>
                  <a:srgbClr val="002060"/>
                </a:solidFill>
              </a:rPr>
              <a:t> a maggior rischio</a:t>
            </a:r>
            <a:endParaRPr lang="it-IT" dirty="0">
              <a:solidFill>
                <a:srgbClr val="002060"/>
              </a:solidFill>
            </a:endParaRPr>
          </a:p>
        </p:txBody>
      </p:sp>
      <p:sp>
        <p:nvSpPr>
          <p:cNvPr id="3" name="Segnaposto contenuto 2"/>
          <p:cNvSpPr>
            <a:spLocks noGrp="1"/>
          </p:cNvSpPr>
          <p:nvPr>
            <p:ph idx="1"/>
          </p:nvPr>
        </p:nvSpPr>
        <p:spPr>
          <a:xfrm>
            <a:off x="1054289" y="1046375"/>
            <a:ext cx="9937966" cy="4543719"/>
          </a:xfrm>
        </p:spPr>
        <p:txBody>
          <a:bodyPr/>
          <a:lstStyle/>
          <a:p>
            <a:pPr lvl="0" algn="just"/>
            <a:r>
              <a:rPr lang="it-IT" b="1" dirty="0">
                <a:solidFill>
                  <a:srgbClr val="002060"/>
                </a:solidFill>
              </a:rPr>
              <a:t>NEET (</a:t>
            </a:r>
            <a:r>
              <a:rPr lang="it-IT" b="1" dirty="0" err="1">
                <a:solidFill>
                  <a:srgbClr val="002060"/>
                </a:solidFill>
              </a:rPr>
              <a:t>Not</a:t>
            </a:r>
            <a:r>
              <a:rPr lang="it-IT" b="1" dirty="0">
                <a:solidFill>
                  <a:srgbClr val="002060"/>
                </a:solidFill>
              </a:rPr>
              <a:t> </a:t>
            </a:r>
            <a:r>
              <a:rPr lang="it-IT" b="1" dirty="0" err="1">
                <a:solidFill>
                  <a:srgbClr val="002060"/>
                </a:solidFill>
              </a:rPr>
              <a:t>Education</a:t>
            </a:r>
            <a:r>
              <a:rPr lang="it-IT" b="1" dirty="0">
                <a:solidFill>
                  <a:srgbClr val="002060"/>
                </a:solidFill>
              </a:rPr>
              <a:t>, </a:t>
            </a:r>
            <a:r>
              <a:rPr lang="it-IT" b="1" dirty="0" err="1">
                <a:solidFill>
                  <a:srgbClr val="002060"/>
                </a:solidFill>
              </a:rPr>
              <a:t>Employment</a:t>
            </a:r>
            <a:r>
              <a:rPr lang="it-IT" b="1" dirty="0">
                <a:solidFill>
                  <a:srgbClr val="002060"/>
                </a:solidFill>
              </a:rPr>
              <a:t> or Training)</a:t>
            </a:r>
          </a:p>
          <a:p>
            <a:pPr lvl="0" algn="just">
              <a:buFont typeface="Wingdings" panose="05000000000000000000" pitchFamily="2" charset="2"/>
              <a:buChar char="Ø"/>
            </a:pPr>
            <a:r>
              <a:rPr lang="it-IT" sz="2000" dirty="0">
                <a:solidFill>
                  <a:srgbClr val="002060"/>
                </a:solidFill>
              </a:rPr>
              <a:t>Si rileva un’elevata percentuale di low </a:t>
            </a:r>
            <a:r>
              <a:rPr lang="it-IT" sz="2000" dirty="0" err="1">
                <a:solidFill>
                  <a:srgbClr val="002060"/>
                </a:solidFill>
              </a:rPr>
              <a:t>skilled</a:t>
            </a:r>
            <a:r>
              <a:rPr lang="it-IT" sz="2000" dirty="0">
                <a:solidFill>
                  <a:srgbClr val="002060"/>
                </a:solidFill>
              </a:rPr>
              <a:t> tra i NEET 16-24enni (32,6%), mentre per i 25-34enni questa condizione rappresenta la condizione di maggiore svantaggio in termini di competenze (33,2% sono low </a:t>
            </a:r>
            <a:r>
              <a:rPr lang="it-IT" sz="2000" dirty="0" err="1">
                <a:solidFill>
                  <a:srgbClr val="002060"/>
                </a:solidFill>
              </a:rPr>
              <a:t>skilled</a:t>
            </a:r>
            <a:r>
              <a:rPr lang="it-IT" sz="2000" dirty="0">
                <a:solidFill>
                  <a:srgbClr val="002060"/>
                </a:solidFill>
              </a:rPr>
              <a:t>).</a:t>
            </a:r>
          </a:p>
          <a:p>
            <a:pPr marL="0" lvl="0" indent="0" algn="just">
              <a:buNone/>
            </a:pPr>
            <a:endParaRPr lang="it-IT" dirty="0">
              <a:solidFill>
                <a:srgbClr val="002060"/>
              </a:solidFill>
            </a:endParaRPr>
          </a:p>
          <a:p>
            <a:pPr lvl="0" algn="just"/>
            <a:r>
              <a:rPr lang="it-IT" b="1" dirty="0">
                <a:solidFill>
                  <a:srgbClr val="002060"/>
                </a:solidFill>
              </a:rPr>
              <a:t>Giovani che abbandonano precocemente i percorsi di istruzione</a:t>
            </a:r>
          </a:p>
          <a:p>
            <a:pPr lvl="0" algn="just">
              <a:buFont typeface="Wingdings" panose="05000000000000000000" pitchFamily="2" charset="2"/>
              <a:buChar char="Ø"/>
            </a:pPr>
            <a:r>
              <a:rPr lang="it-IT" sz="2400" dirty="0">
                <a:solidFill>
                  <a:srgbClr val="002060"/>
                </a:solidFill>
              </a:rPr>
              <a:t>i giovani  (16-24 anni) “</a:t>
            </a:r>
            <a:r>
              <a:rPr lang="it-IT" sz="2400" dirty="0" err="1">
                <a:solidFill>
                  <a:srgbClr val="002060"/>
                </a:solidFill>
              </a:rPr>
              <a:t>early</a:t>
            </a:r>
            <a:r>
              <a:rPr lang="it-IT" sz="2400" dirty="0">
                <a:solidFill>
                  <a:srgbClr val="002060"/>
                </a:solidFill>
              </a:rPr>
              <a:t> school </a:t>
            </a:r>
            <a:r>
              <a:rPr lang="it-IT" sz="2400" dirty="0" err="1">
                <a:solidFill>
                  <a:srgbClr val="002060"/>
                </a:solidFill>
              </a:rPr>
              <a:t>leaver</a:t>
            </a:r>
            <a:r>
              <a:rPr lang="it-IT" sz="2400" dirty="0">
                <a:solidFill>
                  <a:srgbClr val="002060"/>
                </a:solidFill>
              </a:rPr>
              <a:t>” in Italia si collocano in media al livello 1 in </a:t>
            </a:r>
            <a:r>
              <a:rPr lang="it-IT" sz="2400" dirty="0" err="1">
                <a:solidFill>
                  <a:srgbClr val="002060"/>
                </a:solidFill>
              </a:rPr>
              <a:t>literacy</a:t>
            </a:r>
            <a:r>
              <a:rPr lang="it-IT" sz="2400" dirty="0">
                <a:solidFill>
                  <a:srgbClr val="002060"/>
                </a:solidFill>
              </a:rPr>
              <a:t>. </a:t>
            </a:r>
          </a:p>
          <a:p>
            <a:pPr lvl="0" algn="just">
              <a:buFont typeface="Wingdings" panose="05000000000000000000" pitchFamily="2" charset="2"/>
              <a:buChar char="Ø"/>
            </a:pPr>
            <a:r>
              <a:rPr lang="it-IT" sz="2000" dirty="0">
                <a:solidFill>
                  <a:srgbClr val="002060"/>
                </a:solidFill>
              </a:rPr>
              <a:t>In questa fascia d’età lo status di occupato non è associato a migliori competenze, come accade per tutte le altre coorti, ma alla percentuale più alta di low </a:t>
            </a:r>
            <a:r>
              <a:rPr lang="it-IT" sz="2000" dirty="0" err="1">
                <a:solidFill>
                  <a:srgbClr val="002060"/>
                </a:solidFill>
              </a:rPr>
              <a:t>skilled</a:t>
            </a:r>
            <a:r>
              <a:rPr lang="it-IT" sz="2000" dirty="0">
                <a:solidFill>
                  <a:srgbClr val="002060"/>
                </a:solidFill>
              </a:rPr>
              <a:t>.</a:t>
            </a:r>
          </a:p>
          <a:p>
            <a:pPr marL="0" indent="0">
              <a:buNone/>
            </a:pPr>
            <a:endParaRPr lang="it-IT"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5660" y="227103"/>
            <a:ext cx="10862094" cy="734431"/>
          </a:xfrm>
        </p:spPr>
        <p:txBody>
          <a:bodyPr/>
          <a:lstStyle/>
          <a:p>
            <a:r>
              <a:rPr lang="it-IT" b="1" i="1" dirty="0">
                <a:solidFill>
                  <a:srgbClr val="002060"/>
                </a:solidFill>
                <a:latin typeface="Cambria"/>
                <a:cs typeface="Cambria"/>
              </a:rPr>
              <a:t>E.QU.A.L. finalità e obiettivi</a:t>
            </a:r>
            <a:endParaRPr lang="it-IT" dirty="0">
              <a:solidFill>
                <a:srgbClr val="002060"/>
              </a:solidFill>
            </a:endParaRPr>
          </a:p>
        </p:txBody>
      </p:sp>
      <p:sp>
        <p:nvSpPr>
          <p:cNvPr id="3" name="Segnaposto contenuto 2"/>
          <p:cNvSpPr>
            <a:spLocks noGrp="1"/>
          </p:cNvSpPr>
          <p:nvPr>
            <p:ph idx="1"/>
          </p:nvPr>
        </p:nvSpPr>
        <p:spPr>
          <a:xfrm>
            <a:off x="876692" y="1140643"/>
            <a:ext cx="10477107" cy="5036320"/>
          </a:xfrm>
        </p:spPr>
        <p:txBody>
          <a:bodyPr/>
          <a:lstStyle/>
          <a:p>
            <a:pPr marL="0" lvl="0" indent="0" algn="just">
              <a:buNone/>
            </a:pPr>
            <a:r>
              <a:rPr lang="it-IT" dirty="0">
                <a:solidFill>
                  <a:srgbClr val="002060"/>
                </a:solidFill>
              </a:rPr>
              <a:t>E.Q.U.A.L. ha contribuito al raggiungimento di tre obiettivi</a:t>
            </a:r>
          </a:p>
          <a:p>
            <a:pPr lvl="0" algn="just"/>
            <a:endParaRPr lang="it-IT" dirty="0">
              <a:solidFill>
                <a:srgbClr val="002060"/>
              </a:solidFill>
            </a:endParaRPr>
          </a:p>
          <a:p>
            <a:pPr marL="514350" lvl="0" indent="-514350" algn="just">
              <a:buFont typeface="+mj-lt"/>
              <a:buAutoNum type="arabicPeriod"/>
            </a:pPr>
            <a:r>
              <a:rPr lang="it-IT" sz="2400" dirty="0">
                <a:solidFill>
                  <a:srgbClr val="002060"/>
                </a:solidFill>
              </a:rPr>
              <a:t>fare il punto sulle politiche, le pratiche, gli strumenti e le risorse esistenti per l'attuazione della Raccomandazione </a:t>
            </a:r>
            <a:r>
              <a:rPr lang="it-IT" sz="2400" dirty="0" err="1">
                <a:solidFill>
                  <a:srgbClr val="002060"/>
                </a:solidFill>
              </a:rPr>
              <a:t>Upskilling</a:t>
            </a:r>
            <a:r>
              <a:rPr lang="it-IT" sz="2400" dirty="0">
                <a:solidFill>
                  <a:srgbClr val="002060"/>
                </a:solidFill>
              </a:rPr>
              <a:t> Pathways;</a:t>
            </a:r>
          </a:p>
          <a:p>
            <a:pPr marL="514350" lvl="0" indent="-514350" algn="just">
              <a:buFont typeface="+mj-lt"/>
              <a:buAutoNum type="arabicPeriod"/>
            </a:pPr>
            <a:endParaRPr lang="it-IT" sz="2400" dirty="0">
              <a:solidFill>
                <a:srgbClr val="002060"/>
              </a:solidFill>
            </a:endParaRPr>
          </a:p>
          <a:p>
            <a:pPr marL="514350" lvl="0" indent="-514350" algn="just">
              <a:buFont typeface="+mj-lt"/>
              <a:buAutoNum type="arabicPeriod"/>
            </a:pPr>
            <a:r>
              <a:rPr lang="it-IT" sz="2400" dirty="0">
                <a:solidFill>
                  <a:srgbClr val="002060"/>
                </a:solidFill>
              </a:rPr>
              <a:t>definire e classificare gli adulti low </a:t>
            </a:r>
            <a:r>
              <a:rPr lang="it-IT" sz="2400" dirty="0" err="1">
                <a:solidFill>
                  <a:srgbClr val="002060"/>
                </a:solidFill>
              </a:rPr>
              <a:t>skilled</a:t>
            </a:r>
            <a:r>
              <a:rPr lang="it-IT" sz="2400" dirty="0">
                <a:solidFill>
                  <a:srgbClr val="002060"/>
                </a:solidFill>
              </a:rPr>
              <a:t>; </a:t>
            </a:r>
          </a:p>
          <a:p>
            <a:pPr marL="514350" lvl="0" indent="-514350" algn="just">
              <a:buFont typeface="+mj-lt"/>
              <a:buAutoNum type="arabicPeriod"/>
            </a:pPr>
            <a:endParaRPr lang="it-IT" sz="2400" dirty="0">
              <a:solidFill>
                <a:srgbClr val="002060"/>
              </a:solidFill>
            </a:endParaRPr>
          </a:p>
          <a:p>
            <a:pPr marL="514350" lvl="0" indent="-514350" algn="just">
              <a:buFont typeface="+mj-lt"/>
              <a:buAutoNum type="arabicPeriod"/>
            </a:pPr>
            <a:r>
              <a:rPr lang="it-IT" sz="2400" dirty="0">
                <a:solidFill>
                  <a:srgbClr val="002060"/>
                </a:solidFill>
              </a:rPr>
              <a:t>aumentare la capacità di intervento degli stakeholder coinvolti nell’implementazione della Raccomandazione </a:t>
            </a:r>
            <a:r>
              <a:rPr lang="it-IT" sz="2400" dirty="0" err="1">
                <a:solidFill>
                  <a:srgbClr val="002060"/>
                </a:solidFill>
              </a:rPr>
              <a:t>Upskilling</a:t>
            </a:r>
            <a:r>
              <a:rPr lang="it-IT" sz="2400" dirty="0">
                <a:solidFill>
                  <a:srgbClr val="002060"/>
                </a:solidFill>
              </a:rPr>
              <a:t> Pathways</a:t>
            </a:r>
          </a:p>
          <a:p>
            <a:endParaRPr lang="it-IT" dirty="0"/>
          </a:p>
        </p:txBody>
      </p:sp>
    </p:spTree>
    <p:extLst>
      <p:ext uri="{BB962C8B-B14F-4D97-AF65-F5344CB8AC3E}">
        <p14:creationId xmlns:p14="http://schemas.microsoft.com/office/powerpoint/2010/main" val="721385408"/>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1920</TotalTime>
  <Words>2475</Words>
  <Application>Microsoft Office PowerPoint</Application>
  <PresentationFormat>Widescreen</PresentationFormat>
  <Paragraphs>176</Paragraphs>
  <Slides>21</Slides>
  <Notes>21</Notes>
  <HiddenSlides>0</HiddenSlides>
  <MMClips>0</MMClips>
  <ScaleCrop>false</ScaleCrop>
  <HeadingPairs>
    <vt:vector size="6" baseType="variant">
      <vt:variant>
        <vt:lpstr>Caratteri utilizzati</vt:lpstr>
      </vt:variant>
      <vt:variant>
        <vt:i4>8</vt:i4>
      </vt:variant>
      <vt:variant>
        <vt:lpstr>Tema</vt:lpstr>
      </vt:variant>
      <vt:variant>
        <vt:i4>2</vt:i4>
      </vt:variant>
      <vt:variant>
        <vt:lpstr>Titoli diapositive</vt:lpstr>
      </vt:variant>
      <vt:variant>
        <vt:i4>21</vt:i4>
      </vt:variant>
    </vt:vector>
  </HeadingPairs>
  <TitlesOfParts>
    <vt:vector size="31" baseType="lpstr">
      <vt:lpstr>Arial</vt:lpstr>
      <vt:lpstr>Arial Unicode MS</vt:lpstr>
      <vt:lpstr>Calibri</vt:lpstr>
      <vt:lpstr>Calibri Light</vt:lpstr>
      <vt:lpstr>Cambria</vt:lpstr>
      <vt:lpstr>Corbel</vt:lpstr>
      <vt:lpstr>Helvetica</vt:lpstr>
      <vt:lpstr>Wingdings</vt:lpstr>
      <vt:lpstr>Tema di Office</vt:lpstr>
      <vt:lpstr>1_Personalizza struttura</vt:lpstr>
      <vt:lpstr>Presentazione standard di PowerPoint</vt:lpstr>
      <vt:lpstr>Bassa alfabetizzazione funzionale: implicazioni….</vt:lpstr>
      <vt:lpstr>Le relazioni tra cambiamento tecnologico e l’occupazione:  le competenze</vt:lpstr>
      <vt:lpstr>Professioni a rischio di automazione: cambiamenti significativi</vt:lpstr>
      <vt:lpstr>Adulti con basse qualifiche nel MdL</vt:lpstr>
      <vt:lpstr>Il ruolo fondamentale dell’istruzione e della formazione di base</vt:lpstr>
      <vt:lpstr>I gruppi a maggior rischio</vt:lpstr>
      <vt:lpstr>I gruppi a maggior rischio</vt:lpstr>
      <vt:lpstr>E.QU.A.L. finalità e obiettivi</vt:lpstr>
      <vt:lpstr>Principali attività del Progetto EQUAL</vt:lpstr>
      <vt:lpstr>Output</vt:lpstr>
      <vt:lpstr>Output</vt:lpstr>
      <vt:lpstr>Output </vt:lpstr>
      <vt:lpstr>Il sito web di E.QU.A.L. </vt:lpstr>
      <vt:lpstr>12 messaggi chiave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FGB1</dc:creator>
  <cp:lastModifiedBy>Claudio Maria Vitali</cp:lastModifiedBy>
  <cp:revision>40</cp:revision>
  <cp:lastPrinted>2019-10-29T12:49:36Z</cp:lastPrinted>
  <dcterms:created xsi:type="dcterms:W3CDTF">2018-11-14T13:23:43Z</dcterms:created>
  <dcterms:modified xsi:type="dcterms:W3CDTF">2019-10-29T16:18:39Z</dcterms:modified>
</cp:coreProperties>
</file>