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6" r:id="rId3"/>
    <p:sldId id="277" r:id="rId4"/>
    <p:sldId id="295" r:id="rId5"/>
    <p:sldId id="285" r:id="rId6"/>
    <p:sldId id="290" r:id="rId7"/>
    <p:sldId id="296" r:id="rId8"/>
    <p:sldId id="289" r:id="rId9"/>
    <p:sldId id="294" r:id="rId10"/>
    <p:sldId id="297" r:id="rId11"/>
    <p:sldId id="298" r:id="rId12"/>
    <p:sldId id="300" r:id="rId13"/>
    <p:sldId id="299" r:id="rId14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57" autoAdjust="0"/>
  </p:normalViewPr>
  <p:slideViewPr>
    <p:cSldViewPr snapToGrid="0">
      <p:cViewPr varScale="1">
        <p:scale>
          <a:sx n="98" d="100"/>
          <a:sy n="98" d="100"/>
        </p:scale>
        <p:origin x="33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70CBDF-58AF-4BE1-BFB1-B6199CE2A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3C791AB-5D2A-4E70-A7A2-88EECFBB6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532945-CE99-4DB3-BAE6-B97917FE9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E6C13D-EF86-4026-928A-8618D6FA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219BAE-3B0F-4C39-8CB5-F8512436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57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F3DB09-D5C1-4EFE-964F-A3960684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40373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D668E8-3D19-449A-835E-F7AE891F9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79144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242F8E-7780-45CF-9217-549240B8B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0983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BAFA4C-0628-4239-A75A-8372F8AD5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8220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D06580-08FF-4823-B996-599AA3285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F57D12-BBBA-420C-BC47-259548429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F6DBDC-0FEA-4175-91C1-6621F623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094BFD-2CD6-4127-98F7-05F2AEF8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8C5D87-0C7C-4DF0-A0F0-A07811A0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331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DCF342-1190-4EC1-AA50-D0B4F5165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79B590-D975-45EB-BD88-31D397178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299DE1B-2D83-4F6D-8B39-472846676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6BA2A55-C56D-42F9-BA95-185CCBC611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5174370-5813-4FEA-A65B-570B4300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E7EF08-2580-49A9-9E08-143AFB73A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9123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775CA7-EDED-44D0-A2A4-7C7314F3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D75FF2-7207-4FAC-B12A-F490DF80E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9AF866A-848A-4B59-9829-20C771AEB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58D3F59-4424-408D-819B-21E01C7D74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389A038-6FB0-412F-A32E-116B7F1A7C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F6A38B3-35C1-4A07-8136-26D525FF4F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A70DB33-8187-4BBB-B7C9-78CBFCDEF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2449D7F-79C9-4C7B-8CB0-113E0907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5129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B063D1-7F7A-4BA8-8808-B5EE0504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6825193-3C3B-4292-96A0-CE9A77FE5F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D750029-2D66-4AB6-9F52-CBF7155E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B87E10E-61A1-466F-9502-347AD021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74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57E7A3C-5517-4F59-84C7-C0CDABAD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3DCB6CE-8838-4F6E-A7F5-949F209AF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AB39584-F161-4888-BBF9-6693D42B7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450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B2E47E-654D-43A2-9D03-22DE045E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402675-92E0-4FF5-AB7D-29BE548D4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2FAB702-A91F-4A07-A4AD-2DB77DCE5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C60A214-7F98-4AA2-91A0-0C63CF16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4F4A5D-E318-40A0-8BAF-D5D0757ED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2D89C9A-5D02-4BD2-BED7-6FE8FAA64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1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7EC8FF-5734-4396-823E-F2EC07FCF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5EE5E02-FB6B-42E5-A29A-B0E46C47E6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B5FA03F-309D-43A2-B1AE-626B77524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EFF3983-32FC-43E6-9776-0BDEA2EAF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2028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2133FE-4471-449D-B085-ACE99A0F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DC603E8-A064-421D-A102-F9279A0858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14DCE10-246D-4EE6-B6C9-7912B7F16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C46F19-AA08-4EB9-91DA-04FF990A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9721E1D-2CF4-4765-831D-BB5BE4A5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7A425D4-A9BF-465C-B18D-DBF93B2A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7733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3C58E1-FA90-432F-83CE-F87270EE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EE74130-4211-4041-9A22-799C89251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9EF1F0-C922-429E-92FF-A69E4608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30CAB4-444E-4BF5-9EF5-610BF00E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BB38E0-AE96-42B5-AF05-D6D5F7B4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475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2CBBCDA-5F90-4171-ABE5-F9345D46AD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505E266-E15F-4960-BCD0-BABAAACAC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F0337B-5E1A-4142-ADA7-395DB5A36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A2A299-6724-4A32-813C-D4349E67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37A70-B3E0-4FCB-97E4-880748ED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88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6AF26CE-5DF5-423D-AD83-2F65D0CAD3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E1DCB23-5288-44F3-A95F-1EE510A9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10A0F3-2715-4839-B72B-E500A559A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787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21D1E1-1302-400A-817F-46F9A16A6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BDCCDC-E015-45DB-8662-41E5884B9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F595F5A-10DE-433A-B7EA-1950B882D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87FF3A7-A5C2-48CC-AC1A-B9F7978D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B7CEF1B-A11E-4A6B-A8C2-7AF94ED66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E53A46-F48B-48DE-ADD4-F50B0D1D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91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FD257B-A3C9-483C-A58F-4C06436DB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C3CA4D7-4063-4940-AE38-71C5BCC1CE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C553F6A-8844-4F1F-90D2-9B9D614D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6E21293-3B9B-4ACB-9639-FCC301E1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21DED18-008F-438C-BF20-E6927993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776ECF1-39B8-425E-A4A0-A17CFD625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752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0C193A-89E2-4DC7-93AD-1E43FD146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C0F3423-8C83-411E-9F24-ED7CA9842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D1C049-5244-451D-A80F-CBDD64A588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BC8AC1-C548-432A-B2E4-C5183F3D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C3A456-5E20-4EAF-B08A-32647FA11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29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011FAFD-7E17-4411-9B72-45A3341A91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4757EA2-DD73-462F-953E-DDD457E81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07C153-9504-4BF2-8251-25A1CE13EC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8D222D-DA86-446E-9797-7954C19A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A4A859-F15B-440D-9575-183368A1D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31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982D4C-92ED-4583-A33A-6F892AFBE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153412C-D75E-4C36-8687-6FA0ECE48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EFC5F0-3BD8-4768-B0E7-830CC72F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DD9B71-72A6-448B-B3F0-14FE4BB75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CE4197-A522-481C-A27A-FBF38F0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69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DBB26F-27AF-4B0E-85B7-77BBCC18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D5CCA7-3D14-4A72-82CB-DE4C4A77D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C40053-DBB8-4C60-8FBE-24F8C17297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28/10/2019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D00DC1-F55C-4B02-9FB4-3984EAD3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47EBAC-E509-428D-8667-41CBFB36E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2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3811BC-4E18-47AD-BCDF-4619114E0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D908DA9-DB99-4FCE-AFB6-8931E23C050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26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571DC7E-33B3-46F7-A903-63DA1C94A69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54624"/>
            <a:ext cx="12192000" cy="1103376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B4B7E61-197E-44DE-B3F0-F4FDBB344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Title</a:t>
            </a:r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0826750B-F999-49C6-A2F9-E5149D323579}"/>
              </a:ext>
            </a:extLst>
          </p:cNvPr>
          <p:cNvSpPr txBox="1">
            <a:spLocks/>
          </p:cNvSpPr>
          <p:nvPr userDrawn="1"/>
        </p:nvSpPr>
        <p:spPr>
          <a:xfrm>
            <a:off x="9292086" y="58991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DB1396-B4C3-4AAC-ADC8-7866DB610220}" type="slidenum">
              <a:rPr lang="it-IT" smtClean="0">
                <a:solidFill>
                  <a:srgbClr val="17406D">
                    <a:lumMod val="60000"/>
                    <a:lumOff val="40000"/>
                  </a:srgbClr>
                </a:solidFill>
                <a:latin typeface="Corbel" panose="020B0503020204020204"/>
              </a:rPr>
              <a:pPr/>
              <a:t>‹N›</a:t>
            </a:fld>
            <a:endParaRPr lang="it-IT" dirty="0">
              <a:solidFill>
                <a:srgbClr val="17406D">
                  <a:lumMod val="60000"/>
                  <a:lumOff val="40000"/>
                </a:srgbClr>
              </a:solidFill>
              <a:latin typeface="Corbel" panose="020B0503020204020204"/>
            </a:endParaRPr>
          </a:p>
        </p:txBody>
      </p:sp>
      <p:pic>
        <p:nvPicPr>
          <p:cNvPr id="3" name="Immagine 2" descr="loghi_REV6-01.jpg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7023"/>
          <a:stretch/>
        </p:blipFill>
        <p:spPr>
          <a:xfrm>
            <a:off x="1319982" y="6085695"/>
            <a:ext cx="7477614" cy="77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86" r:id="rId5"/>
    <p:sldLayoutId id="2147483687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96BA8DE-0DB0-4EC3-9D1A-BDA8AA6C343F}"/>
              </a:ext>
            </a:extLst>
          </p:cNvPr>
          <p:cNvSpPr/>
          <p:nvPr/>
        </p:nvSpPr>
        <p:spPr>
          <a:xfrm>
            <a:off x="3077980" y="720566"/>
            <a:ext cx="8839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Helvetica"/>
                <a:cs typeface="Helvetica"/>
              </a:rPr>
              <a:t>E.QU.A.L. - Enhancing Qualifications for Adult Learners through the implementation of Upskilling Pathways</a:t>
            </a:r>
          </a:p>
          <a:p>
            <a:pPr algn="ctr"/>
            <a:endParaRPr lang="en-US" sz="3200" b="1" dirty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Helvetica"/>
                <a:cs typeface="Helvetica"/>
              </a:rPr>
              <a:t>CONFERENZA FINALE </a:t>
            </a:r>
          </a:p>
          <a:p>
            <a:pPr algn="ctr"/>
            <a:endParaRPr lang="en-US" b="1" dirty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ctr"/>
            <a:r>
              <a:rPr lang="it-IT" b="1" dirty="0">
                <a:solidFill>
                  <a:srgbClr val="002060"/>
                </a:solidFill>
                <a:latin typeface="Helvetica"/>
                <a:cs typeface="Helvetica"/>
              </a:rPr>
              <a:t>“Costruire percorsi di miglioramento delle competenze della popolazione adulta:</a:t>
            </a:r>
          </a:p>
          <a:p>
            <a:pPr algn="ctr"/>
            <a:r>
              <a:rPr lang="it-IT" b="1" dirty="0">
                <a:solidFill>
                  <a:srgbClr val="002060"/>
                </a:solidFill>
                <a:latin typeface="Helvetica"/>
                <a:cs typeface="Helvetica"/>
              </a:rPr>
              <a:t>le azioni possibili, le decisioni necessarie”</a:t>
            </a:r>
          </a:p>
          <a:p>
            <a:pPr algn="ctr"/>
            <a:endParaRPr lang="en-US" b="1" dirty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ctr"/>
            <a:r>
              <a:rPr lang="en-US" b="1" dirty="0">
                <a:solidFill>
                  <a:srgbClr val="002060"/>
                </a:solidFill>
                <a:latin typeface="Helvetica"/>
                <a:cs typeface="Helvetica"/>
              </a:rPr>
              <a:t>Roma, 30 </a:t>
            </a:r>
            <a:r>
              <a:rPr lang="en-US" b="1" dirty="0" err="1">
                <a:solidFill>
                  <a:srgbClr val="002060"/>
                </a:solidFill>
                <a:latin typeface="Helvetica"/>
                <a:cs typeface="Helvetica"/>
              </a:rPr>
              <a:t>ottobre</a:t>
            </a:r>
            <a:r>
              <a:rPr lang="en-US" b="1" dirty="0">
                <a:solidFill>
                  <a:srgbClr val="002060"/>
                </a:solidFill>
                <a:latin typeface="Helvetica"/>
                <a:cs typeface="Helvetica"/>
              </a:rPr>
              <a:t> 2019</a:t>
            </a:r>
          </a:p>
          <a:p>
            <a:pPr algn="r"/>
            <a:r>
              <a:rPr lang="en-US" sz="1600" b="1" dirty="0" err="1">
                <a:solidFill>
                  <a:srgbClr val="002060"/>
                </a:solidFill>
                <a:latin typeface="Helvetica"/>
                <a:cs typeface="Helvetica"/>
              </a:rPr>
              <a:t>Sveva</a:t>
            </a:r>
            <a:r>
              <a:rPr lang="en-US" sz="1600" b="1" dirty="0">
                <a:solidFill>
                  <a:srgbClr val="002060"/>
                </a:solidFill>
                <a:latin typeface="Helvetica"/>
                <a:cs typeface="Helvetica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Helvetica"/>
                <a:cs typeface="Helvetica"/>
              </a:rPr>
              <a:t>Balduini</a:t>
            </a:r>
            <a:endParaRPr lang="en-US" sz="1600" b="1" dirty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ctr"/>
            <a:endParaRPr lang="en-US" dirty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ctr"/>
            <a:r>
              <a:rPr lang="en-US" sz="1200" dirty="0" err="1">
                <a:solidFill>
                  <a:srgbClr val="002060"/>
                </a:solidFill>
                <a:latin typeface="Helvetica"/>
                <a:cs typeface="Helvetica"/>
              </a:rPr>
              <a:t>EaSI</a:t>
            </a:r>
            <a:r>
              <a:rPr lang="en-US" sz="1200" dirty="0">
                <a:solidFill>
                  <a:srgbClr val="002060"/>
                </a:solidFill>
                <a:latin typeface="Helvetica"/>
                <a:cs typeface="Helvetica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Helvetica"/>
                <a:cs typeface="Helvetica"/>
              </a:rPr>
              <a:t>programme</a:t>
            </a:r>
            <a:r>
              <a:rPr lang="en-US" sz="1200" dirty="0">
                <a:solidFill>
                  <a:srgbClr val="002060"/>
                </a:solidFill>
                <a:latin typeface="Helvetica"/>
                <a:cs typeface="Helvetica"/>
              </a:rPr>
              <a:t> – Awareness-raising activities in Member States on “Upskilling Pathways: New Opportunities for Adults” </a:t>
            </a:r>
          </a:p>
          <a:p>
            <a:pPr algn="ctr"/>
            <a:r>
              <a:rPr lang="en-US" sz="1200" dirty="0">
                <a:solidFill>
                  <a:srgbClr val="002060"/>
                </a:solidFill>
                <a:latin typeface="Helvetica"/>
                <a:cs typeface="Helvetica"/>
              </a:rPr>
              <a:t>Call for proposals VP/2017/011</a:t>
            </a:r>
            <a:endParaRPr lang="it-IT" sz="1200" dirty="0">
              <a:solidFill>
                <a:srgbClr val="00206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8501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529355"/>
          </a:xfrm>
        </p:spPr>
        <p:txBody>
          <a:bodyPr>
            <a:normAutofit fontScale="90000"/>
          </a:bodyPr>
          <a:lstStyle/>
          <a:p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853035"/>
            <a:ext cx="10515600" cy="5015749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7355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529355"/>
          </a:xfrm>
        </p:spPr>
        <p:txBody>
          <a:bodyPr>
            <a:normAutofit fontScale="90000"/>
          </a:bodyPr>
          <a:lstStyle/>
          <a:p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853035"/>
            <a:ext cx="10515600" cy="5015749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3582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529355"/>
          </a:xfrm>
        </p:spPr>
        <p:txBody>
          <a:bodyPr>
            <a:normAutofit fontScale="90000"/>
          </a:bodyPr>
          <a:lstStyle/>
          <a:p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853035"/>
            <a:ext cx="10515600" cy="5015749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84149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724619"/>
          </a:xfrm>
        </p:spPr>
        <p:txBody>
          <a:bodyPr>
            <a:normAutofit/>
          </a:bodyPr>
          <a:lstStyle/>
          <a:p>
            <a:r>
              <a:rPr lang="it-IT" sz="4000" b="1" dirty="0">
                <a:solidFill>
                  <a:schemeClr val="accent1">
                    <a:lumMod val="50000"/>
                  </a:schemeClr>
                </a:solidFill>
              </a:rPr>
              <a:t>E.QU.A.L.: LE RAGIONI DI UN PROGETTO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5660" y="1092079"/>
            <a:ext cx="11656550" cy="4655577"/>
          </a:xfrm>
        </p:spPr>
        <p:txBody>
          <a:bodyPr/>
          <a:lstStyle/>
          <a:p>
            <a:pPr marL="0" lvl="0" indent="0" algn="ctr">
              <a:spcBef>
                <a:spcPts val="600"/>
              </a:spcBef>
              <a:buNone/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BASSI LIVELLI DI COMPETENZE NON POSSANO ACCOMPAGNARE PROCESSI DI SVILUPPO OCCUPAZIONALE E DI INCLUSIONE SOCIALE</a:t>
            </a:r>
          </a:p>
          <a:p>
            <a:pPr marL="0" lvl="0" indent="0" algn="ctr">
              <a:spcBef>
                <a:spcPts val="600"/>
              </a:spcBef>
              <a:buNone/>
            </a:pPr>
            <a:endParaRPr lang="it-IT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>
              <a:spcBef>
                <a:spcPts val="600"/>
              </a:spcBef>
              <a:buNone/>
            </a:pP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L’Italia resta uno dei paesi europei dove il bisogno di migliorare le competenze di base è tanto grande quanto sfidante</a:t>
            </a:r>
            <a:endParaRPr lang="it-IT" sz="4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secondo l’indagine PIAAC , la percentuale di adulti con punteggio 0-1 in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literacy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è quasi al 28% (UE = 19.9%) e in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numeracy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al 31.7% (UE=</a:t>
            </a:r>
            <a:r>
              <a:rPr lang="it-IT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23,6%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);</a:t>
            </a:r>
          </a:p>
          <a:p>
            <a:pPr marL="285750" lvl="0" indent="-28575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gli individui privi di competenze digitali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sono il 57%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della popolazione di età compresa tra 16 e 74 anni (UE =31%);</a:t>
            </a:r>
          </a:p>
          <a:p>
            <a:pPr marL="285750" lvl="0" indent="-28575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tasso di partecipazione alle opportunità formative degli adulti (25-64 anni) raggiunge l’8%, mentre in UE la media è di 10,6%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712235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I low skilled in literacy: una </a:t>
            </a:r>
            <a:r>
              <a:rPr lang="en-US" sz="3600" dirty="0" err="1">
                <a:solidFill>
                  <a:schemeClr val="accent1">
                    <a:lumMod val="50000"/>
                  </a:schemeClr>
                </a:solidFill>
              </a:rPr>
              <a:t>comparazione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1">
                    <a:lumMod val="50000"/>
                  </a:schemeClr>
                </a:solidFill>
              </a:rPr>
              <a:t>internazionale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F251BBA9-683C-4F1E-981B-3FEC1C7F49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942" y="939338"/>
            <a:ext cx="7095862" cy="43513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845917"/>
          </a:xfrm>
        </p:spPr>
        <p:txBody>
          <a:bodyPr>
            <a:normAutofit/>
          </a:bodyPr>
          <a:lstStyle/>
          <a:p>
            <a:r>
              <a:rPr lang="it-IT" b="1" i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Low </a:t>
            </a:r>
            <a:r>
              <a:rPr lang="it-IT" b="1" i="1" dirty="0" err="1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skilled</a:t>
            </a:r>
            <a:r>
              <a:rPr lang="it-IT" b="1" i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in Italia: differenze territoriali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D633D8DD-4730-4D60-89EA-62208DE76D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6323" y="2189519"/>
            <a:ext cx="6181105" cy="378499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B59C3AE7-92AC-4F18-BCF7-9B4CA7B99DF1}"/>
              </a:ext>
            </a:extLst>
          </p:cNvPr>
          <p:cNvSpPr/>
          <p:nvPr/>
        </p:nvSpPr>
        <p:spPr>
          <a:xfrm>
            <a:off x="2636322" y="1308104"/>
            <a:ext cx="76086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Distribuzione per macroregioni dei cittadini low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</a:rPr>
              <a:t>skilled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 in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</a:rPr>
              <a:t>literacy</a:t>
            </a:r>
            <a:r>
              <a:rPr lang="it-IT" sz="2000" dirty="0">
                <a:solidFill>
                  <a:srgbClr val="0070C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06329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565999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chemeClr val="accent1">
                    <a:lumMod val="50000"/>
                  </a:schemeClr>
                </a:solidFill>
              </a:rPr>
              <a:t>I low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skilled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</a:rPr>
              <a:t> in Italia: non solo low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qualified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84A692F4-29D0-4EDD-8C1E-4251D9566C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3651" y="983558"/>
            <a:ext cx="9229859" cy="489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19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9382" y="379884"/>
            <a:ext cx="10862094" cy="346265"/>
          </a:xfrm>
        </p:spPr>
        <p:txBody>
          <a:bodyPr>
            <a:normAutofit fontScale="90000"/>
          </a:bodyPr>
          <a:lstStyle/>
          <a:p>
            <a:r>
              <a:rPr lang="it-IT" sz="2700" dirty="0"/>
              <a:t>Percentuale di persone low </a:t>
            </a:r>
            <a:r>
              <a:rPr lang="it-IT" sz="2700" dirty="0" err="1"/>
              <a:t>skilled</a:t>
            </a:r>
            <a:r>
              <a:rPr lang="it-IT" sz="2700" dirty="0"/>
              <a:t> nei gruppi di età: confronto internazionale</a:t>
            </a:r>
            <a:endParaRPr lang="it-IT" dirty="0"/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B027989D-045E-41C1-8A27-966827121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2814" y="1858192"/>
            <a:ext cx="6863326" cy="399527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F2C87220-D85A-49D7-9F46-10E04237AA37}"/>
              </a:ext>
            </a:extLst>
          </p:cNvPr>
          <p:cNvSpPr/>
          <p:nvPr/>
        </p:nvSpPr>
        <p:spPr>
          <a:xfrm>
            <a:off x="381000" y="726149"/>
            <a:ext cx="11430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Tra i cittadini di età compresa tra i 55 e i 65 anni, che rappresentano il 20,5% della popolazione italiana, i low </a:t>
            </a:r>
            <a:r>
              <a:rPr lang="it-IT" sz="1600" dirty="0" err="1"/>
              <a:t>skilled</a:t>
            </a:r>
            <a:r>
              <a:rPr lang="it-IT" sz="1600" dirty="0"/>
              <a:t> sono più del 41%.</a:t>
            </a:r>
            <a:br>
              <a:rPr lang="it-IT" sz="1400" dirty="0"/>
            </a:br>
            <a:endParaRPr lang="it-IT" sz="1400" dirty="0"/>
          </a:p>
          <a:p>
            <a:r>
              <a:rPr lang="it-IT" sz="1600" dirty="0"/>
              <a:t>Se si analizzano gli over 55, un cittadino su quattro (media OCSE-PIAAC) è analfabeta funzionale: la Spagna ha la percentuale più alta (47%, di cui 16% sotto il livello 1), mentre il più basso è il Giappone (12%, di cui solo l’1% sotto il livello 1).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767133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7152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 low skilled in Italia: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l’età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71D57631-64CE-40E6-B6BE-CD2A74E952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7287" y="1706036"/>
            <a:ext cx="9172207" cy="4012416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8AF0D01D-5FDA-4430-A73A-A099195F4667}"/>
              </a:ext>
            </a:extLst>
          </p:cNvPr>
          <p:cNvSpPr/>
          <p:nvPr/>
        </p:nvSpPr>
        <p:spPr>
          <a:xfrm>
            <a:off x="2021631" y="1139548"/>
            <a:ext cx="74647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chemeClr val="accent1">
                    <a:lumMod val="50000"/>
                  </a:schemeClr>
                </a:solidFill>
              </a:rPr>
              <a:t>% di persone low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skilled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</a:rPr>
              <a:t> nelle fasce di età: un confronto internazionale</a:t>
            </a:r>
          </a:p>
        </p:txBody>
      </p:sp>
    </p:spTree>
    <p:extLst>
      <p:ext uri="{BB962C8B-B14F-4D97-AF65-F5344CB8AC3E}">
        <p14:creationId xmlns:p14="http://schemas.microsoft.com/office/powerpoint/2010/main" val="1041660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273" y="681037"/>
            <a:ext cx="11747241" cy="659305"/>
          </a:xfrm>
        </p:spPr>
        <p:txBody>
          <a:bodyPr>
            <a:normAutofit fontScale="90000"/>
          </a:bodyPr>
          <a:lstStyle/>
          <a:p>
            <a:r>
              <a:rPr lang="it-IT" sz="3600" dirty="0">
                <a:solidFill>
                  <a:schemeClr val="accent1">
                    <a:lumMod val="50000"/>
                  </a:schemeClr>
                </a:solidFill>
              </a:rPr>
              <a:t>La partecipazione degli adulti alle opportunità di apprendimento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4624955"/>
          </a:xfrm>
        </p:spPr>
        <p:txBody>
          <a:bodyPr/>
          <a:lstStyle/>
          <a:p>
            <a:pPr marL="0" indent="0" algn="ctr">
              <a:buNone/>
            </a:pPr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Complessità e criticità </a:t>
            </a:r>
            <a:r>
              <a:rPr lang="it-IT" sz="2400" b="1" dirty="0">
                <a:solidFill>
                  <a:srgbClr val="FF0000"/>
                </a:solidFill>
              </a:rPr>
              <a:t>incrementate</a:t>
            </a:r>
            <a:r>
              <a:rPr lang="it-IT" sz="2400" b="1" dirty="0">
                <a:solidFill>
                  <a:srgbClr val="0070C0"/>
                </a:solidFill>
              </a:rPr>
              <a:t> </a:t>
            </a:r>
            <a:r>
              <a:rPr lang="it-IT" sz="2400" b="1" dirty="0">
                <a:solidFill>
                  <a:srgbClr val="FF0000"/>
                </a:solidFill>
              </a:rPr>
              <a:t>dalla scarsa partecipazione </a:t>
            </a:r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degli adulti alle opportunità educative e formative esistenti.</a:t>
            </a:r>
          </a:p>
          <a:p>
            <a:pPr algn="just"/>
            <a:r>
              <a:rPr lang="it-IT" sz="1600" dirty="0">
                <a:solidFill>
                  <a:schemeClr val="accent1">
                    <a:lumMod val="50000"/>
                  </a:schemeClr>
                </a:solidFill>
              </a:rPr>
              <a:t>i dati relativi alla partecipazione degli adulti sono in lenta ma continua crescita ma l’Italia  (con poco più dell’8% - LFS Eurostat) appare lontana dal raggiungimento del benchmark relativo alla partecipazione prefissato (15%). </a:t>
            </a:r>
          </a:p>
          <a:p>
            <a:pPr algn="just"/>
            <a:r>
              <a:rPr lang="it-IT" sz="1600" dirty="0">
                <a:solidFill>
                  <a:schemeClr val="accent1">
                    <a:lumMod val="50000"/>
                  </a:schemeClr>
                </a:solidFill>
              </a:rPr>
              <a:t>non è necessariamente legato a problematiche di natura economica o di natura familiare </a:t>
            </a:r>
          </a:p>
          <a:p>
            <a:pPr algn="just"/>
            <a:r>
              <a:rPr lang="it-IT" sz="1600" dirty="0">
                <a:solidFill>
                  <a:schemeClr val="accent1">
                    <a:lumMod val="50000"/>
                  </a:schemeClr>
                </a:solidFill>
              </a:rPr>
              <a:t>mancanza di prerequisiti rappresenta un ostacolo per il 12% dei rispondenti con basse competenze, anche perché i prerequisiti di accesso riguardano prevalentemente il possesso di determinati titoli di studio o qualificazioni formali.</a:t>
            </a:r>
          </a:p>
          <a:p>
            <a:pPr algn="just"/>
            <a:r>
              <a:rPr lang="it-IT" sz="1600" dirty="0">
                <a:solidFill>
                  <a:schemeClr val="accent1">
                    <a:lumMod val="50000"/>
                  </a:schemeClr>
                </a:solidFill>
              </a:rPr>
              <a:t>attenzione particolare deve essere posta  sulle motivazioni che ostacolano l’accesso degli adulti con basse competenze, che partecipano in misura minore ai percorsi di apprendimento rispetto alle persone con competenze migliori e qualifiche più elevate e che appaiono, anche, meno motivati a prendere parte ad attività di istruzione e/o formazione.</a:t>
            </a:r>
          </a:p>
          <a:p>
            <a:pPr algn="just"/>
            <a:r>
              <a:rPr lang="it-IT" sz="1600" dirty="0">
                <a:solidFill>
                  <a:schemeClr val="accent1">
                    <a:lumMod val="50000"/>
                  </a:schemeClr>
                </a:solidFill>
              </a:rPr>
              <a:t>mancanza di interesse - e conseguente scarsa motivazione ad investire sulle proprie competenze  dopo il periodo educativo formale - può essere un atteggiamento che tende a stabilizzarsi nel tempo, </a:t>
            </a:r>
          </a:p>
          <a:p>
            <a:pPr algn="just"/>
            <a:r>
              <a:rPr lang="it-IT" sz="1600" dirty="0">
                <a:solidFill>
                  <a:schemeClr val="accent1">
                    <a:lumMod val="50000"/>
                  </a:schemeClr>
                </a:solidFill>
              </a:rPr>
              <a:t> I dati di PIAAC e quelli di Eurostat sulla partecipazione degli Adulti sembrano confermare l’esistenza del paradosso circa il fatto che una popolazione “a rischio” preferisca ricorrere a strategie per nascondere la scarsa o nulla familiarità con la comunicazione scritta piuttosto che affrontare la pena ed il peso che comporta il trovarsi, da adulto, in contesti di apprendimenti e di studio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0630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4"/>
            <a:ext cx="10862094" cy="579232"/>
          </a:xfrm>
        </p:spPr>
        <p:txBody>
          <a:bodyPr>
            <a:normAutofit/>
          </a:bodyPr>
          <a:lstStyle/>
          <a:p>
            <a:r>
              <a:rPr lang="it-IT" sz="3200" dirty="0">
                <a:solidFill>
                  <a:schemeClr val="accent1">
                    <a:lumMod val="50000"/>
                  </a:schemeClr>
                </a:solidFill>
              </a:rPr>
              <a:t>La natura non formale dell’apprendimento in età adulta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806336"/>
            <a:ext cx="10515600" cy="145790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>
                <a:solidFill>
                  <a:schemeClr val="accent1">
                    <a:lumMod val="50000"/>
                  </a:schemeClr>
                </a:solidFill>
              </a:rPr>
              <a:t>Le attività di apprendimento degli adulti sono prevalentemente non formali</a:t>
            </a:r>
            <a:br>
              <a:rPr lang="it-IT" sz="14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it-IT" sz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it-IT" sz="1200" dirty="0">
                <a:solidFill>
                  <a:schemeClr val="accent1">
                    <a:lumMod val="50000"/>
                  </a:schemeClr>
                </a:solidFill>
              </a:rPr>
              <a:t>Nel 2016, utilizzando il periodo di riferimento di quattro settimane, il 10,8% degli adulti ha partecipato all'apprendimento formale e/o non formale, mentre solo il 3,1% aveva partecipato all'apprendimento formale.</a:t>
            </a:r>
            <a:br>
              <a:rPr lang="it-IT" sz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it-IT" sz="1200" dirty="0">
                <a:solidFill>
                  <a:schemeClr val="accent1">
                    <a:lumMod val="50000"/>
                  </a:schemeClr>
                </a:solidFill>
              </a:rPr>
              <a:t>Nello stesso anno, utilizzando un periodo di riferimento di 12 mesi, il 45,1% degli adulti ha dichiarato di aver intrapreso un apprendimento formale o non formale, ma solo il 5,8% ha dichiarato di aver svolto un apprendimento formale nel corso dell'anno.</a:t>
            </a:r>
            <a:br>
              <a:rPr lang="it-IT" sz="1200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it-IT" sz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</a:rPr>
              <a:t>Quota di partecipanti adulti in istruzione e formazione formale, 2016</a:t>
            </a: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A403D0F-59B1-4F78-BB4D-8D888253E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541" y="2264238"/>
            <a:ext cx="9470917" cy="36404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</TotalTime>
  <Words>516</Words>
  <Application>Microsoft Office PowerPoint</Application>
  <PresentationFormat>Widescreen</PresentationFormat>
  <Paragraphs>38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12</vt:i4>
      </vt:variant>
    </vt:vector>
  </HeadingPairs>
  <TitlesOfParts>
    <vt:vector size="22" baseType="lpstr">
      <vt:lpstr>Arial</vt:lpstr>
      <vt:lpstr>Arial Unicode MS</vt:lpstr>
      <vt:lpstr>Calibri</vt:lpstr>
      <vt:lpstr>Calibri Light</vt:lpstr>
      <vt:lpstr>Cambria</vt:lpstr>
      <vt:lpstr>Corbel</vt:lpstr>
      <vt:lpstr>Helvetica</vt:lpstr>
      <vt:lpstr>Wingdings</vt:lpstr>
      <vt:lpstr>Tema di Office</vt:lpstr>
      <vt:lpstr>1_Personalizza struttura</vt:lpstr>
      <vt:lpstr>Presentazione standard di PowerPoint</vt:lpstr>
      <vt:lpstr>E.QU.A.L.: LE RAGIONI DI UN PROGETTO</vt:lpstr>
      <vt:lpstr>I low skilled in literacy: una comparazione internazionale</vt:lpstr>
      <vt:lpstr>Low skilled in Italia: differenze territoriali</vt:lpstr>
      <vt:lpstr>I low skilled in Italia: non solo low qualified</vt:lpstr>
      <vt:lpstr>Percentuale di persone low skilled nei gruppi di età: confronto internazionale</vt:lpstr>
      <vt:lpstr>I low skilled in Italia: l’età</vt:lpstr>
      <vt:lpstr>La partecipazione degli adulti alle opportunità di apprendimento </vt:lpstr>
      <vt:lpstr>La natura non formale dell’apprendimento in età adulta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FGB1</dc:creator>
  <cp:lastModifiedBy>Vitali Claudio</cp:lastModifiedBy>
  <cp:revision>35</cp:revision>
  <cp:lastPrinted>2018-11-15T10:05:01Z</cp:lastPrinted>
  <dcterms:created xsi:type="dcterms:W3CDTF">2018-11-14T13:23:43Z</dcterms:created>
  <dcterms:modified xsi:type="dcterms:W3CDTF">2019-10-28T16:41:25Z</dcterms:modified>
</cp:coreProperties>
</file>