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8"/>
  </p:notesMasterIdLst>
  <p:handoutMasterIdLst>
    <p:handoutMasterId r:id="rId9"/>
  </p:handoutMasterIdLst>
  <p:sldIdLst>
    <p:sldId id="256" r:id="rId3"/>
    <p:sldId id="280" r:id="rId4"/>
    <p:sldId id="257" r:id="rId5"/>
    <p:sldId id="279" r:id="rId6"/>
    <p:sldId id="277" r:id="rId7"/>
  </p:sldIdLst>
  <p:sldSz cx="12192000" cy="6858000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57" autoAdjust="0"/>
  </p:normalViewPr>
  <p:slideViewPr>
    <p:cSldViewPr snapToGrid="0">
      <p:cViewPr varScale="1">
        <p:scale>
          <a:sx n="104" d="100"/>
          <a:sy n="104" d="100"/>
        </p:scale>
        <p:origin x="-9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E63EF-FC1E-4516-ACE3-11F4B6BC44AC}" type="datetimeFigureOut">
              <a:rPr lang="it-IT" smtClean="0"/>
              <a:t>12/09/2019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0137"/>
            <a:ext cx="2946400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30137"/>
            <a:ext cx="2946400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DE9379-8D12-4845-8D6D-B1FD520104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9460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D7850-0115-4DA1-9DBB-D3CEAAF04B7E}" type="datetimeFigureOut">
              <a:rPr lang="it-IT" smtClean="0"/>
              <a:t>12/09/2019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540486-8A05-4293-8D14-CDED835904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34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40486-8A05-4293-8D14-CDED835904D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4659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40486-8A05-4293-8D14-CDED835904D2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2321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40486-8A05-4293-8D14-CDED835904D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2321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40486-8A05-4293-8D14-CDED835904D2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2321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40486-8A05-4293-8D14-CDED835904D2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8314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670CBDF-58AF-4BE1-BFB1-B6199CE2A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63C791AB-5D2A-4E70-A7A2-88EECFBB63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FD532945-CE99-4DB3-BAE6-B97917FE9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18E6C13D-EF86-4026-928A-8618D6FA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56219BAE-3B0F-4C39-8CB5-F8512436E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57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2F3DB09-D5C1-4EFE-964F-A39606845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540373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9D668E8-3D19-449A-835E-F7AE891F9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79144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B242F8E-7780-45CF-9217-549240B8B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09832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5BAFA4C-0628-4239-A75A-8372F8AD5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8220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BD06580-08FF-4823-B996-599AA3285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BCF57D12-BBBA-420C-BC47-259548429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E1F6DBDC-0FEA-4175-91C1-6621F623AE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1094BFD-2CD6-4127-98F7-05F2AEF85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538C5D87-0C7C-4DF0-A0F0-A07811A08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2331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0DCF342-1190-4EC1-AA50-D0B4F5165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F879B590-D975-45EB-BD88-31D397178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F299DE1B-2D83-4F6D-8B39-472846676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66BA2A55-C56D-42F9-BA95-185CCBC611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B5174370-5813-4FEA-A65B-570B43006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AAE7EF08-2580-49A9-9E08-143AFB73A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9123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4775CA7-EDED-44D0-A2A4-7C7314F3F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F4D75FF2-7207-4FAC-B12A-F490DF80E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49AF866A-848A-4B59-9829-20C771AEB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258D3F59-4424-408D-819B-21E01C7D74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1389A038-6FB0-412F-A32E-116B7F1A7C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xmlns="" id="{7F6A38B3-35C1-4A07-8136-26D525FF4F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xmlns="" id="{1A70DB33-8187-4BBB-B7C9-78CBFCDEF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xmlns="" id="{E2449D7F-79C9-4C7B-8CB0-113E0907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5129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6B063D1-7F7A-4BA8-8808-B5EE0504C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E6825193-3C3B-4292-96A0-CE9A77FE5F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BD750029-2D66-4AB6-9F52-CBF7155E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3B87E10E-61A1-466F-9502-347AD021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74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657E7A3C-5517-4F59-84C7-C0CDABADD5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D3DCB6CE-8838-4F6E-A7F5-949F209AF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6AB39584-F161-4888-BBF9-6693D42B7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9450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0B2E47E-654D-43A2-9D03-22DE045E3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23402675-92E0-4FF5-AB7D-29BE548D4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42FAB702-A91F-4A07-A4AD-2DB77DCE5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EC60A214-7F98-4AA2-91A0-0C63CF16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474F4A5D-E318-40A0-8BAF-D5D0757ED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52D89C9A-5D02-4BD2-BED7-6FE8FAA64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11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87EC8FF-5734-4396-823E-F2EC07FCF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A5EE5E02-FB6B-42E5-A29A-B0E46C47E6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0B5FA03F-309D-43A2-B1AE-626B77524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EEFF3983-32FC-43E6-9776-0BDEA2EAF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20280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C2133FE-4471-449D-B085-ACE99A0F1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FDC603E8-A064-421D-A102-F9279A0858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314DCE10-246D-4EE6-B6C9-7912B7F16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C0C46F19-AA08-4EB9-91DA-04FF990AFE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C9721E1D-2CF4-4765-831D-BB5BE4A5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17A425D4-A9BF-465C-B18D-DBF93B2A9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7733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D3C58E1-FA90-432F-83CE-F87270EE2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2EE74130-4211-4041-9A22-799C892519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549EF1F0-C922-429E-92FF-A69E460834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330CAB4-444E-4BF5-9EF5-610BF00E0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10BB38E0-AE96-42B5-AF05-D6D5F7B4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0475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02CBBCDA-5F90-4171-ABE5-F9345D46AD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4505E266-E15F-4960-BCD0-BABAAACAC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ADF0337B-5E1A-4142-ADA7-395DB5A36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9A2A299-6724-4A32-813C-D4349E67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3C037A70-B3E0-4FCB-97E4-880748ED8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9882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E6AF26CE-5DF5-423D-AD83-2F65D0CAD3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CE1DCB23-5288-44F3-A95F-1EE510A9E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FC10A0F3-2715-4839-B72B-E500A559A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787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021D1E1-1302-400A-817F-46F9A16A6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F6BDCCDC-E015-45DB-8662-41E5884B9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9F595F5A-10DE-433A-B7EA-1950B882D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787FF3A7-A5C2-48CC-AC1A-B9F7978D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FB7CEF1B-A11E-4A6B-A8C2-7AF94ED66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90E53A46-F48B-48DE-ADD4-F50B0D1D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991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FFD257B-A3C9-483C-A58F-4C06436DB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9C3CA4D7-4063-4940-AE38-71C5BCC1CE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AC553F6A-8844-4F1F-90D2-9B9D614D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96E21293-3B9B-4ACB-9639-FCC301E132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A21DED18-008F-438C-BF20-E69279937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E776ECF1-39B8-425E-A4A0-A17CFD625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752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50C193A-89E2-4DC7-93AD-1E43FD146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8C0F3423-8C83-411E-9F24-ED7CA9842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DED1C049-5244-451D-A80F-CBDD64A588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5DBC8AC1-C548-432A-B2E4-C5183F3D8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3CC3A456-5E20-4EAF-B08A-32647FA11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2293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B011FAFD-7E17-4411-9B72-45A3341A91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C4757EA2-DD73-462F-953E-DDD457E81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3E07C153-9504-4BF2-8251-25A1CE13EC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3D8D222D-DA86-446E-9797-7954C19A4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8FA4A859-F15B-440D-9575-183368A1D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31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8982D4C-92ED-4583-A33A-6F892AFBE9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D153412C-D75E-4C36-8687-6FA0ECE48F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80EFC5F0-3BD8-4768-B0E7-830CC72FD1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37DD9B71-72A6-448B-B3F0-14FE4BB75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64CE4197-A522-481C-A27A-FBF38F0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569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1DBB26F-27AF-4B0E-85B7-77BBCC189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E2D5CCA7-3D14-4A72-82CB-DE4C4A77D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62C40053-DBB8-4C60-8FBE-24F8C17297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12/09/2019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8D00DC1-F55C-4B02-9FB4-3984EAD39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4647EBAC-E509-428D-8667-41CBFB36E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92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AF3811BC-4E18-47AD-BCDF-4619114E0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0D908DA9-DB99-4FCE-AFB6-8931E23C050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26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6571DC7E-33B3-46F7-A903-63DA1C94A696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54624"/>
            <a:ext cx="12192000" cy="1103376"/>
          </a:xfrm>
          <a:prstGeom prst="rect">
            <a:avLst/>
          </a:prstGeom>
        </p:spPr>
      </p:pic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7B4B7E61-197E-44DE-B3F0-F4FDBB344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Title</a:t>
            </a:r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xmlns="" id="{0826750B-F999-49C6-A2F9-E5149D323579}"/>
              </a:ext>
            </a:extLst>
          </p:cNvPr>
          <p:cNvSpPr txBox="1">
            <a:spLocks/>
          </p:cNvSpPr>
          <p:nvPr userDrawn="1"/>
        </p:nvSpPr>
        <p:spPr>
          <a:xfrm>
            <a:off x="9292086" y="58991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DB1396-B4C3-4AAC-ADC8-7866DB610220}" type="slidenum">
              <a:rPr lang="it-IT" smtClean="0">
                <a:solidFill>
                  <a:srgbClr val="17406D">
                    <a:lumMod val="60000"/>
                    <a:lumOff val="40000"/>
                  </a:srgbClr>
                </a:solidFill>
                <a:latin typeface="Corbel" panose="020B0503020204020204"/>
              </a:rPr>
              <a:pPr/>
              <a:t>‹N›</a:t>
            </a:fld>
            <a:endParaRPr lang="it-IT" dirty="0">
              <a:solidFill>
                <a:srgbClr val="17406D">
                  <a:lumMod val="60000"/>
                  <a:lumOff val="40000"/>
                </a:srgbClr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2472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85" r:id="rId4"/>
    <p:sldLayoutId id="2147483686" r:id="rId5"/>
    <p:sldLayoutId id="2147483687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70C0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skillingitaly.e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101252" y="490116"/>
            <a:ext cx="8408893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 smtClean="0">
              <a:solidFill>
                <a:srgbClr val="002060"/>
              </a:solidFill>
              <a:latin typeface="Helvetica"/>
              <a:cs typeface="Helvetica"/>
            </a:endParaRP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Helvetica"/>
                <a:cs typeface="Helvetica"/>
              </a:rPr>
              <a:t>First Annual Conference</a:t>
            </a: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Helvetica"/>
                <a:cs typeface="Helvetica"/>
              </a:rPr>
              <a:t>Employment and Social Innovation </a:t>
            </a:r>
            <a:r>
              <a:rPr lang="en-US" sz="2400" b="1" dirty="0" err="1" smtClean="0">
                <a:solidFill>
                  <a:srgbClr val="002060"/>
                </a:solidFill>
                <a:latin typeface="Helvetica"/>
                <a:cs typeface="Helvetica"/>
              </a:rPr>
              <a:t>Programme</a:t>
            </a:r>
            <a:r>
              <a:rPr lang="en-US" sz="2400" b="1" dirty="0" smtClean="0">
                <a:solidFill>
                  <a:srgbClr val="002060"/>
                </a:solidFill>
                <a:latin typeface="Helvetica"/>
                <a:cs typeface="Helvetica"/>
              </a:rPr>
              <a:t> (</a:t>
            </a:r>
            <a:r>
              <a:rPr lang="en-US" sz="2400" b="1" dirty="0" err="1" smtClean="0">
                <a:solidFill>
                  <a:srgbClr val="002060"/>
                </a:solidFill>
                <a:latin typeface="Helvetica"/>
                <a:cs typeface="Helvetica"/>
              </a:rPr>
              <a:t>EaSI</a:t>
            </a:r>
            <a:r>
              <a:rPr lang="en-US" sz="2400" b="1" dirty="0" smtClean="0">
                <a:solidFill>
                  <a:srgbClr val="002060"/>
                </a:solidFill>
                <a:latin typeface="Helvetica"/>
                <a:cs typeface="Helvetica"/>
              </a:rPr>
              <a:t>)</a:t>
            </a:r>
          </a:p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Helvetica"/>
                <a:cs typeface="Helvetica"/>
              </a:rPr>
              <a:t>Brussels, 30</a:t>
            </a:r>
            <a:r>
              <a:rPr lang="en-US" sz="1400" b="1" baseline="30000" dirty="0" smtClean="0">
                <a:solidFill>
                  <a:srgbClr val="002060"/>
                </a:solidFill>
                <a:latin typeface="Helvetica"/>
                <a:cs typeface="Helvetica"/>
              </a:rPr>
              <a:t>th</a:t>
            </a:r>
            <a:r>
              <a:rPr lang="en-US" sz="1400" b="1" dirty="0" smtClean="0">
                <a:solidFill>
                  <a:srgbClr val="002060"/>
                </a:solidFill>
                <a:latin typeface="Helvetica"/>
                <a:cs typeface="Helvetica"/>
              </a:rPr>
              <a:t> September 2019</a:t>
            </a:r>
          </a:p>
          <a:p>
            <a:pPr algn="ctr"/>
            <a:endParaRPr lang="en-US" sz="2400" b="1" dirty="0" smtClean="0">
              <a:solidFill>
                <a:srgbClr val="002060"/>
              </a:solidFill>
              <a:latin typeface="Helvetica"/>
              <a:cs typeface="Helvetica"/>
            </a:endParaRPr>
          </a:p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Helvetica"/>
                <a:cs typeface="Helvetica"/>
              </a:rPr>
              <a:t>E.QU.A.L. project and </a:t>
            </a:r>
            <a:r>
              <a:rPr lang="en-US" sz="3200" b="1" dirty="0">
                <a:solidFill>
                  <a:srgbClr val="002060"/>
                </a:solidFill>
                <a:latin typeface="Helvetica"/>
                <a:cs typeface="Helvetica"/>
              </a:rPr>
              <a:t>sustainability: </a:t>
            </a:r>
            <a:endParaRPr lang="en-US" sz="3200" b="1" dirty="0" smtClean="0">
              <a:solidFill>
                <a:srgbClr val="002060"/>
              </a:solidFill>
              <a:latin typeface="Helvetica"/>
              <a:cs typeface="Helvetica"/>
            </a:endParaRPr>
          </a:p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Helvetica"/>
                <a:cs typeface="Helvetica"/>
              </a:rPr>
              <a:t>lessons </a:t>
            </a:r>
            <a:r>
              <a:rPr lang="en-US" sz="3200" b="1" dirty="0">
                <a:solidFill>
                  <a:srgbClr val="002060"/>
                </a:solidFill>
                <a:latin typeface="Helvetica"/>
                <a:cs typeface="Helvetica"/>
              </a:rPr>
              <a:t>learned </a:t>
            </a:r>
            <a:r>
              <a:rPr lang="en-US" sz="3200" b="1" dirty="0" smtClean="0">
                <a:solidFill>
                  <a:srgbClr val="002060"/>
                </a:solidFill>
                <a:latin typeface="Helvetica"/>
                <a:cs typeface="Helvetica"/>
              </a:rPr>
              <a:t>and inputs for the debate</a:t>
            </a:r>
          </a:p>
          <a:p>
            <a:pPr algn="ctr"/>
            <a:endParaRPr lang="en-US" b="1" dirty="0" smtClean="0">
              <a:solidFill>
                <a:srgbClr val="002060"/>
              </a:solidFill>
              <a:latin typeface="Helvetica"/>
              <a:cs typeface="Helvetica"/>
            </a:endParaRPr>
          </a:p>
          <a:p>
            <a:pPr algn="r"/>
            <a:r>
              <a:rPr lang="en-US" sz="1400" b="1" dirty="0" smtClean="0">
                <a:solidFill>
                  <a:srgbClr val="002060"/>
                </a:solidFill>
                <a:latin typeface="Helvetica"/>
                <a:cs typeface="Helvetica"/>
              </a:rPr>
              <a:t>Claudio </a:t>
            </a:r>
            <a:r>
              <a:rPr lang="en-US" sz="1400" b="1" dirty="0">
                <a:solidFill>
                  <a:srgbClr val="002060"/>
                </a:solidFill>
                <a:latin typeface="Helvetica"/>
                <a:cs typeface="Helvetica"/>
              </a:rPr>
              <a:t>M</a:t>
            </a:r>
            <a:r>
              <a:rPr lang="en-US" sz="1400" b="1" dirty="0" smtClean="0">
                <a:solidFill>
                  <a:srgbClr val="002060"/>
                </a:solidFill>
                <a:latin typeface="Helvetica"/>
                <a:cs typeface="Helvetica"/>
              </a:rPr>
              <a:t>aria Vitali</a:t>
            </a:r>
          </a:p>
          <a:p>
            <a:pPr algn="ctr"/>
            <a:endParaRPr lang="en-US" sz="1200" dirty="0" smtClean="0">
              <a:solidFill>
                <a:srgbClr val="002060"/>
              </a:solidFill>
              <a:latin typeface="Helvetica"/>
              <a:cs typeface="Helvetica"/>
            </a:endParaRPr>
          </a:p>
          <a:p>
            <a:pPr algn="ctr"/>
            <a:r>
              <a:rPr lang="en-US" sz="1200" dirty="0" err="1" smtClean="0">
                <a:solidFill>
                  <a:srgbClr val="002060"/>
                </a:solidFill>
                <a:latin typeface="Helvetica"/>
                <a:cs typeface="Helvetica"/>
              </a:rPr>
              <a:t>EaSI</a:t>
            </a:r>
            <a:r>
              <a:rPr lang="en-US" sz="1200" dirty="0" smtClean="0">
                <a:solidFill>
                  <a:srgbClr val="002060"/>
                </a:solidFill>
                <a:latin typeface="Helvetica"/>
                <a:cs typeface="Helvetica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Helvetica"/>
                <a:cs typeface="Helvetica"/>
              </a:rPr>
              <a:t>programme</a:t>
            </a:r>
            <a:r>
              <a:rPr lang="en-US" sz="1200" dirty="0" smtClean="0">
                <a:solidFill>
                  <a:srgbClr val="002060"/>
                </a:solidFill>
                <a:latin typeface="Helvetica"/>
                <a:cs typeface="Helvetica"/>
              </a:rPr>
              <a:t> – Awareness-raising activities in Member States on “Upskilling Pathways: New Opportunities for Adults” </a:t>
            </a:r>
          </a:p>
          <a:p>
            <a:pPr algn="ctr"/>
            <a:r>
              <a:rPr lang="en-US" sz="1200" dirty="0" smtClean="0">
                <a:solidFill>
                  <a:srgbClr val="002060"/>
                </a:solidFill>
                <a:latin typeface="Helvetica"/>
                <a:cs typeface="Helvetica"/>
              </a:rPr>
              <a:t>Call for proposals VP/2017/011</a:t>
            </a:r>
            <a:endParaRPr lang="it-IT" dirty="0">
              <a:solidFill>
                <a:srgbClr val="00206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850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xmlns="" id="{3650E52F-6E52-47BA-8079-08212F493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0" y="227104"/>
            <a:ext cx="10552423" cy="678332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00B050"/>
                </a:solidFill>
              </a:rPr>
              <a:t>How </a:t>
            </a:r>
            <a:r>
              <a:rPr lang="en-US" sz="3200" b="1" dirty="0" smtClean="0">
                <a:solidFill>
                  <a:srgbClr val="00B050"/>
                </a:solidFill>
              </a:rPr>
              <a:t>E.QU.A.L. Project addressed sustainability</a:t>
            </a:r>
            <a:endParaRPr lang="it-IT" sz="3200" b="1" dirty="0">
              <a:solidFill>
                <a:srgbClr val="00B050"/>
              </a:solidFill>
            </a:endParaRP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xmlns="" id="{C2535288-3CA0-455B-9F1B-828850FAE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529146"/>
          </a:xfrm>
          <a:prstGeom prst="rect">
            <a:avLst/>
          </a:prstGeom>
          <a:noFill/>
        </p:spPr>
        <p:txBody>
          <a:bodyPr anchor="ctr">
            <a:normAutofit fontScale="85000" lnSpcReduction="10000"/>
          </a:bodyPr>
          <a:lstStyle>
            <a:lvl1pPr marL="0" indent="0">
              <a:buFontTx/>
              <a:buNone/>
              <a:defRPr/>
            </a:lvl1pPr>
          </a:lstStyle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3500" b="1" dirty="0">
                <a:solidFill>
                  <a:srgbClr val="002060"/>
                </a:solidFill>
                <a:ea typeface="Times New Roman"/>
                <a:cs typeface="Times New Roman"/>
              </a:rPr>
              <a:t>Rigorous analysis of the problem as the project “founding act”</a:t>
            </a:r>
            <a:endParaRPr lang="it-IT" sz="35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3500" b="1" dirty="0">
                <a:solidFill>
                  <a:srgbClr val="002060"/>
                </a:solidFill>
                <a:ea typeface="Times New Roman"/>
                <a:cs typeface="Times New Roman"/>
              </a:rPr>
              <a:t>Scenario setting exercise </a:t>
            </a:r>
            <a:r>
              <a:rPr lang="en-US" sz="35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helped to </a:t>
            </a:r>
            <a:r>
              <a:rPr lang="en-US" sz="3500" b="1" dirty="0">
                <a:solidFill>
                  <a:srgbClr val="002060"/>
                </a:solidFill>
                <a:ea typeface="Times New Roman"/>
                <a:cs typeface="Times New Roman"/>
              </a:rPr>
              <a:t>choose project implementation strategies and relevant KPIs</a:t>
            </a:r>
            <a:endParaRPr lang="it-IT" sz="35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3500" b="1" dirty="0">
                <a:solidFill>
                  <a:srgbClr val="002060"/>
                </a:solidFill>
                <a:ea typeface="Times New Roman"/>
                <a:cs typeface="Times New Roman"/>
              </a:rPr>
              <a:t>Taking stock of existing policies, approaches and most recent </a:t>
            </a:r>
            <a:r>
              <a:rPr lang="en-US" sz="3500" b="1" dirty="0">
                <a:solidFill>
                  <a:srgbClr val="FF0000"/>
                </a:solidFill>
                <a:ea typeface="Times New Roman"/>
                <a:cs typeface="Times New Roman"/>
              </a:rPr>
              <a:t>evaluated</a:t>
            </a:r>
            <a:r>
              <a:rPr lang="en-US" sz="3500" b="1" dirty="0">
                <a:solidFill>
                  <a:srgbClr val="002060"/>
                </a:solidFill>
                <a:ea typeface="Times New Roman"/>
                <a:cs typeface="Times New Roman"/>
              </a:rPr>
              <a:t> achievements and </a:t>
            </a:r>
            <a:r>
              <a:rPr lang="en-US" sz="35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results as starting point</a:t>
            </a:r>
            <a:endParaRPr lang="it-IT" sz="35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35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Ensured relevance </a:t>
            </a:r>
            <a:r>
              <a:rPr lang="en-US" sz="3500" b="1" dirty="0">
                <a:solidFill>
                  <a:srgbClr val="002060"/>
                </a:solidFill>
                <a:ea typeface="Times New Roman"/>
                <a:cs typeface="Times New Roman"/>
              </a:rPr>
              <a:t>and representativeness of partnership members </a:t>
            </a:r>
            <a:endParaRPr lang="it-IT" sz="35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lvl="0" algn="just"/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13583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xmlns="" id="{3650E52F-6E52-47BA-8079-08212F493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0" y="199809"/>
            <a:ext cx="11207515" cy="678332"/>
          </a:xfrm>
        </p:spPr>
        <p:txBody>
          <a:bodyPr>
            <a:normAutofit/>
          </a:bodyPr>
          <a:lstStyle/>
          <a:p>
            <a:r>
              <a:rPr lang="it-IT" sz="3600" b="1" dirty="0" err="1" smtClean="0">
                <a:solidFill>
                  <a:srgbClr val="00B050"/>
                </a:solidFill>
              </a:rPr>
              <a:t>Challenging</a:t>
            </a:r>
            <a:r>
              <a:rPr lang="it-IT" sz="3600" b="1" dirty="0" smtClean="0">
                <a:solidFill>
                  <a:srgbClr val="00B050"/>
                </a:solidFill>
              </a:rPr>
              <a:t> </a:t>
            </a:r>
            <a:r>
              <a:rPr lang="it-IT" sz="3600" b="1" dirty="0" err="1" smtClean="0">
                <a:solidFill>
                  <a:srgbClr val="00B050"/>
                </a:solidFill>
              </a:rPr>
              <a:t>aspects</a:t>
            </a:r>
            <a:r>
              <a:rPr lang="it-IT" sz="3600" b="1" dirty="0" smtClean="0">
                <a:solidFill>
                  <a:srgbClr val="00B050"/>
                </a:solidFill>
              </a:rPr>
              <a:t> </a:t>
            </a:r>
            <a:r>
              <a:rPr lang="it-IT" sz="3600" b="1" dirty="0" err="1" smtClean="0">
                <a:solidFill>
                  <a:srgbClr val="00B050"/>
                </a:solidFill>
              </a:rPr>
              <a:t>when</a:t>
            </a:r>
            <a:r>
              <a:rPr lang="it-IT" sz="3600" b="1" dirty="0" smtClean="0">
                <a:solidFill>
                  <a:srgbClr val="00B050"/>
                </a:solidFill>
              </a:rPr>
              <a:t> </a:t>
            </a:r>
            <a:r>
              <a:rPr lang="it-IT" sz="3600" b="1" dirty="0" err="1" smtClean="0">
                <a:solidFill>
                  <a:srgbClr val="00B050"/>
                </a:solidFill>
              </a:rPr>
              <a:t>addressing</a:t>
            </a:r>
            <a:r>
              <a:rPr lang="it-IT" sz="3600" b="1" dirty="0" smtClean="0">
                <a:solidFill>
                  <a:srgbClr val="00B050"/>
                </a:solidFill>
              </a:rPr>
              <a:t> </a:t>
            </a:r>
            <a:r>
              <a:rPr lang="it-IT" sz="3600" b="1" dirty="0" err="1" smtClean="0">
                <a:solidFill>
                  <a:srgbClr val="00B050"/>
                </a:solidFill>
              </a:rPr>
              <a:t>sustainability</a:t>
            </a:r>
            <a:r>
              <a:rPr lang="it-IT" sz="3600" b="1" dirty="0" smtClean="0">
                <a:solidFill>
                  <a:srgbClr val="00B050"/>
                </a:solidFill>
              </a:rPr>
              <a:t> </a:t>
            </a:r>
            <a:endParaRPr lang="it-IT" sz="3600" b="1" dirty="0">
              <a:solidFill>
                <a:srgbClr val="00B050"/>
              </a:solidFill>
            </a:endParaRP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xmlns="" id="{C2535288-3CA0-455B-9F1B-828850FAE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2764"/>
            <a:ext cx="10515600" cy="4735773"/>
          </a:xfrm>
          <a:prstGeom prst="rect">
            <a:avLst/>
          </a:prstGeom>
          <a:noFill/>
        </p:spPr>
        <p:txBody>
          <a:bodyPr anchor="ctr">
            <a:normAutofit fontScale="92500" lnSpcReduction="10000"/>
          </a:bodyPr>
          <a:lstStyle>
            <a:lvl1pPr marL="0" indent="0">
              <a:buFontTx/>
              <a:buNone/>
              <a:defRPr/>
            </a:lvl1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u="sng" dirty="0">
                <a:solidFill>
                  <a:srgbClr val="002060"/>
                </a:solidFill>
                <a:ea typeface="Times New Roman"/>
                <a:cs typeface="Times New Roman"/>
              </a:rPr>
              <a:t>Shared</a:t>
            </a:r>
            <a:r>
              <a:rPr lang="en-US" sz="3200" b="1" dirty="0">
                <a:solidFill>
                  <a:srgbClr val="002060"/>
                </a:solidFill>
                <a:ea typeface="Times New Roman"/>
                <a:cs typeface="Times New Roman"/>
              </a:rPr>
              <a:t> complexity of the problem perception (</a:t>
            </a:r>
            <a:r>
              <a:rPr lang="en-US" sz="3200" b="1" i="1" dirty="0">
                <a:solidFill>
                  <a:srgbClr val="002060"/>
                </a:solidFill>
                <a:ea typeface="Times New Roman"/>
                <a:cs typeface="Times New Roman"/>
              </a:rPr>
              <a:t>reason why</a:t>
            </a:r>
            <a:r>
              <a:rPr lang="en-US" sz="3200" b="1" dirty="0">
                <a:solidFill>
                  <a:srgbClr val="002060"/>
                </a:solidFill>
                <a:ea typeface="Times New Roman"/>
                <a:cs typeface="Times New Roman"/>
              </a:rPr>
              <a:t>)</a:t>
            </a:r>
            <a:endParaRPr lang="it-IT" sz="3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u="sng" dirty="0" smtClean="0">
                <a:solidFill>
                  <a:srgbClr val="002060"/>
                </a:solidFill>
                <a:ea typeface="Times New Roman"/>
                <a:cs typeface="Times New Roman"/>
              </a:rPr>
              <a:t>Shared</a:t>
            </a:r>
            <a:r>
              <a:rPr lang="en-US" sz="32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 </a:t>
            </a:r>
            <a:r>
              <a:rPr lang="en-US" sz="3200" b="1" dirty="0">
                <a:solidFill>
                  <a:srgbClr val="002060"/>
                </a:solidFill>
                <a:ea typeface="Times New Roman"/>
                <a:cs typeface="Times New Roman"/>
              </a:rPr>
              <a:t>approach (</a:t>
            </a:r>
            <a:r>
              <a:rPr lang="en-US" sz="3200" b="1" i="1" dirty="0">
                <a:solidFill>
                  <a:srgbClr val="002060"/>
                </a:solidFill>
                <a:ea typeface="Times New Roman"/>
                <a:cs typeface="Times New Roman"/>
              </a:rPr>
              <a:t>common values and scientific/technical references</a:t>
            </a:r>
            <a:r>
              <a:rPr lang="en-US" sz="3200" b="1" dirty="0">
                <a:solidFill>
                  <a:srgbClr val="002060"/>
                </a:solidFill>
                <a:ea typeface="Times New Roman"/>
                <a:cs typeface="Times New Roman"/>
              </a:rPr>
              <a:t>) </a:t>
            </a:r>
            <a:endParaRPr lang="it-IT" sz="3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u="sng" dirty="0" smtClean="0">
                <a:solidFill>
                  <a:srgbClr val="002060"/>
                </a:solidFill>
                <a:ea typeface="Times New Roman"/>
                <a:cs typeface="Times New Roman"/>
              </a:rPr>
              <a:t>Shared</a:t>
            </a:r>
            <a:r>
              <a:rPr lang="en-US" sz="32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 </a:t>
            </a:r>
            <a:r>
              <a:rPr lang="en-US" sz="3200" b="1" dirty="0">
                <a:solidFill>
                  <a:srgbClr val="002060"/>
                </a:solidFill>
                <a:ea typeface="Times New Roman"/>
                <a:cs typeface="Times New Roman"/>
              </a:rPr>
              <a:t>implementation responsibility (</a:t>
            </a:r>
            <a:r>
              <a:rPr lang="en-US" sz="3200" b="1" i="1" dirty="0">
                <a:solidFill>
                  <a:srgbClr val="002060"/>
                </a:solidFill>
                <a:ea typeface="Times New Roman"/>
                <a:cs typeface="Times New Roman"/>
              </a:rPr>
              <a:t>long-lasting and persistent engagement</a:t>
            </a:r>
            <a:r>
              <a:rPr lang="en-US" sz="3200" b="1" dirty="0">
                <a:solidFill>
                  <a:srgbClr val="002060"/>
                </a:solidFill>
                <a:ea typeface="Times New Roman"/>
                <a:cs typeface="Times New Roman"/>
              </a:rPr>
              <a:t>) </a:t>
            </a:r>
            <a:endParaRPr lang="it-IT" sz="3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dirty="0">
                <a:solidFill>
                  <a:srgbClr val="002060"/>
                </a:solidFill>
                <a:ea typeface="Times New Roman"/>
                <a:cs typeface="Times New Roman"/>
              </a:rPr>
              <a:t>Clear and transparent tracking of </a:t>
            </a:r>
            <a:r>
              <a:rPr lang="en-US" sz="32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project implementation process</a:t>
            </a:r>
            <a:endParaRPr lang="it-IT" sz="3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dirty="0">
                <a:solidFill>
                  <a:srgbClr val="002060"/>
                </a:solidFill>
                <a:ea typeface="Times New Roman"/>
                <a:cs typeface="Times New Roman"/>
              </a:rPr>
              <a:t>Investing in internal and independent evaluation</a:t>
            </a:r>
            <a:endParaRPr lang="it-IT" sz="3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lvl="0" algn="just"/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97669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xmlns="" id="{3650E52F-6E52-47BA-8079-08212F493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1" y="227104"/>
            <a:ext cx="11616948" cy="678332"/>
          </a:xfrm>
        </p:spPr>
        <p:txBody>
          <a:bodyPr>
            <a:normAutofit fontScale="90000"/>
          </a:bodyPr>
          <a:lstStyle/>
          <a:p>
            <a:r>
              <a:rPr lang="it-IT" sz="3100" b="1" dirty="0" smtClean="0">
                <a:solidFill>
                  <a:srgbClr val="002060"/>
                </a:solidFill>
              </a:rPr>
              <a:t>(</a:t>
            </a:r>
            <a:r>
              <a:rPr lang="it-IT" sz="3100" b="1" i="1" dirty="0" err="1" smtClean="0">
                <a:solidFill>
                  <a:srgbClr val="00B050"/>
                </a:solidFill>
              </a:rPr>
              <a:t>Main</a:t>
            </a:r>
            <a:r>
              <a:rPr lang="it-IT" sz="3100" b="1" dirty="0" smtClean="0">
                <a:solidFill>
                  <a:srgbClr val="00B050"/>
                </a:solidFill>
              </a:rPr>
              <a:t>) </a:t>
            </a:r>
            <a:r>
              <a:rPr lang="it-IT" sz="3100" b="1" dirty="0" err="1" smtClean="0">
                <a:solidFill>
                  <a:srgbClr val="00B050"/>
                </a:solidFill>
              </a:rPr>
              <a:t>lessons</a:t>
            </a:r>
            <a:r>
              <a:rPr lang="it-IT" sz="3100" b="1" dirty="0" smtClean="0">
                <a:solidFill>
                  <a:srgbClr val="00B050"/>
                </a:solidFill>
              </a:rPr>
              <a:t> </a:t>
            </a:r>
            <a:r>
              <a:rPr lang="it-IT" sz="3100" b="1" dirty="0" err="1" smtClean="0">
                <a:solidFill>
                  <a:srgbClr val="00B050"/>
                </a:solidFill>
              </a:rPr>
              <a:t>learned</a:t>
            </a:r>
            <a:r>
              <a:rPr lang="it-IT" sz="3100" b="1" dirty="0" smtClean="0">
                <a:solidFill>
                  <a:srgbClr val="00B050"/>
                </a:solidFill>
              </a:rPr>
              <a:t> </a:t>
            </a:r>
            <a:r>
              <a:rPr lang="en-US" sz="3100" b="1" dirty="0" smtClean="0">
                <a:solidFill>
                  <a:srgbClr val="00B050"/>
                </a:solidFill>
              </a:rPr>
              <a:t>to </a:t>
            </a:r>
            <a:r>
              <a:rPr lang="en-US" sz="3100" b="1" dirty="0">
                <a:solidFill>
                  <a:srgbClr val="00B050"/>
                </a:solidFill>
              </a:rPr>
              <a:t>ensure sustainable project results in the </a:t>
            </a:r>
            <a:r>
              <a:rPr lang="en-US" sz="3100" b="1" dirty="0" smtClean="0">
                <a:solidFill>
                  <a:srgbClr val="00B050"/>
                </a:solidFill>
              </a:rPr>
              <a:t>future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xmlns="" id="{C2535288-3CA0-455B-9F1B-828850FAE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60120"/>
            <a:ext cx="10515600" cy="4840178"/>
          </a:xfrm>
          <a:prstGeom prst="rect">
            <a:avLst/>
          </a:prstGeom>
          <a:noFill/>
        </p:spPr>
        <p:txBody>
          <a:bodyPr anchor="ctr">
            <a:normAutofit fontScale="85000" lnSpcReduction="10000"/>
          </a:bodyPr>
          <a:lstStyle>
            <a:lvl1pPr marL="0" indent="0">
              <a:buFontTx/>
              <a:buNone/>
              <a:defRPr/>
            </a:lvl1pPr>
          </a:lstStyle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  <a:ea typeface="Times New Roman"/>
                <a:cs typeface="Times New Roman"/>
              </a:rPr>
              <a:t>Project must be </a:t>
            </a:r>
            <a:r>
              <a:rPr lang="en-US" b="1" dirty="0">
                <a:solidFill>
                  <a:srgbClr val="FF0000"/>
                </a:solidFill>
                <a:ea typeface="Times New Roman"/>
                <a:cs typeface="Times New Roman"/>
              </a:rPr>
              <a:t>integrated in a wider and </a:t>
            </a:r>
            <a:r>
              <a:rPr lang="en-US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medium-term </a:t>
            </a:r>
            <a:r>
              <a:rPr lang="en-US" b="1" dirty="0">
                <a:solidFill>
                  <a:srgbClr val="FF0000"/>
                </a:solidFill>
                <a:ea typeface="Times New Roman"/>
                <a:cs typeface="Times New Roman"/>
              </a:rPr>
              <a:t>strategy/vision</a:t>
            </a:r>
            <a:endParaRPr lang="it-IT" b="1" dirty="0">
              <a:solidFill>
                <a:srgbClr val="FF0000"/>
              </a:solidFill>
              <a:ea typeface="Times New Roman"/>
              <a:cs typeface="Times New Roman"/>
            </a:endParaRP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  <a:ea typeface="Times New Roman"/>
                <a:cs typeface="Times New Roman"/>
              </a:rPr>
              <a:t>Medium-large scale of project </a:t>
            </a:r>
            <a:r>
              <a:rPr lang="en-US" b="1" dirty="0">
                <a:solidFill>
                  <a:srgbClr val="002060"/>
                </a:solidFill>
                <a:ea typeface="Times New Roman"/>
                <a:cs typeface="Times New Roman"/>
              </a:rPr>
              <a:t>facilitates its sustainability</a:t>
            </a:r>
            <a:endParaRPr lang="it-IT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  <a:ea typeface="Times New Roman"/>
                <a:cs typeface="Times New Roman"/>
              </a:rPr>
              <a:t>Robust trials </a:t>
            </a:r>
            <a:r>
              <a:rPr lang="en-US" b="1" dirty="0">
                <a:solidFill>
                  <a:srgbClr val="002060"/>
                </a:solidFill>
                <a:ea typeface="Times New Roman"/>
                <a:cs typeface="Times New Roman"/>
              </a:rPr>
              <a:t>increase reliability and credibility of results</a:t>
            </a:r>
            <a:endParaRPr lang="it-IT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  <a:ea typeface="Times New Roman"/>
                <a:cs typeface="Times New Roman"/>
              </a:rPr>
              <a:t>Experimental projects often produce </a:t>
            </a:r>
            <a:r>
              <a:rPr lang="en-US" b="1" dirty="0">
                <a:solidFill>
                  <a:srgbClr val="FF0000"/>
                </a:solidFill>
                <a:ea typeface="Times New Roman"/>
                <a:cs typeface="Times New Roman"/>
              </a:rPr>
              <a:t>incremental innovation rather than radical/disruptive</a:t>
            </a:r>
            <a:r>
              <a:rPr lang="en-US" b="1" dirty="0">
                <a:solidFill>
                  <a:srgbClr val="002060"/>
                </a:solidFill>
                <a:ea typeface="Times New Roman"/>
                <a:cs typeface="Times New Roman"/>
              </a:rPr>
              <a:t> in social and education fields</a:t>
            </a:r>
            <a:endParaRPr lang="it-IT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  <a:ea typeface="Times New Roman"/>
                <a:cs typeface="Times New Roman"/>
              </a:rPr>
              <a:t>To give voice of practitioners, end-users and citizens (and hear it when modeling new processes and tools</a:t>
            </a:r>
            <a:r>
              <a:rPr lang="en-US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) </a:t>
            </a:r>
            <a:r>
              <a:rPr lang="en-US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could be crucial</a:t>
            </a:r>
            <a:endParaRPr lang="it-IT" b="1" dirty="0">
              <a:solidFill>
                <a:srgbClr val="FF0000"/>
              </a:solidFill>
              <a:ea typeface="Times New Roman"/>
              <a:cs typeface="Times New Roman"/>
            </a:endParaRP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  <a:ea typeface="Times New Roman"/>
                <a:cs typeface="Times New Roman"/>
              </a:rPr>
              <a:t>Key role of </a:t>
            </a:r>
            <a:r>
              <a:rPr lang="en-US" b="1" dirty="0">
                <a:solidFill>
                  <a:srgbClr val="FF0000"/>
                </a:solidFill>
                <a:ea typeface="Times New Roman"/>
                <a:cs typeface="Times New Roman"/>
              </a:rPr>
              <a:t>transnational dimension</a:t>
            </a:r>
            <a:r>
              <a:rPr lang="en-US" b="1" dirty="0">
                <a:solidFill>
                  <a:srgbClr val="002060"/>
                </a:solidFill>
                <a:ea typeface="Times New Roman"/>
                <a:cs typeface="Times New Roman"/>
              </a:rPr>
              <a:t>: it would  be more strongly encouraged  </a:t>
            </a:r>
            <a:endParaRPr lang="it-IT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lvl="0" algn="just"/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26965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>
                <a:solidFill>
                  <a:srgbClr val="002060"/>
                </a:solidFill>
              </a:rPr>
              <a:t>E.QU.A.L. Project website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362456"/>
            <a:ext cx="10515600" cy="4814507"/>
          </a:xfrm>
        </p:spPr>
        <p:txBody>
          <a:bodyPr/>
          <a:lstStyle/>
          <a:p>
            <a:pPr marL="0" indent="0"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More info on </a:t>
            </a:r>
            <a:r>
              <a:rPr lang="it-IT" sz="2400" b="1" dirty="0" err="1" smtClean="0">
                <a:solidFill>
                  <a:srgbClr val="002060"/>
                </a:solidFill>
              </a:rPr>
              <a:t>project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features</a:t>
            </a:r>
            <a:r>
              <a:rPr lang="it-IT" sz="2400" b="1" dirty="0" smtClean="0">
                <a:solidFill>
                  <a:srgbClr val="002060"/>
                </a:solidFill>
              </a:rPr>
              <a:t>, </a:t>
            </a:r>
            <a:r>
              <a:rPr lang="it-IT" sz="2400" b="1" dirty="0" err="1" smtClean="0">
                <a:solidFill>
                  <a:srgbClr val="002060"/>
                </a:solidFill>
              </a:rPr>
              <a:t>results</a:t>
            </a:r>
            <a:r>
              <a:rPr lang="it-IT" sz="2400" b="1" dirty="0" smtClean="0">
                <a:solidFill>
                  <a:srgbClr val="002060"/>
                </a:solidFill>
              </a:rPr>
              <a:t> and </a:t>
            </a:r>
            <a:r>
              <a:rPr lang="it-IT" sz="2400" b="1" dirty="0" err="1" smtClean="0">
                <a:solidFill>
                  <a:srgbClr val="002060"/>
                </a:solidFill>
              </a:rPr>
              <a:t>deliverables</a:t>
            </a:r>
            <a:r>
              <a:rPr lang="it-IT" sz="2400" b="1" dirty="0" smtClean="0">
                <a:solidFill>
                  <a:srgbClr val="002060"/>
                </a:solidFill>
              </a:rPr>
              <a:t>/</a:t>
            </a:r>
            <a:r>
              <a:rPr lang="it-IT" sz="2400" b="1" dirty="0" err="1" smtClean="0">
                <a:solidFill>
                  <a:srgbClr val="002060"/>
                </a:solidFill>
              </a:rPr>
              <a:t>outputs</a:t>
            </a:r>
            <a:r>
              <a:rPr lang="it-IT" sz="2400" b="1" dirty="0" smtClean="0">
                <a:solidFill>
                  <a:srgbClr val="002060"/>
                </a:solidFill>
              </a:rPr>
              <a:t> are </a:t>
            </a:r>
            <a:r>
              <a:rPr lang="it-IT" sz="2400" b="1" dirty="0" err="1" smtClean="0">
                <a:solidFill>
                  <a:srgbClr val="002060"/>
                </a:solidFill>
              </a:rPr>
              <a:t>uploaded</a:t>
            </a:r>
            <a:r>
              <a:rPr lang="it-IT" sz="2400" b="1" dirty="0" smtClean="0">
                <a:solidFill>
                  <a:srgbClr val="002060"/>
                </a:solidFill>
              </a:rPr>
              <a:t> on </a:t>
            </a:r>
            <a:r>
              <a:rPr lang="it-IT" sz="2400" b="1" dirty="0" err="1" smtClean="0">
                <a:solidFill>
                  <a:srgbClr val="002060"/>
                </a:solidFill>
              </a:rPr>
              <a:t>project</a:t>
            </a:r>
            <a:r>
              <a:rPr lang="it-IT" sz="2400" b="1" dirty="0" smtClean="0">
                <a:solidFill>
                  <a:srgbClr val="002060"/>
                </a:solidFill>
              </a:rPr>
              <a:t> website:</a:t>
            </a:r>
          </a:p>
          <a:p>
            <a:pPr marL="0" indent="0">
              <a:buNone/>
            </a:pP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it-IT" dirty="0" smtClean="0">
              <a:solidFill>
                <a:srgbClr val="002060"/>
              </a:solidFill>
              <a:hlinkClick r:id="rId3"/>
            </a:endParaRPr>
          </a:p>
          <a:p>
            <a:pPr marL="0" indent="0">
              <a:buNone/>
            </a:pPr>
            <a:endParaRPr lang="it-IT" dirty="0">
              <a:solidFill>
                <a:srgbClr val="002060"/>
              </a:solidFill>
              <a:hlinkClick r:id="rId3"/>
            </a:endParaRPr>
          </a:p>
          <a:p>
            <a:pPr marL="0" indent="0">
              <a:buNone/>
            </a:pPr>
            <a:r>
              <a:rPr lang="it-IT" dirty="0" smtClean="0">
                <a:solidFill>
                  <a:srgbClr val="002060"/>
                </a:solidFill>
                <a:hlinkClick r:id="rId3"/>
              </a:rPr>
              <a:t>http</a:t>
            </a:r>
            <a:r>
              <a:rPr lang="it-IT" dirty="0">
                <a:solidFill>
                  <a:srgbClr val="002060"/>
                </a:solidFill>
                <a:hlinkClick r:id="rId3"/>
              </a:rPr>
              <a:t>://</a:t>
            </a:r>
            <a:r>
              <a:rPr lang="it-IT" dirty="0" smtClean="0">
                <a:solidFill>
                  <a:srgbClr val="002060"/>
                </a:solidFill>
                <a:hlinkClick r:id="rId3"/>
              </a:rPr>
              <a:t>www.upskillingitaly.eu </a:t>
            </a:r>
            <a:endParaRPr lang="it-IT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it-IT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it-IT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it-IT" b="1" dirty="0" err="1" smtClean="0">
                <a:solidFill>
                  <a:srgbClr val="00B050"/>
                </a:solidFill>
              </a:rPr>
              <a:t>Thank</a:t>
            </a:r>
            <a:r>
              <a:rPr lang="it-IT" b="1" dirty="0" smtClean="0">
                <a:solidFill>
                  <a:srgbClr val="00B050"/>
                </a:solidFill>
              </a:rPr>
              <a:t> </a:t>
            </a:r>
            <a:r>
              <a:rPr lang="it-IT" b="1" dirty="0" err="1" smtClean="0">
                <a:solidFill>
                  <a:srgbClr val="00B050"/>
                </a:solidFill>
              </a:rPr>
              <a:t>you</a:t>
            </a:r>
            <a:r>
              <a:rPr lang="it-IT" b="1" dirty="0" smtClean="0">
                <a:solidFill>
                  <a:srgbClr val="00B050"/>
                </a:solidFill>
              </a:rPr>
              <a:t> for the </a:t>
            </a:r>
            <a:r>
              <a:rPr lang="it-IT" b="1" dirty="0" err="1" smtClean="0">
                <a:solidFill>
                  <a:srgbClr val="00B050"/>
                </a:solidFill>
              </a:rPr>
              <a:t>attention</a:t>
            </a:r>
            <a:r>
              <a:rPr lang="it-IT" b="1" dirty="0" smtClean="0">
                <a:solidFill>
                  <a:srgbClr val="00B050"/>
                </a:solidFill>
              </a:rPr>
              <a:t>!!!</a:t>
            </a:r>
            <a:endParaRPr lang="it-IT" b="1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248" y="2630042"/>
            <a:ext cx="5094193" cy="306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07EA5030786147892F03EC235C4691" ma:contentTypeVersion="10" ma:contentTypeDescription="Create a new document." ma:contentTypeScope="" ma:versionID="9648713df4b26a6447ba4cd51081162b">
  <xsd:schema xmlns:xsd="http://www.w3.org/2001/XMLSchema" xmlns:xs="http://www.w3.org/2001/XMLSchema" xmlns:p="http://schemas.microsoft.com/office/2006/metadata/properties" xmlns:ns2="72a07078-56ca-4514-94c0-037d64cae5a5" xmlns:ns3="e42ac312-4269-454f-a8d2-84d86590d9c4" targetNamespace="http://schemas.microsoft.com/office/2006/metadata/properties" ma:root="true" ma:fieldsID="b8bbe1bcf48d6b1ba1cf9284e17c41f5" ns2:_="" ns3:_="">
    <xsd:import namespace="72a07078-56ca-4514-94c0-037d64cae5a5"/>
    <xsd:import namespace="e42ac312-4269-454f-a8d2-84d86590d9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a07078-56ca-4514-94c0-037d64cae5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2ac312-4269-454f-a8d2-84d86590d9c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0AA9465-F1F4-433C-8717-FB0986DCE2B6}"/>
</file>

<file path=customXml/itemProps2.xml><?xml version="1.0" encoding="utf-8"?>
<ds:datastoreItem xmlns:ds="http://schemas.openxmlformats.org/officeDocument/2006/customXml" ds:itemID="{E854F658-06E6-4D03-989D-2250E82269B5}"/>
</file>

<file path=customXml/itemProps3.xml><?xml version="1.0" encoding="utf-8"?>
<ds:datastoreItem xmlns:ds="http://schemas.openxmlformats.org/officeDocument/2006/customXml" ds:itemID="{7E41771B-DB54-48D5-881F-C1FB67CCC2EA}"/>
</file>

<file path=docProps/app.xml><?xml version="1.0" encoding="utf-8"?>
<Properties xmlns="http://schemas.openxmlformats.org/officeDocument/2006/extended-properties" xmlns:vt="http://schemas.openxmlformats.org/officeDocument/2006/docPropsVTypes">
  <TotalTime>1685</TotalTime>
  <Words>275</Words>
  <Application>Microsoft Office PowerPoint</Application>
  <PresentationFormat>Personalizzato</PresentationFormat>
  <Paragraphs>44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7" baseType="lpstr">
      <vt:lpstr>Tema di Office</vt:lpstr>
      <vt:lpstr>1_Personalizza struttura</vt:lpstr>
      <vt:lpstr>Presentazione standard di PowerPoint</vt:lpstr>
      <vt:lpstr>How E.QU.A.L. Project addressed sustainability</vt:lpstr>
      <vt:lpstr>Challenging aspects when addressing sustainability </vt:lpstr>
      <vt:lpstr>(Main) lessons learned to ensure sustainable project results in the future</vt:lpstr>
      <vt:lpstr>E.QU.A.L. Project website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FGB1</dc:creator>
  <cp:lastModifiedBy>Vitali Claudio</cp:lastModifiedBy>
  <cp:revision>32</cp:revision>
  <cp:lastPrinted>2019-02-19T07:12:23Z</cp:lastPrinted>
  <dcterms:created xsi:type="dcterms:W3CDTF">2018-11-14T13:23:43Z</dcterms:created>
  <dcterms:modified xsi:type="dcterms:W3CDTF">2019-09-12T06:33:14Z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0x0101007A07EA5030786147892F03EC235C4691</vt:lpwstr>
  </property>
</Properties>
</file>