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12.xml" ContentType="application/vnd.openxmlformats-officedocument.presentationml.notesSlide+xml"/>
  <Override PartName="/ppt/slideMasters/slideMaster1.xml" ContentType="application/vnd.openxmlformats-officedocument.presentationml.slideMaster+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commentAuthors.xml" ContentType="application/vnd.openxmlformats-officedocument.presentationml.commentAuthors+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8" r:id="rId2"/>
    <p:sldId id="289" r:id="rId3"/>
    <p:sldId id="290" r:id="rId4"/>
    <p:sldId id="294" r:id="rId5"/>
    <p:sldId id="291" r:id="rId6"/>
    <p:sldId id="292" r:id="rId7"/>
    <p:sldId id="293" r:id="rId8"/>
    <p:sldId id="295" r:id="rId9"/>
    <p:sldId id="296" r:id="rId10"/>
    <p:sldId id="297" r:id="rId11"/>
    <p:sldId id="298" r:id="rId12"/>
    <p:sldId id="299" r:id="rId13"/>
    <p:sldId id="300" r:id="rId14"/>
    <p:sldId id="301" r:id="rId15"/>
    <p:sldId id="287"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UBOIS Jean-Marie" initials="DJ" lastIdx="1" clrIdx="0">
    <p:extLst>
      <p:ext uri="{19B8F6BF-5375-455C-9EA6-DF929625EA0E}">
        <p15:presenceInfo xmlns:p15="http://schemas.microsoft.com/office/powerpoint/2012/main" userId="S-1-5-21-749500498-3661345255-3323565099-44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9D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8" autoAdjust="0"/>
    <p:restoredTop sz="81352" autoAdjust="0"/>
  </p:normalViewPr>
  <p:slideViewPr>
    <p:cSldViewPr snapToGrid="0">
      <p:cViewPr varScale="1">
        <p:scale>
          <a:sx n="59" d="100"/>
          <a:sy n="59" d="100"/>
        </p:scale>
        <p:origin x="2112" y="4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27E49B-EAF6-2944-B905-AAF9016C283E}" type="datetimeFigureOut">
              <a:rPr lang="fr-FR" smtClean="0"/>
              <a:t>05/09/2019</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00AF53-E635-3F4B-8F05-9AD34EED0909}" type="slidenum">
              <a:rPr lang="fr-FR" smtClean="0"/>
              <a:t>‹N°›</a:t>
            </a:fld>
            <a:endParaRPr lang="fr-FR"/>
          </a:p>
        </p:txBody>
      </p:sp>
    </p:spTree>
    <p:extLst>
      <p:ext uri="{BB962C8B-B14F-4D97-AF65-F5344CB8AC3E}">
        <p14:creationId xmlns:p14="http://schemas.microsoft.com/office/powerpoint/2010/main" val="3972502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base" latinLnBrk="0" hangingPunct="1">
              <a:lnSpc>
                <a:spcPct val="100000"/>
              </a:lnSpc>
              <a:spcBef>
                <a:spcPct val="0"/>
              </a:spcBef>
              <a:spcAft>
                <a:spcPct val="0"/>
              </a:spcAft>
              <a:buClrTx/>
              <a:buSzTx/>
              <a:buFont typeface="Wingdings" panose="05000000000000000000" pitchFamily="2" charset="2"/>
              <a:buNone/>
              <a:tabLst/>
              <a:defRPr/>
            </a:pPr>
            <a:r>
              <a:rPr lang="fr-FR" sz="800" kern="1200" dirty="0">
                <a:solidFill>
                  <a:schemeClr val="tx1"/>
                </a:solidFill>
                <a:latin typeface="+mn-lt"/>
                <a:ea typeface="Times New Roman" pitchFamily="18" charset="0"/>
                <a:cs typeface="Arial" pitchFamily="34" charset="0"/>
              </a:rPr>
              <a:t>Le CPF a été créé en 2013 m</a:t>
            </a:r>
            <a:r>
              <a:rPr lang="fr-FR" sz="800" kern="1200" dirty="0">
                <a:solidFill>
                  <a:schemeClr val="bg2">
                    <a:lumMod val="10000"/>
                  </a:schemeClr>
                </a:solidFill>
                <a:latin typeface="Arial" panose="020B0604020202020204" pitchFamily="34" charset="0"/>
                <a:ea typeface="Times New Roman" pitchFamily="18" charset="0"/>
                <a:cs typeface="Arial" panose="020B0604020202020204" pitchFamily="34" charset="0"/>
              </a:rPr>
              <a:t>ais est e</a:t>
            </a:r>
            <a:r>
              <a:rPr lang="fr-FR" sz="800" dirty="0">
                <a:solidFill>
                  <a:schemeClr val="bg2">
                    <a:lumMod val="10000"/>
                  </a:schemeClr>
                </a:solidFill>
                <a:latin typeface="Arial" panose="020B0604020202020204" pitchFamily="34" charset="0"/>
                <a:ea typeface="Times New Roman" pitchFamily="18" charset="0"/>
                <a:cs typeface="Arial" panose="020B0604020202020204" pitchFamily="34" charset="0"/>
              </a:rPr>
              <a:t>ntré en vigueur le 1</a:t>
            </a:r>
            <a:r>
              <a:rPr lang="fr-FR" sz="800" baseline="30000" dirty="0">
                <a:solidFill>
                  <a:schemeClr val="bg2">
                    <a:lumMod val="10000"/>
                  </a:schemeClr>
                </a:solidFill>
                <a:latin typeface="Arial" panose="020B0604020202020204" pitchFamily="34" charset="0"/>
                <a:ea typeface="Times New Roman" pitchFamily="18" charset="0"/>
                <a:cs typeface="Arial" panose="020B0604020202020204" pitchFamily="34" charset="0"/>
              </a:rPr>
              <a:t>er</a:t>
            </a:r>
            <a:r>
              <a:rPr lang="fr-FR" sz="800" dirty="0">
                <a:solidFill>
                  <a:schemeClr val="bg2">
                    <a:lumMod val="10000"/>
                  </a:schemeClr>
                </a:solidFill>
                <a:latin typeface="Arial" panose="020B0604020202020204" pitchFamily="34" charset="0"/>
                <a:ea typeface="Times New Roman" pitchFamily="18" charset="0"/>
                <a:cs typeface="Arial" panose="020B0604020202020204" pitchFamily="34" charset="0"/>
              </a:rPr>
              <a:t> janvier 2015 en application de </a:t>
            </a:r>
            <a:r>
              <a:rPr lang="fr-FR" sz="800" u="sng" dirty="0">
                <a:solidFill>
                  <a:schemeClr val="bg2">
                    <a:lumMod val="10000"/>
                  </a:schemeClr>
                </a:solidFill>
                <a:latin typeface="Arial" panose="020B0604020202020204" pitchFamily="34" charset="0"/>
                <a:ea typeface="Times New Roman" pitchFamily="18" charset="0"/>
                <a:cs typeface="Arial" panose="020B0604020202020204" pitchFamily="34" charset="0"/>
              </a:rPr>
              <a:t>la loi du 5 mars 2014 relative à la formation professionnelle, à l’emploi et à la démocratie sociale</a:t>
            </a:r>
          </a:p>
          <a:p>
            <a:pPr marL="0" marR="0" lvl="0" indent="0" algn="just" defTabSz="914400" rtl="0" eaLnBrk="1" fontAlgn="base" latinLnBrk="0" hangingPunct="1">
              <a:lnSpc>
                <a:spcPct val="100000"/>
              </a:lnSpc>
              <a:spcBef>
                <a:spcPct val="0"/>
              </a:spcBef>
              <a:spcAft>
                <a:spcPct val="0"/>
              </a:spcAft>
              <a:buClrTx/>
              <a:buSzTx/>
              <a:buFont typeface="Wingdings" panose="05000000000000000000" pitchFamily="2" charset="2"/>
              <a:buNone/>
              <a:tabLst/>
              <a:defRPr/>
            </a:pPr>
            <a:endParaRPr lang="fr-FR" sz="800" kern="1200" dirty="0">
              <a:solidFill>
                <a:schemeClr val="tx1"/>
              </a:solidFill>
              <a:latin typeface="+mn-lt"/>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Wingdings" panose="05000000000000000000" pitchFamily="2" charset="2"/>
              <a:buNone/>
              <a:tabLst/>
              <a:defRPr/>
            </a:pPr>
            <a:r>
              <a:rPr kumimoji="0" lang="fr-FR" sz="800" i="0" u="none" strike="noStrike" cap="none" normalizeH="0" baseline="0" dirty="0">
                <a:ln>
                  <a:noFill/>
                </a:ln>
                <a:solidFill>
                  <a:schemeClr val="bg2">
                    <a:lumMod val="10000"/>
                  </a:schemeClr>
                </a:solidFill>
                <a:effectLst/>
                <a:latin typeface="Arial" panose="020B0604020202020204" pitchFamily="34" charset="0"/>
                <a:ea typeface="Times New Roman" pitchFamily="18" charset="0"/>
                <a:cs typeface="Arial" panose="020B0604020202020204" pitchFamily="34" charset="0"/>
              </a:rPr>
              <a:t>Passage d’un portefeuille en heures à un portefeuille en euros depuis </a:t>
            </a:r>
            <a:r>
              <a:rPr kumimoji="0" lang="fr-FR" sz="800" i="0" u="sng" strike="noStrike" cap="none" normalizeH="0" baseline="0" dirty="0">
                <a:ln>
                  <a:noFill/>
                </a:ln>
                <a:solidFill>
                  <a:schemeClr val="bg2">
                    <a:lumMod val="10000"/>
                  </a:schemeClr>
                </a:solidFill>
                <a:effectLst/>
                <a:latin typeface="Arial" panose="020B0604020202020204" pitchFamily="34" charset="0"/>
                <a:ea typeface="Times New Roman" pitchFamily="18" charset="0"/>
                <a:cs typeface="Arial" panose="020B0604020202020204" pitchFamily="34" charset="0"/>
              </a:rPr>
              <a:t>la loi du 5 septembre</a:t>
            </a:r>
            <a:r>
              <a:rPr kumimoji="0" lang="fr-FR" sz="800" i="0" u="sng" strike="noStrike" cap="none" normalizeH="0" dirty="0">
                <a:ln>
                  <a:noFill/>
                </a:ln>
                <a:solidFill>
                  <a:schemeClr val="bg2">
                    <a:lumMod val="10000"/>
                  </a:schemeClr>
                </a:solidFill>
                <a:effectLst/>
                <a:latin typeface="Arial" panose="020B0604020202020204" pitchFamily="34" charset="0"/>
                <a:ea typeface="Times New Roman" pitchFamily="18" charset="0"/>
                <a:cs typeface="Arial" panose="020B0604020202020204" pitchFamily="34" charset="0"/>
              </a:rPr>
              <a:t> 2018 pour la liberté de choisir son avenir professionnel </a:t>
            </a:r>
          </a:p>
          <a:p>
            <a:pPr marL="0" marR="0" lvl="0" indent="0" algn="just" defTabSz="914400" rtl="0" eaLnBrk="1" fontAlgn="base" latinLnBrk="0" hangingPunct="1">
              <a:lnSpc>
                <a:spcPct val="100000"/>
              </a:lnSpc>
              <a:spcBef>
                <a:spcPct val="0"/>
              </a:spcBef>
              <a:spcAft>
                <a:spcPct val="0"/>
              </a:spcAft>
              <a:buClrTx/>
              <a:buSzTx/>
              <a:buFont typeface="Wingdings" panose="05000000000000000000" pitchFamily="2" charset="2"/>
              <a:buNone/>
              <a:tabLst/>
              <a:defRPr/>
            </a:pPr>
            <a:endParaRPr kumimoji="0" lang="fr-FR" sz="800" i="0" u="sng" strike="noStrike" cap="none" normalizeH="0" dirty="0">
              <a:ln>
                <a:noFill/>
              </a:ln>
              <a:solidFill>
                <a:schemeClr val="bg2">
                  <a:lumMod val="10000"/>
                </a:schemeClr>
              </a:solidFill>
              <a:effectLst/>
              <a:latin typeface="Arial" panose="020B0604020202020204" pitchFamily="34" charset="0"/>
              <a:ea typeface="Times New Roman" pitchFamily="18" charset="0"/>
              <a:cs typeface="Arial" panose="020B0604020202020204" pitchFamily="34" charset="0"/>
            </a:endParaRPr>
          </a:p>
          <a:p>
            <a:pPr marL="0" marR="0" lvl="0" indent="0" algn="just" defTabSz="914400" rtl="0" eaLnBrk="1" fontAlgn="base" latinLnBrk="0" hangingPunct="1">
              <a:lnSpc>
                <a:spcPct val="100000"/>
              </a:lnSpc>
              <a:spcBef>
                <a:spcPct val="0"/>
              </a:spcBef>
              <a:spcAft>
                <a:spcPct val="0"/>
              </a:spcAft>
              <a:buClrTx/>
              <a:buSzTx/>
              <a:buFont typeface="Wingdings" panose="05000000000000000000" pitchFamily="2" charset="2"/>
              <a:buNone/>
              <a:tabLst/>
              <a:defRPr/>
            </a:pPr>
            <a:r>
              <a:rPr kumimoji="0" lang="fr-FR" sz="800" i="0" u="sng" strike="noStrike" cap="none" normalizeH="0" dirty="0">
                <a:ln>
                  <a:noFill/>
                </a:ln>
                <a:solidFill>
                  <a:schemeClr val="bg2">
                    <a:lumMod val="10000"/>
                  </a:schemeClr>
                </a:solidFill>
                <a:effectLst/>
                <a:latin typeface="Arial" panose="020B0604020202020204" pitchFamily="34" charset="0"/>
                <a:ea typeface="Times New Roman" pitchFamily="18" charset="0"/>
                <a:cs typeface="Arial" panose="020B0604020202020204" pitchFamily="34" charset="0"/>
              </a:rPr>
              <a:t>LA LOI DATE D’UN AN JOUR POUR JOUR</a:t>
            </a:r>
          </a:p>
          <a:p>
            <a:pPr marL="0" marR="0" lvl="0" indent="0" algn="just" defTabSz="914400" rtl="0" eaLnBrk="1" fontAlgn="base" latinLnBrk="0" hangingPunct="1">
              <a:lnSpc>
                <a:spcPct val="100000"/>
              </a:lnSpc>
              <a:spcBef>
                <a:spcPct val="0"/>
              </a:spcBef>
              <a:spcAft>
                <a:spcPct val="0"/>
              </a:spcAft>
              <a:buClrTx/>
              <a:buSzTx/>
              <a:buFont typeface="Wingdings" panose="05000000000000000000" pitchFamily="2" charset="2"/>
              <a:buNone/>
              <a:tabLst/>
              <a:defRPr/>
            </a:pPr>
            <a:endParaRPr lang="fr-FR" sz="8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marL="0" marR="0" lvl="0" indent="0" algn="just" defTabSz="914400" rtl="0" eaLnBrk="1" fontAlgn="base" latinLnBrk="0" hangingPunct="1">
              <a:lnSpc>
                <a:spcPct val="100000"/>
              </a:lnSpc>
              <a:spcBef>
                <a:spcPct val="0"/>
              </a:spcBef>
              <a:spcAft>
                <a:spcPct val="0"/>
              </a:spcAft>
              <a:buClrTx/>
              <a:buSzTx/>
              <a:buFont typeface="Wingdings" panose="05000000000000000000" pitchFamily="2" charset="2"/>
              <a:buNone/>
              <a:tabLst/>
              <a:defRPr/>
            </a:pPr>
            <a:endParaRPr lang="fr-FR" sz="800" kern="1200" dirty="0">
              <a:solidFill>
                <a:schemeClr val="tx1"/>
              </a:solidFill>
              <a:latin typeface="+mn-lt"/>
              <a:ea typeface="Times New Roman" pitchFamily="18" charset="0"/>
              <a:cs typeface="Arial"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3</a:t>
            </a:fld>
            <a:endParaRPr lang="fr-FR"/>
          </a:p>
        </p:txBody>
      </p:sp>
    </p:spTree>
    <p:extLst>
      <p:ext uri="{BB962C8B-B14F-4D97-AF65-F5344CB8AC3E}">
        <p14:creationId xmlns:p14="http://schemas.microsoft.com/office/powerpoint/2010/main" val="963731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800" kern="1200" dirty="0">
                <a:solidFill>
                  <a:schemeClr val="tx1"/>
                </a:solidFill>
                <a:effectLst/>
                <a:latin typeface="+mn-lt"/>
                <a:ea typeface="+mn-ea"/>
                <a:cs typeface="+mn-cs"/>
              </a:rPr>
              <a:t>Une question reste donc en suspens : les salariés, notamment les moins qualifiés, pourront-ils accéder à des formations qui répondent à leurs propres attentes ou exclusivement à celles de l’entreprise ? </a:t>
            </a:r>
          </a:p>
          <a:p>
            <a:r>
              <a:rPr lang="fr-FR" sz="800" kern="1200" dirty="0">
                <a:solidFill>
                  <a:schemeClr val="tx1"/>
                </a:solidFill>
                <a:effectLst/>
                <a:latin typeface="+mn-lt"/>
                <a:ea typeface="+mn-ea"/>
                <a:cs typeface="+mn-cs"/>
              </a:rPr>
              <a:t>En effet, il est probable que certains salariés ne souhaitent pas mobiliser leur CPF pour une formation spécifique au métier qu’ils exercent car ils considèrent que leur financement relève de l’entière responsabilité de l’employeur. </a:t>
            </a:r>
          </a:p>
          <a:p>
            <a:endParaRPr lang="fr-FR" sz="800" dirty="0"/>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12</a:t>
            </a:fld>
            <a:endParaRPr lang="fr-FR"/>
          </a:p>
        </p:txBody>
      </p:sp>
    </p:spTree>
    <p:extLst>
      <p:ext uri="{BB962C8B-B14F-4D97-AF65-F5344CB8AC3E}">
        <p14:creationId xmlns:p14="http://schemas.microsoft.com/office/powerpoint/2010/main" val="62107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800" kern="1200" dirty="0">
                <a:solidFill>
                  <a:schemeClr val="tx1"/>
                </a:solidFill>
                <a:effectLst/>
                <a:latin typeface="+mn-lt"/>
                <a:ea typeface="+mn-ea"/>
                <a:cs typeface="+mn-cs"/>
              </a:rPr>
              <a:t>Or, trop peu d’entre eux se caractérisent dans l’enquête </a:t>
            </a:r>
            <a:r>
              <a:rPr lang="fr-FR" sz="800" kern="1200" dirty="0" err="1">
                <a:solidFill>
                  <a:schemeClr val="tx1"/>
                </a:solidFill>
                <a:effectLst/>
                <a:latin typeface="+mn-lt"/>
                <a:ea typeface="+mn-ea"/>
                <a:cs typeface="+mn-cs"/>
              </a:rPr>
              <a:t>Defis</a:t>
            </a:r>
            <a:r>
              <a:rPr lang="fr-FR" sz="800" kern="1200" dirty="0">
                <a:solidFill>
                  <a:schemeClr val="tx1"/>
                </a:solidFill>
                <a:effectLst/>
                <a:latin typeface="+mn-lt"/>
                <a:ea typeface="+mn-ea"/>
                <a:cs typeface="+mn-cs"/>
              </a:rPr>
              <a:t> par une bonne connaissance du CPF, et par une capacité à exprimer leur point de vue et le faire entendre. Cette double condition semble pourtant nécessaire, même si elle n’est pas suffisante.</a:t>
            </a:r>
            <a:endParaRPr lang="fr-FR" sz="800" dirty="0"/>
          </a:p>
          <a:p>
            <a:endParaRPr lang="fr-FR" sz="800" dirty="0"/>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13</a:t>
            </a:fld>
            <a:endParaRPr lang="fr-FR"/>
          </a:p>
        </p:txBody>
      </p:sp>
    </p:spTree>
    <p:extLst>
      <p:ext uri="{BB962C8B-B14F-4D97-AF65-F5344CB8AC3E}">
        <p14:creationId xmlns:p14="http://schemas.microsoft.com/office/powerpoint/2010/main" val="1227904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800" dirty="0"/>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14</a:t>
            </a:fld>
            <a:endParaRPr lang="fr-FR"/>
          </a:p>
        </p:txBody>
      </p:sp>
    </p:spTree>
    <p:extLst>
      <p:ext uri="{BB962C8B-B14F-4D97-AF65-F5344CB8AC3E}">
        <p14:creationId xmlns:p14="http://schemas.microsoft.com/office/powerpoint/2010/main" val="3777236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gn="just">
              <a:buFont typeface="Wingdings" panose="05000000000000000000" pitchFamily="2" charset="2"/>
              <a:buNone/>
            </a:pPr>
            <a:r>
              <a:rPr lang="fr-FR" sz="800" dirty="0"/>
              <a:t>Un volet « entreprises » : 4 500 entreprises représentatives du secteur privé (hors agriculture) à partir de 10 salariés ont été interrogées en 2015. Des entreprises de 3 à 9 salariés de certains secteurs sont également intégrées à l’échantillon.</a:t>
            </a:r>
          </a:p>
          <a:p>
            <a:pPr marL="457200" lvl="0" indent="-457200" algn="just">
              <a:buFont typeface="Wingdings" panose="05000000000000000000" pitchFamily="2" charset="2"/>
              <a:buChar char="Ø"/>
            </a:pPr>
            <a:endParaRPr kumimoji="0" lang="fr-FR" sz="800" i="0" u="none" strike="noStrike" kern="1200" cap="none" normalizeH="0" baseline="0" dirty="0">
              <a:ln>
                <a:noFill/>
              </a:ln>
              <a:solidFill>
                <a:schemeClr val="tx1"/>
              </a:solidFill>
              <a:effectLst/>
              <a:latin typeface="+mn-lt"/>
              <a:ea typeface="Times New Roman" pitchFamily="18" charset="0"/>
              <a:cs typeface="Arial" pitchFamily="34" charset="0"/>
            </a:endParaRPr>
          </a:p>
          <a:p>
            <a:pPr marL="0" indent="0">
              <a:buFont typeface="Wingdings" panose="05000000000000000000" pitchFamily="2" charset="2"/>
              <a:buNone/>
            </a:pPr>
            <a:r>
              <a:rPr lang="fr-FR" sz="800" dirty="0"/>
              <a:t>Un volet « salariés » : un panel de 16 000 individus, salariés en décembre 2013 d’une des entreprises répondantes du volet entreprises, est interrogé sur une durée de 5 ans (de 2015 à 2019).</a:t>
            </a:r>
          </a:p>
          <a:p>
            <a:endParaRPr lang="fr-FR" sz="800" dirty="0"/>
          </a:p>
          <a:p>
            <a:pPr marL="0" marR="0" indent="0" algn="l" defTabSz="914400" rtl="0" eaLnBrk="0" fontAlgn="base" latinLnBrk="0" hangingPunct="0">
              <a:lnSpc>
                <a:spcPct val="100000"/>
              </a:lnSpc>
              <a:spcBef>
                <a:spcPct val="30000"/>
              </a:spcBef>
              <a:spcAft>
                <a:spcPct val="0"/>
              </a:spcAft>
              <a:buClrTx/>
              <a:buSzTx/>
              <a:buFontTx/>
              <a:buNone/>
              <a:tabLst/>
              <a:defRPr/>
            </a:pPr>
            <a:r>
              <a:rPr lang="fr-FR" sz="800" kern="1200" dirty="0">
                <a:solidFill>
                  <a:schemeClr val="tx1"/>
                </a:solidFill>
                <a:effectLst/>
                <a:latin typeface="+mn-lt"/>
                <a:ea typeface="+mn-ea"/>
                <a:cs typeface="+mn-cs"/>
              </a:rPr>
              <a:t>L’étude présentée ici s’appuie sur les données de la deuxième vague de l’enquête </a:t>
            </a:r>
            <a:r>
              <a:rPr lang="fr-FR" sz="800" kern="1200" dirty="0" err="1">
                <a:solidFill>
                  <a:schemeClr val="tx1"/>
                </a:solidFill>
                <a:effectLst/>
                <a:latin typeface="+mn-lt"/>
                <a:ea typeface="+mn-ea"/>
                <a:cs typeface="+mn-cs"/>
              </a:rPr>
              <a:t>Defis</a:t>
            </a:r>
            <a:r>
              <a:rPr lang="fr-FR" sz="800" kern="1200" dirty="0">
                <a:solidFill>
                  <a:schemeClr val="tx1"/>
                </a:solidFill>
                <a:effectLst/>
                <a:latin typeface="+mn-lt"/>
                <a:ea typeface="+mn-ea"/>
                <a:cs typeface="+mn-cs"/>
              </a:rPr>
              <a:t> conduite entre fin septembre et début décembre 2016. Les 10 818 individus répondants à cette vague sont représentatifs des salariés en emploi en décembre 2013 dans le secteur privé, hors entreprises de moins de 3 salariés. Les questions posées sur le compte personnel de formation (CPF) ont été posées à l’ensemble des individus ayant connu au moins une période d’emploi salarié ou indépendant depuis la première vague d’interrogation. Dans le cadre de notre étude, nous avons restreint le champ à l’ensemble des individus toujours salariés de la même entreprise depuis décembre 2013. </a:t>
            </a:r>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4</a:t>
            </a:fld>
            <a:endParaRPr lang="fr-FR"/>
          </a:p>
        </p:txBody>
      </p:sp>
    </p:spTree>
    <p:extLst>
      <p:ext uri="{BB962C8B-B14F-4D97-AF65-F5344CB8AC3E}">
        <p14:creationId xmlns:p14="http://schemas.microsoft.com/office/powerpoint/2010/main" val="2537772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800" kern="1200" dirty="0">
                <a:solidFill>
                  <a:schemeClr val="tx1"/>
                </a:solidFill>
                <a:effectLst/>
                <a:latin typeface="+mn-lt"/>
                <a:ea typeface="+mn-ea"/>
                <a:cs typeface="+mn-cs"/>
              </a:rPr>
              <a:t>Si les grandes entreprises sont presque toutes engagées dans une telle démarche, les petites entreprises sont un peu moins impliquées, quel que soit leur secteur d’activité : 69 % des entreprises de 10 à 19 salariés sont dans ce cas. De la même manière, certains secteurs d’activité - tels que les activités immobilières, financières et d’assurance ou la fabrication d’équipements électriques, de machines et de matériels de transport – sont davantage vecteurs d’information sur le CPF, au contraire du secteur de la construction. </a:t>
            </a:r>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5</a:t>
            </a:fld>
            <a:endParaRPr lang="fr-FR"/>
          </a:p>
        </p:txBody>
      </p:sp>
    </p:spTree>
    <p:extLst>
      <p:ext uri="{BB962C8B-B14F-4D97-AF65-F5344CB8AC3E}">
        <p14:creationId xmlns:p14="http://schemas.microsoft.com/office/powerpoint/2010/main" val="1178727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800" kern="1200" dirty="0">
                <a:solidFill>
                  <a:schemeClr val="tx1"/>
                </a:solidFill>
                <a:effectLst/>
                <a:latin typeface="+mn-lt"/>
                <a:ea typeface="+mn-ea"/>
                <a:cs typeface="+mn-cs"/>
              </a:rPr>
              <a:t>Tout comme le taux d’accès au CPF, la connaissance du dispositif reste très inégale selon la catégorie socioprofessionnelle. </a:t>
            </a:r>
          </a:p>
          <a:p>
            <a:endParaRPr lang="fr-FR" sz="800" kern="1200" dirty="0">
              <a:solidFill>
                <a:schemeClr val="tx1"/>
              </a:solidFill>
              <a:effectLst/>
              <a:latin typeface="+mn-lt"/>
              <a:ea typeface="+mn-ea"/>
              <a:cs typeface="+mn-cs"/>
            </a:endParaRPr>
          </a:p>
          <a:p>
            <a:r>
              <a:rPr lang="fr-FR" sz="1200" b="0" i="0" u="none" strike="noStrike" kern="1200" baseline="0" dirty="0">
                <a:solidFill>
                  <a:schemeClr val="tx1"/>
                </a:solidFill>
                <a:latin typeface="+mn-lt"/>
                <a:ea typeface="+mn-ea"/>
                <a:cs typeface="+mn-cs"/>
              </a:rPr>
              <a:t>Parmi les employés et ouvriers, la propension a déclarer connaitre l’existence du dispositif en 2016 répond également a un partage entre qualifiés et non qualifiés : 12 points d’écart entre employés qualifiés et non qualifiés et 16 points d’écart entre ouvriers qualifiés et non qualifiés.</a:t>
            </a:r>
          </a:p>
          <a:p>
            <a:endParaRPr lang="fr-FR" sz="1200" b="0" i="0" u="none" strike="noStrike" kern="1200" baseline="0" dirty="0">
              <a:solidFill>
                <a:schemeClr val="tx1"/>
              </a:solidFill>
              <a:latin typeface="+mn-lt"/>
              <a:ea typeface="+mn-ea"/>
              <a:cs typeface="+mn-cs"/>
            </a:endParaRPr>
          </a:p>
          <a:p>
            <a:r>
              <a:rPr lang="fr-FR" sz="1200" b="0" i="0" u="none" strike="noStrike" kern="1200" baseline="0" dirty="0">
                <a:solidFill>
                  <a:schemeClr val="tx1"/>
                </a:solidFill>
                <a:latin typeface="+mn-lt"/>
                <a:ea typeface="+mn-ea"/>
                <a:cs typeface="+mn-cs"/>
              </a:rPr>
              <a:t>Si les salariés occupant les postes les moins qualifiés sont aussi les moins informes sur le CPF, c’est d’une part que les disparités entre catégories sociales proviennent des différences relatives aux canaux d’information externes a l’entreprise : échanges avec l’entourage personnel, information dans les médias, etc. C’est d’autre part, parce qu’ils retirent moins d’information de leur processus de socialisation et d’interactions dans et par l’entreprise, a travers les collectifs de travail, les échanges informels ou dans leur rapport a la hiérarchie.</a:t>
            </a:r>
          </a:p>
          <a:p>
            <a:r>
              <a:rPr lang="fr-FR" sz="1200" b="0" i="0" u="none" strike="noStrike" kern="1200" baseline="0" dirty="0">
                <a:solidFill>
                  <a:schemeClr val="tx1"/>
                </a:solidFill>
                <a:latin typeface="+mn-lt"/>
                <a:ea typeface="+mn-ea"/>
                <a:cs typeface="+mn-cs"/>
              </a:rPr>
              <a:t>Il faut donc comprendre précisément quels sont les leviers dans l’entreprise de leur appropriation de l’information.</a:t>
            </a:r>
            <a:endParaRPr lang="fr-FR" sz="800" kern="1200" dirty="0">
              <a:solidFill>
                <a:schemeClr val="tx1"/>
              </a:solidFill>
              <a:effectLst/>
              <a:latin typeface="+mn-lt"/>
              <a:ea typeface="+mn-ea"/>
              <a:cs typeface="+mn-cs"/>
            </a:endParaRPr>
          </a:p>
          <a:p>
            <a:endParaRPr lang="fr-FR" sz="800" kern="1200" dirty="0">
              <a:solidFill>
                <a:schemeClr val="tx1"/>
              </a:solidFill>
              <a:effectLst/>
              <a:latin typeface="+mn-lt"/>
              <a:ea typeface="+mn-ea"/>
              <a:cs typeface="+mn-cs"/>
            </a:endParaRPr>
          </a:p>
          <a:p>
            <a:endParaRPr lang="fr-FR" sz="800" dirty="0"/>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6</a:t>
            </a:fld>
            <a:endParaRPr lang="fr-FR"/>
          </a:p>
        </p:txBody>
      </p:sp>
    </p:spTree>
    <p:extLst>
      <p:ext uri="{BB962C8B-B14F-4D97-AF65-F5344CB8AC3E}">
        <p14:creationId xmlns:p14="http://schemas.microsoft.com/office/powerpoint/2010/main" val="318785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800" dirty="0"/>
              <a:t>A partir du 1er janvier 2019, cet entretien comportera ainsi des informations relatives à l'activation par le salarié de son CPF ainsi qu’aux abondements de ce compte que l'employeur est susceptible de financer. </a:t>
            </a:r>
            <a:r>
              <a:rPr lang="fr-FR" sz="800" kern="1200" dirty="0">
                <a:solidFill>
                  <a:schemeClr val="tx1"/>
                </a:solidFill>
                <a:effectLst/>
                <a:latin typeface="+mn-lt"/>
                <a:ea typeface="+mn-ea"/>
                <a:cs typeface="+mn-cs"/>
              </a:rPr>
              <a:t>Ce dernier sera tenu de l’accompagner et de lui fournir des instructions sur les dossiers de prise en charge. Le CPF ne peut donc se développer sans son implication.</a:t>
            </a:r>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7</a:t>
            </a:fld>
            <a:endParaRPr lang="fr-FR"/>
          </a:p>
        </p:txBody>
      </p:sp>
    </p:spTree>
    <p:extLst>
      <p:ext uri="{BB962C8B-B14F-4D97-AF65-F5344CB8AC3E}">
        <p14:creationId xmlns:p14="http://schemas.microsoft.com/office/powerpoint/2010/main" val="3984950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0" u="none" strike="noStrike" kern="1200" baseline="0" dirty="0">
                <a:solidFill>
                  <a:schemeClr val="tx1"/>
                </a:solidFill>
                <a:latin typeface="+mn-lt"/>
                <a:ea typeface="+mn-ea"/>
                <a:cs typeface="+mn-cs"/>
              </a:rPr>
              <a:t>Les entretiens professionnels ont eu lieu pour 80 % des cadres et professions intermédiaires en 2015 ou 2016, alors que les ouvriers non qualifiés sont deux fois moins nombreux a déclarer en avoir bénéficié avec un taux de</a:t>
            </a:r>
          </a:p>
          <a:p>
            <a:r>
              <a:rPr lang="fr-FR" sz="1200" b="0" i="0" u="none" strike="noStrike" kern="1200" baseline="0" dirty="0">
                <a:solidFill>
                  <a:schemeClr val="tx1"/>
                </a:solidFill>
                <a:latin typeface="+mn-lt"/>
                <a:ea typeface="+mn-ea"/>
                <a:cs typeface="+mn-cs"/>
              </a:rPr>
              <a:t>40 %. Pourtant, ce sont ces</a:t>
            </a:r>
            <a:r>
              <a:rPr lang="fr-FR" sz="800" kern="1200" baseline="0" dirty="0">
                <a:solidFill>
                  <a:schemeClr val="tx1"/>
                </a:solidFill>
                <a:effectLst/>
                <a:latin typeface="+mn-lt"/>
                <a:ea typeface="+mn-ea"/>
                <a:cs typeface="+mn-cs"/>
              </a:rPr>
              <a:t> salariés </a:t>
            </a:r>
            <a:r>
              <a:rPr lang="fr-FR" sz="800" kern="1200" dirty="0">
                <a:solidFill>
                  <a:schemeClr val="tx1"/>
                </a:solidFill>
                <a:effectLst/>
                <a:latin typeface="+mn-lt"/>
                <a:ea typeface="+mn-ea"/>
                <a:cs typeface="+mn-cs"/>
              </a:rPr>
              <a:t>qui ont le plus à gagner de la généralisation des entretiens.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800" kern="1200" dirty="0">
                <a:solidFill>
                  <a:schemeClr val="tx1"/>
                </a:solidFill>
                <a:effectLst/>
                <a:latin typeface="+mn-lt"/>
                <a:ea typeface="+mn-ea"/>
                <a:cs typeface="+mn-cs"/>
              </a:rPr>
              <a:t>Le pourcentage d’ouvriers non qualifiés déclarant avoir pris connaissance du CPF par leur employeur augmente de 100 % quand ils participent à un entretien professionnel.</a:t>
            </a:r>
            <a:r>
              <a:rPr lang="fr-FR" sz="800" kern="1200" baseline="0" dirty="0">
                <a:solidFill>
                  <a:schemeClr val="tx1"/>
                </a:solidFill>
                <a:effectLst/>
                <a:latin typeface="+mn-lt"/>
                <a:ea typeface="+mn-ea"/>
                <a:cs typeface="+mn-cs"/>
              </a:rPr>
              <a:t> </a:t>
            </a:r>
            <a:r>
              <a:rPr lang="fr-FR" sz="800" kern="1200" dirty="0">
                <a:solidFill>
                  <a:schemeClr val="tx1"/>
                </a:solidFill>
                <a:effectLst/>
                <a:latin typeface="+mn-lt"/>
                <a:ea typeface="+mn-ea"/>
                <a:cs typeface="+mn-cs"/>
              </a:rPr>
              <a:t>Cette augmentation s’établit à 29% pour l’ensemble des salariés, à un peu plus de 40 % pour les ouvriers et employés qualifiés, alors qu’elle n’est que de 2 % pour les cadres. Ces derniers ont d’ailleurs une bonne connaissance du CPF qu’ils bénéficient ou non d’un entretien professionnel. </a:t>
            </a:r>
            <a:r>
              <a:rPr lang="fr-FR" sz="800" b="1" kern="1200" dirty="0">
                <a:solidFill>
                  <a:schemeClr val="tx1"/>
                </a:solidFill>
                <a:effectLst/>
                <a:latin typeface="+mn-lt"/>
                <a:ea typeface="+mn-ea"/>
                <a:cs typeface="+mn-cs"/>
              </a:rPr>
              <a:t>L’entretien professionnel semble donc bien jouer un rôle crucial pour les salariés occupant les emplois les moins qualifiés. Son absence s’avère même être un frein majeur à l’appropriation de l’information sur le CPF.</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80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800" kern="1200" dirty="0">
                <a:solidFill>
                  <a:schemeClr val="tx1"/>
                </a:solidFill>
                <a:effectLst/>
                <a:latin typeface="+mn-lt"/>
                <a:ea typeface="+mn-ea"/>
                <a:cs typeface="+mn-cs"/>
              </a:rPr>
              <a:t>Mais ce n’est pas que la participation à un entretien professionnel qui permet aux salariés de prendre connaissance du CPF. De manière plus exigeante, ils tirent également avantage des possibilités qui leur sont offertes d’exprimer des besoins de formation à cette occasion. Ainsi, quelle que soit la catégorie socioprofessionnelle, le pourcentage de salariés déclarant avoir pris connaissance du CPF par leur employeur augmente de 2 à 4 points supplémentaires lorsqu’ils ont pu évoquer leurs besoins de formations lors de l’entretien professionnel. </a:t>
            </a:r>
            <a:r>
              <a:rPr lang="fr-FR" sz="800" b="1" kern="1200" dirty="0">
                <a:solidFill>
                  <a:schemeClr val="tx1"/>
                </a:solidFill>
                <a:effectLst/>
                <a:latin typeface="+mn-lt"/>
                <a:ea typeface="+mn-ea"/>
                <a:cs typeface="+mn-cs"/>
              </a:rPr>
              <a:t>En l’absence d’interactions qui s’établissement à l’occasion des entretiens professionnels, l’information sur le CPF ne peut que très partiellement atteindre les salariés les moins qualifiés. </a:t>
            </a:r>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8</a:t>
            </a:fld>
            <a:endParaRPr lang="fr-FR"/>
          </a:p>
        </p:txBody>
      </p:sp>
    </p:spTree>
    <p:extLst>
      <p:ext uri="{BB962C8B-B14F-4D97-AF65-F5344CB8AC3E}">
        <p14:creationId xmlns:p14="http://schemas.microsoft.com/office/powerpoint/2010/main" val="4143927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Ainsi, le propre des représentants du personnel (élus par les salariés) ou délégués syndicaux (désignés par un syndicat représentatif dans l’entreprise) est de promouvoir une prise collective sur les destinées individuelles.</a:t>
            </a:r>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9</a:t>
            </a:fld>
            <a:endParaRPr lang="fr-FR"/>
          </a:p>
        </p:txBody>
      </p:sp>
    </p:spTree>
    <p:extLst>
      <p:ext uri="{BB962C8B-B14F-4D97-AF65-F5344CB8AC3E}">
        <p14:creationId xmlns:p14="http://schemas.microsoft.com/office/powerpoint/2010/main" val="4246031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800" kern="1200" dirty="0">
                <a:solidFill>
                  <a:schemeClr val="tx1"/>
                </a:solidFill>
                <a:effectLst/>
                <a:latin typeface="+mn-lt"/>
                <a:ea typeface="+mn-ea"/>
                <a:cs typeface="+mn-cs"/>
              </a:rPr>
              <a:t>Les résultats de l’enquête </a:t>
            </a:r>
            <a:r>
              <a:rPr lang="fr-FR" sz="800" kern="1200" dirty="0" err="1">
                <a:solidFill>
                  <a:schemeClr val="tx1"/>
                </a:solidFill>
                <a:effectLst/>
                <a:latin typeface="+mn-lt"/>
                <a:ea typeface="+mn-ea"/>
                <a:cs typeface="+mn-cs"/>
              </a:rPr>
              <a:t>Defis</a:t>
            </a:r>
            <a:r>
              <a:rPr lang="fr-FR" sz="800" kern="1200" dirty="0">
                <a:solidFill>
                  <a:schemeClr val="tx1"/>
                </a:solidFill>
                <a:effectLst/>
                <a:latin typeface="+mn-lt"/>
                <a:ea typeface="+mn-ea"/>
                <a:cs typeface="+mn-cs"/>
              </a:rPr>
              <a:t> montrent que représentation individuelle et collective concourent toutes deux à accroître l’appropriation de l’information sur le CPF. Ce constat vaut pour chacune des catégories socioprofessionnelles. Néanmoins, ces deux formes de représentation ont un impact variable selon la catégorie socioprofessionnelle des salariés. </a:t>
            </a:r>
            <a:r>
              <a:rPr lang="fr-FR" sz="800" b="1" kern="1200" dirty="0">
                <a:solidFill>
                  <a:schemeClr val="tx1"/>
                </a:solidFill>
                <a:effectLst/>
                <a:latin typeface="+mn-lt"/>
                <a:ea typeface="+mn-ea"/>
                <a:cs typeface="+mn-cs"/>
              </a:rPr>
              <a:t>Pour les ouvriers non qualifiés, l’appropriation de l’information est largement tributaire de la présence concomitante de délégués du personnel, voire de délégués syndicaux, ainsi que de la place importante accordée à la formation dans les débats entre direction et représentants du personnel</a:t>
            </a:r>
            <a:r>
              <a:rPr lang="fr-FR" sz="800" kern="1200" dirty="0">
                <a:solidFill>
                  <a:schemeClr val="tx1"/>
                </a:solidFill>
                <a:effectLst/>
                <a:latin typeface="+mn-lt"/>
                <a:ea typeface="+mn-ea"/>
                <a:cs typeface="+mn-cs"/>
              </a:rPr>
              <a:t>. Ainsi, le pourcentage d’ouvriers non qualifiés déclarant avoir été informé sur le CPF par leur employeur augmente de 133 % quand l’entreprise est couverte par une représentation du personnel alors qu’il ne croît que de 35 % pour les ouvriers qualifiés et moins de 30 % pour les cadres et professions intermédiaires. Si la représentation collective offre des appuis permettant à tous, quelle que soit leur position, d’avoir une meilleure prise sur l’information relative au CPF, ce sont avant tout les ouvriers non qualifiés qui ont le plus à gagner d’une citoyenneté fondée sur la participation par délégation. </a:t>
            </a:r>
          </a:p>
          <a:p>
            <a:r>
              <a:rPr lang="fr-FR" sz="800" kern="1200" dirty="0">
                <a:solidFill>
                  <a:schemeClr val="tx1"/>
                </a:solidFill>
                <a:effectLst/>
                <a:latin typeface="+mn-lt"/>
                <a:ea typeface="+mn-ea"/>
                <a:cs typeface="+mn-cs"/>
              </a:rPr>
              <a:t> </a:t>
            </a:r>
          </a:p>
          <a:p>
            <a:r>
              <a:rPr lang="fr-FR" sz="800" kern="1200" dirty="0">
                <a:solidFill>
                  <a:schemeClr val="tx1"/>
                </a:solidFill>
                <a:effectLst/>
                <a:latin typeface="+mn-lt"/>
                <a:ea typeface="+mn-ea"/>
                <a:cs typeface="+mn-cs"/>
              </a:rPr>
              <a:t>Par contraste, la façon dont cadres et employés qualifiés perçoivent la possibilité de pouvoir débattre, proposer, contester et s’opposer à des orientations qu’ils désapprouvent semble avoir un impact plus fort sur leur connaissance du CPF. Ainsi, la participation individuelle assise sur la relation de face à face entre une personne et son supérieur hiérarchique est plus à l’avantage des employés qualifiés. En effet, le pourcentage d’employés qualifiés déclarant avoir été informé sur le CPF par leur employeur augmente de 50 % quand ils sont libres de refuser une formation et de 36 % quand ces derniers ont la possibilité de modifier le contenu des formations. Pour les ouvriers non qualifiés, cette augmentation n’est que de 22 % dans le premier cas de figure et nulle dans le second.</a:t>
            </a:r>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10</a:t>
            </a:fld>
            <a:endParaRPr lang="fr-FR"/>
          </a:p>
        </p:txBody>
      </p:sp>
    </p:spTree>
    <p:extLst>
      <p:ext uri="{BB962C8B-B14F-4D97-AF65-F5344CB8AC3E}">
        <p14:creationId xmlns:p14="http://schemas.microsoft.com/office/powerpoint/2010/main" val="10149224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28600" indent="-228600">
              <a:buAutoNum type="arabicPeriod"/>
            </a:pPr>
            <a:r>
              <a:rPr lang="fr-FR" sz="800" kern="1200" dirty="0">
                <a:solidFill>
                  <a:schemeClr val="tx1"/>
                </a:solidFill>
                <a:effectLst/>
                <a:latin typeface="+mn-lt"/>
                <a:ea typeface="+mn-ea"/>
                <a:cs typeface="+mn-cs"/>
              </a:rPr>
              <a:t>quel que soit la catégorie socioprofessionnelle, près de la moitié des individus connaissant l’existence du CPF déclarent souhaiter l’utiliser. C’est ainsi le cas de 47 % des ouvriers non qualifiés qui sont aussi volontaires que les cadres. </a:t>
            </a:r>
          </a:p>
          <a:p>
            <a:pPr marL="228600" indent="-228600">
              <a:buAutoNum type="arabicPeriod"/>
            </a:pPr>
            <a:endParaRPr lang="fr-FR" sz="800" kern="1200" dirty="0">
              <a:solidFill>
                <a:schemeClr val="tx1"/>
              </a:solidFill>
              <a:effectLst/>
              <a:latin typeface="+mn-lt"/>
              <a:ea typeface="+mn-ea"/>
              <a:cs typeface="+mn-cs"/>
            </a:endParaRPr>
          </a:p>
          <a:p>
            <a:pPr marL="228600" indent="-228600">
              <a:buAutoNum type="arabicPeriod"/>
            </a:pPr>
            <a:r>
              <a:rPr lang="fr-FR" sz="800" kern="1200" dirty="0">
                <a:solidFill>
                  <a:schemeClr val="tx1"/>
                </a:solidFill>
                <a:effectLst/>
                <a:latin typeface="+mn-lt"/>
                <a:ea typeface="+mn-ea"/>
                <a:cs typeface="+mn-cs"/>
              </a:rPr>
              <a:t>les salariés non qualifiés ne font pas montre des mêmes aspirations selon qu’ils déclarent ou non disposer d’informations sur ce nouveau compte. En effet, ces aspirations sont d’autant plus importantes qu’ils disent être informés. Elles sont jusqu’à deux fois plus importantes parmi les salariés non qualifiés. Le champ de ce que les salariés, notamment les moins qualifiés, perçoivent comme possible en matière de formation est donc largement conditionné par l’information dont ils disposent.</a:t>
            </a:r>
          </a:p>
          <a:p>
            <a:pPr marL="228600" indent="-228600">
              <a:buAutoNum type="arabicPeriod"/>
            </a:pPr>
            <a:endParaRPr lang="fr-FR" sz="800" kern="1200" dirty="0">
              <a:solidFill>
                <a:schemeClr val="tx1"/>
              </a:solidFill>
              <a:effectLst/>
              <a:latin typeface="+mn-lt"/>
              <a:ea typeface="+mn-ea"/>
              <a:cs typeface="+mn-cs"/>
            </a:endParaRPr>
          </a:p>
          <a:p>
            <a:pPr marL="228600" indent="-228600">
              <a:buAutoNum type="arabicPeriod"/>
            </a:pPr>
            <a:r>
              <a:rPr lang="fr-FR" sz="800" kern="1200" dirty="0">
                <a:solidFill>
                  <a:schemeClr val="tx1"/>
                </a:solidFill>
                <a:effectLst/>
                <a:latin typeface="+mn-lt"/>
                <a:ea typeface="+mn-ea"/>
                <a:cs typeface="+mn-cs"/>
              </a:rPr>
              <a:t>Dans l’ensemble, ce souhait vise principalement à faire évoluer son activité et prendre davantage de responsabilités. Mais les employés et ouvriers non qualifiés se distinguent nettement par les orientations qu’ils souhaitent donner à l’utilisation de leur CPF : changer de métier ou de profession constitue pour eux, plus que pour les autres salariés, un souhait important </a:t>
            </a:r>
          </a:p>
          <a:p>
            <a:endParaRPr lang="fr-FR" dirty="0"/>
          </a:p>
        </p:txBody>
      </p:sp>
      <p:sp>
        <p:nvSpPr>
          <p:cNvPr id="4" name="Espace réservé du numéro de diapositive 3"/>
          <p:cNvSpPr>
            <a:spLocks noGrp="1"/>
          </p:cNvSpPr>
          <p:nvPr>
            <p:ph type="sldNum" sz="quarter" idx="5"/>
          </p:nvPr>
        </p:nvSpPr>
        <p:spPr/>
        <p:txBody>
          <a:bodyPr/>
          <a:lstStyle/>
          <a:p>
            <a:fld id="{7500AF53-E635-3F4B-8F05-9AD34EED0909}" type="slidenum">
              <a:rPr lang="fr-FR" smtClean="0"/>
              <a:t>11</a:t>
            </a:fld>
            <a:endParaRPr lang="fr-FR"/>
          </a:p>
        </p:txBody>
      </p:sp>
    </p:spTree>
    <p:extLst>
      <p:ext uri="{BB962C8B-B14F-4D97-AF65-F5344CB8AC3E}">
        <p14:creationId xmlns:p14="http://schemas.microsoft.com/office/powerpoint/2010/main" val="36936339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a:xfrm>
            <a:off x="3028950" y="6356351"/>
            <a:ext cx="3086100" cy="365125"/>
          </a:xfrm>
          <a:prstGeom prst="rect">
            <a:avLst/>
          </a:prstGeom>
        </p:spPr>
        <p:txBody>
          <a:bodyPr/>
          <a:lstStyle/>
          <a:p>
            <a:endParaRPr lang="fr-FR"/>
          </a:p>
        </p:txBody>
      </p:sp>
      <p:pic>
        <p:nvPicPr>
          <p:cNvPr id="7" name="Image 6"/>
          <p:cNvPicPr>
            <a:picLocks noChangeAspect="1"/>
          </p:cNvPicPr>
          <p:nvPr userDrawn="1"/>
        </p:nvPicPr>
        <p:blipFill rotWithShape="1">
          <a:blip r:embed="rId2">
            <a:extLst>
              <a:ext uri="{28A0092B-C50C-407E-A947-70E740481C1C}">
                <a14:useLocalDpi xmlns:a14="http://schemas.microsoft.com/office/drawing/2010/main" val="0"/>
              </a:ext>
            </a:extLst>
          </a:blip>
          <a:srcRect l="25817" r="25163" b="70980"/>
          <a:stretch/>
        </p:blipFill>
        <p:spPr>
          <a:xfrm>
            <a:off x="2891117" y="71718"/>
            <a:ext cx="3361766" cy="1990165"/>
          </a:xfrm>
          <a:prstGeom prst="rect">
            <a:avLst/>
          </a:prstGeom>
        </p:spPr>
      </p:pic>
      <p:pic>
        <p:nvPicPr>
          <p:cNvPr id="8" name="Image 7"/>
          <p:cNvPicPr>
            <a:picLocks noChangeAspect="1"/>
          </p:cNvPicPr>
          <p:nvPr userDrawn="1"/>
        </p:nvPicPr>
        <p:blipFill rotWithShape="1">
          <a:blip r:embed="rId2">
            <a:extLst>
              <a:ext uri="{28A0092B-C50C-407E-A947-70E740481C1C}">
                <a14:useLocalDpi xmlns:a14="http://schemas.microsoft.com/office/drawing/2010/main" val="0"/>
              </a:ext>
            </a:extLst>
          </a:blip>
          <a:srcRect t="69596"/>
          <a:stretch/>
        </p:blipFill>
        <p:spPr>
          <a:xfrm>
            <a:off x="1143000" y="4772891"/>
            <a:ext cx="6858000" cy="2085109"/>
          </a:xfrm>
          <a:prstGeom prst="rect">
            <a:avLst/>
          </a:prstGeom>
        </p:spPr>
      </p:pic>
      <p:sp>
        <p:nvSpPr>
          <p:cNvPr id="3" name="Espace réservé du texte 2"/>
          <p:cNvSpPr>
            <a:spLocks noGrp="1"/>
          </p:cNvSpPr>
          <p:nvPr>
            <p:ph type="body" sz="quarter" idx="12" hasCustomPrompt="1"/>
          </p:nvPr>
        </p:nvSpPr>
        <p:spPr>
          <a:xfrm>
            <a:off x="0" y="4178835"/>
            <a:ext cx="9144000" cy="691333"/>
          </a:xfrm>
        </p:spPr>
        <p:txBody>
          <a:bodyPr>
            <a:normAutofit/>
          </a:bodyPr>
          <a:lstStyle>
            <a:lvl1pPr marL="0" indent="0" algn="ctr">
              <a:buNone/>
              <a:defRPr sz="1400">
                <a:solidFill>
                  <a:schemeClr val="tx1">
                    <a:lumMod val="60000"/>
                    <a:lumOff val="40000"/>
                  </a:schemeClr>
                </a:solidFill>
              </a:defRPr>
            </a:lvl1pPr>
            <a:lvl5pPr algn="ctr">
              <a:defRPr sz="1400"/>
            </a:lvl5pPr>
          </a:lstStyle>
          <a:p>
            <a:r>
              <a:rPr lang="fr-FR" sz="1600" dirty="0">
                <a:solidFill>
                  <a:schemeClr val="bg1">
                    <a:lumMod val="65000"/>
                  </a:schemeClr>
                </a:solidFill>
                <a:latin typeface="Arial" panose="020B0604020202020204" pitchFamily="34" charset="0"/>
                <a:cs typeface="Arial" panose="020B0604020202020204" pitchFamily="34" charset="0"/>
              </a:rPr>
              <a:t>Sous-titre</a:t>
            </a:r>
            <a:endParaRPr lang="fr-FR" sz="1800" dirty="0">
              <a:solidFill>
                <a:schemeClr val="bg1">
                  <a:lumMod val="65000"/>
                </a:schemeClr>
              </a:solidFill>
              <a:latin typeface="Arial" panose="020B0604020202020204" pitchFamily="34" charset="0"/>
              <a:cs typeface="Arial" panose="020B0604020202020204" pitchFamily="34" charset="0"/>
            </a:endParaRPr>
          </a:p>
          <a:p>
            <a:r>
              <a:rPr lang="fr-FR" sz="1050" dirty="0">
                <a:solidFill>
                  <a:schemeClr val="bg1">
                    <a:lumMod val="65000"/>
                  </a:schemeClr>
                </a:solidFill>
                <a:latin typeface="Arial" panose="020B0604020202020204" pitchFamily="34" charset="0"/>
                <a:cs typeface="Arial" panose="020B0604020202020204" pitchFamily="34" charset="0"/>
              </a:rPr>
              <a:t>Date</a:t>
            </a:r>
            <a:endParaRPr lang="fr-FR" sz="2000" dirty="0">
              <a:solidFill>
                <a:schemeClr val="bg1">
                  <a:lumMod val="65000"/>
                </a:schemeClr>
              </a:solidFill>
              <a:latin typeface="Arial" panose="020B0604020202020204" pitchFamily="34" charset="0"/>
              <a:cs typeface="Arial" panose="020B0604020202020204" pitchFamily="34" charset="0"/>
            </a:endParaRPr>
          </a:p>
          <a:p>
            <a:pPr lvl="4"/>
            <a:endParaRPr lang="fr-FR" dirty="0"/>
          </a:p>
        </p:txBody>
      </p:sp>
      <p:sp>
        <p:nvSpPr>
          <p:cNvPr id="4" name="Titre 3"/>
          <p:cNvSpPr>
            <a:spLocks noGrp="1"/>
          </p:cNvSpPr>
          <p:nvPr>
            <p:ph type="title"/>
          </p:nvPr>
        </p:nvSpPr>
        <p:spPr>
          <a:xfrm>
            <a:off x="0" y="3319670"/>
            <a:ext cx="9144000" cy="829940"/>
          </a:xfrm>
        </p:spPr>
        <p:txBody>
          <a:bodyPr>
            <a:normAutofit/>
          </a:bodyPr>
          <a:lstStyle>
            <a:lvl1pPr algn="ctr">
              <a:defRPr sz="3600">
                <a:solidFill>
                  <a:schemeClr val="tx1">
                    <a:lumMod val="75000"/>
                  </a:schemeClr>
                </a:solidFill>
              </a:defRPr>
            </a:lvl1pPr>
          </a:lstStyle>
          <a:p>
            <a:r>
              <a:rPr lang="fr-FR" dirty="0"/>
              <a:t>Modifiez le style du titre</a:t>
            </a:r>
          </a:p>
        </p:txBody>
      </p:sp>
    </p:spTree>
    <p:extLst>
      <p:ext uri="{BB962C8B-B14F-4D97-AF65-F5344CB8AC3E}">
        <p14:creationId xmlns:p14="http://schemas.microsoft.com/office/powerpoint/2010/main" val="423617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7" name="Espace réservé du contenu 2"/>
          <p:cNvSpPr>
            <a:spLocks noGrp="1"/>
          </p:cNvSpPr>
          <p:nvPr>
            <p:ph idx="13" hasCustomPrompt="1"/>
          </p:nvPr>
        </p:nvSpPr>
        <p:spPr>
          <a:xfrm>
            <a:off x="530909" y="1646237"/>
            <a:ext cx="7886700" cy="500615"/>
          </a:xfrm>
        </p:spPr>
        <p:txBody>
          <a:bodyPr>
            <a:normAutofit/>
          </a:bodyPr>
          <a:lstStyle/>
          <a:p>
            <a:pPr marL="0" indent="0">
              <a:buNone/>
            </a:pPr>
            <a:r>
              <a:rPr lang="fr-FR" sz="2400" dirty="0">
                <a:solidFill>
                  <a:srgbClr val="559DA7"/>
                </a:solidFill>
                <a:latin typeface="Arial" panose="020B0604020202020204" pitchFamily="34" charset="0"/>
                <a:cs typeface="Arial" panose="020B0604020202020204" pitchFamily="34" charset="0"/>
              </a:rPr>
              <a:t>Titre présentation</a:t>
            </a:r>
          </a:p>
          <a:p>
            <a:pPr marL="0" indent="0">
              <a:buNone/>
            </a:pPr>
            <a:endParaRPr lang="fr-FR" sz="2400" dirty="0">
              <a:solidFill>
                <a:srgbClr val="559DA7"/>
              </a:solidFill>
              <a:latin typeface="Arial" panose="020B0604020202020204" pitchFamily="34" charset="0"/>
              <a:cs typeface="Arial" panose="020B0604020202020204" pitchFamily="34" charset="0"/>
            </a:endParaRPr>
          </a:p>
        </p:txBody>
      </p:sp>
      <p:pic>
        <p:nvPicPr>
          <p:cNvPr id="8" name="Image 7"/>
          <p:cNvPicPr>
            <a:picLocks noChangeAspect="1"/>
          </p:cNvPicPr>
          <p:nvPr userDrawn="1"/>
        </p:nvPicPr>
        <p:blipFill rotWithShape="1">
          <a:blip r:embed="rId2">
            <a:extLst>
              <a:ext uri="{28A0092B-C50C-407E-A947-70E740481C1C}">
                <a14:useLocalDpi xmlns:a14="http://schemas.microsoft.com/office/drawing/2010/main" val="0"/>
              </a:ext>
            </a:extLst>
          </a:blip>
          <a:srcRect t="70000" r="606"/>
          <a:stretch/>
        </p:blipFill>
        <p:spPr>
          <a:xfrm>
            <a:off x="0" y="6311899"/>
            <a:ext cx="1809304" cy="546101"/>
          </a:xfrm>
          <a:prstGeom prst="rect">
            <a:avLst/>
          </a:prstGeom>
        </p:spPr>
      </p:pic>
      <p:pic>
        <p:nvPicPr>
          <p:cNvPr id="9" name="Image 8">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7879" t="5363" r="29859" b="72120"/>
          <a:stretch/>
        </p:blipFill>
        <p:spPr>
          <a:xfrm>
            <a:off x="7528155" y="160433"/>
            <a:ext cx="1327850" cy="707478"/>
          </a:xfrm>
          <a:prstGeom prst="rect">
            <a:avLst/>
          </a:prstGeom>
        </p:spPr>
      </p:pic>
      <p:sp>
        <p:nvSpPr>
          <p:cNvPr id="2" name="Rectangle 1"/>
          <p:cNvSpPr/>
          <p:nvPr userDrawn="1"/>
        </p:nvSpPr>
        <p:spPr>
          <a:xfrm>
            <a:off x="530909" y="2524877"/>
            <a:ext cx="4572000" cy="369332"/>
          </a:xfrm>
          <a:prstGeom prst="rect">
            <a:avLst/>
          </a:prstGeom>
        </p:spPr>
        <p:txBody>
          <a:bodyPr>
            <a:spAutoFit/>
          </a:bodyPr>
          <a:lstStyle/>
          <a:p>
            <a:pPr marL="0" indent="0">
              <a:buNone/>
            </a:pPr>
            <a:r>
              <a:rPr lang="fr-FR" sz="1800" dirty="0">
                <a:solidFill>
                  <a:srgbClr val="559DA7"/>
                </a:solidFill>
                <a:latin typeface="Arial" panose="020B0604020202020204" pitchFamily="34" charset="0"/>
                <a:cs typeface="Arial" panose="020B0604020202020204" pitchFamily="34" charset="0"/>
              </a:rPr>
              <a:t>Sommaire.</a:t>
            </a:r>
          </a:p>
        </p:txBody>
      </p:sp>
      <p:sp>
        <p:nvSpPr>
          <p:cNvPr id="6" name="Espace réservé du contenu 5"/>
          <p:cNvSpPr>
            <a:spLocks noGrp="1"/>
          </p:cNvSpPr>
          <p:nvPr>
            <p:ph sz="quarter" idx="15" hasCustomPrompt="1"/>
          </p:nvPr>
        </p:nvSpPr>
        <p:spPr>
          <a:xfrm>
            <a:off x="530225" y="3011557"/>
            <a:ext cx="7886700" cy="3170167"/>
          </a:xfrm>
        </p:spPr>
        <p:txBody>
          <a:bodyPr>
            <a:normAutofit/>
          </a:bodyPr>
          <a:lstStyle>
            <a:lvl1pPr marL="0" indent="0">
              <a:buNone/>
              <a:defRPr sz="1800">
                <a:solidFill>
                  <a:schemeClr val="tx1">
                    <a:lumMod val="75000"/>
                  </a:schemeClr>
                </a:solidFill>
                <a:latin typeface="Arial" panose="020B0604020202020204" pitchFamily="34" charset="0"/>
                <a:cs typeface="Arial" panose="020B0604020202020204" pitchFamily="34" charset="0"/>
              </a:defRPr>
            </a:lvl1pPr>
          </a:lstStyle>
          <a:p>
            <a:pPr lvl="0"/>
            <a:r>
              <a:rPr lang="fr-FR" dirty="0"/>
              <a:t>Texte</a:t>
            </a:r>
          </a:p>
        </p:txBody>
      </p:sp>
    </p:spTree>
    <p:extLst>
      <p:ext uri="{BB962C8B-B14F-4D97-AF65-F5344CB8AC3E}">
        <p14:creationId xmlns:p14="http://schemas.microsoft.com/office/powerpoint/2010/main" val="1052340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8" name="Image 7"/>
          <p:cNvPicPr>
            <a:picLocks noChangeAspect="1"/>
          </p:cNvPicPr>
          <p:nvPr userDrawn="1"/>
        </p:nvPicPr>
        <p:blipFill rotWithShape="1">
          <a:blip r:embed="rId2">
            <a:extLst>
              <a:ext uri="{28A0092B-C50C-407E-A947-70E740481C1C}">
                <a14:useLocalDpi xmlns:a14="http://schemas.microsoft.com/office/drawing/2010/main" val="0"/>
              </a:ext>
            </a:extLst>
          </a:blip>
          <a:srcRect t="70000" r="606"/>
          <a:stretch/>
        </p:blipFill>
        <p:spPr>
          <a:xfrm>
            <a:off x="0" y="6311899"/>
            <a:ext cx="1809304" cy="546101"/>
          </a:xfrm>
          <a:prstGeom prst="rect">
            <a:avLst/>
          </a:prstGeom>
        </p:spPr>
      </p:pic>
      <p:pic>
        <p:nvPicPr>
          <p:cNvPr id="9" name="Image 8">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7879" t="5363" r="29859" b="72120"/>
          <a:stretch/>
        </p:blipFill>
        <p:spPr>
          <a:xfrm>
            <a:off x="7528155" y="160433"/>
            <a:ext cx="1327850" cy="707478"/>
          </a:xfrm>
          <a:prstGeom prst="rect">
            <a:avLst/>
          </a:prstGeom>
        </p:spPr>
      </p:pic>
      <p:sp>
        <p:nvSpPr>
          <p:cNvPr id="6" name="Espace réservé du contenu 5"/>
          <p:cNvSpPr>
            <a:spLocks noGrp="1"/>
          </p:cNvSpPr>
          <p:nvPr>
            <p:ph sz="quarter" idx="15" hasCustomPrompt="1"/>
          </p:nvPr>
        </p:nvSpPr>
        <p:spPr>
          <a:xfrm>
            <a:off x="530225" y="4419180"/>
            <a:ext cx="8325780" cy="367747"/>
          </a:xfrm>
        </p:spPr>
        <p:txBody>
          <a:bodyPr>
            <a:normAutofit/>
          </a:bodyPr>
          <a:lstStyle>
            <a:lvl1pPr marL="0" indent="0" algn="r">
              <a:buNone/>
              <a:defRPr sz="2000" baseline="0">
                <a:solidFill>
                  <a:schemeClr val="tx1">
                    <a:lumMod val="75000"/>
                  </a:schemeClr>
                </a:solidFill>
                <a:latin typeface="Arial" panose="020B0604020202020204" pitchFamily="34" charset="0"/>
                <a:cs typeface="Arial" panose="020B0604020202020204" pitchFamily="34" charset="0"/>
              </a:defRPr>
            </a:lvl1pPr>
          </a:lstStyle>
          <a:p>
            <a:pPr lvl="0"/>
            <a:r>
              <a:rPr lang="fr-FR" dirty="0"/>
              <a:t>Titre partie</a:t>
            </a:r>
          </a:p>
        </p:txBody>
      </p:sp>
    </p:spTree>
    <p:extLst>
      <p:ext uri="{BB962C8B-B14F-4D97-AF65-F5344CB8AC3E}">
        <p14:creationId xmlns:p14="http://schemas.microsoft.com/office/powerpoint/2010/main" val="4054837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pic>
        <p:nvPicPr>
          <p:cNvPr id="7" name="Image 6"/>
          <p:cNvPicPr>
            <a:picLocks noChangeAspect="1"/>
          </p:cNvPicPr>
          <p:nvPr userDrawn="1"/>
        </p:nvPicPr>
        <p:blipFill rotWithShape="1">
          <a:blip r:embed="rId2">
            <a:extLst>
              <a:ext uri="{28A0092B-C50C-407E-A947-70E740481C1C}">
                <a14:useLocalDpi xmlns:a14="http://schemas.microsoft.com/office/drawing/2010/main" val="0"/>
              </a:ext>
            </a:extLst>
          </a:blip>
          <a:srcRect t="70000" r="606"/>
          <a:stretch/>
        </p:blipFill>
        <p:spPr>
          <a:xfrm>
            <a:off x="0" y="6311899"/>
            <a:ext cx="1809304" cy="546101"/>
          </a:xfrm>
          <a:prstGeom prst="rect">
            <a:avLst/>
          </a:prstGeom>
        </p:spPr>
      </p:pic>
      <p:pic>
        <p:nvPicPr>
          <p:cNvPr id="8" name="Image 7">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7879" t="5363" r="29859" b="72120"/>
          <a:stretch/>
        </p:blipFill>
        <p:spPr>
          <a:xfrm>
            <a:off x="7528155" y="160433"/>
            <a:ext cx="1327850" cy="707478"/>
          </a:xfrm>
          <a:prstGeom prst="rect">
            <a:avLst/>
          </a:prstGeom>
        </p:spPr>
      </p:pic>
      <p:sp>
        <p:nvSpPr>
          <p:cNvPr id="2" name="Titre 1"/>
          <p:cNvSpPr>
            <a:spLocks noGrp="1"/>
          </p:cNvSpPr>
          <p:nvPr>
            <p:ph type="title"/>
          </p:nvPr>
        </p:nvSpPr>
        <p:spPr/>
        <p:txBody>
          <a:bodyPr>
            <a:normAutofit/>
          </a:bodyPr>
          <a:lstStyle>
            <a:lvl1pPr>
              <a:defRPr sz="3200">
                <a:solidFill>
                  <a:schemeClr val="tx1">
                    <a:lumMod val="75000"/>
                  </a:schemeClr>
                </a:solidFill>
              </a:defRPr>
            </a:lvl1pPr>
          </a:lstStyle>
          <a:p>
            <a:r>
              <a:rPr lang="fr-FR" dirty="0"/>
              <a:t>Modifiez le style du titre</a:t>
            </a:r>
          </a:p>
        </p:txBody>
      </p:sp>
      <p:cxnSp>
        <p:nvCxnSpPr>
          <p:cNvPr id="9" name="Connecteur droit 8"/>
          <p:cNvCxnSpPr/>
          <p:nvPr userDrawn="1"/>
        </p:nvCxnSpPr>
        <p:spPr>
          <a:xfrm flipV="1">
            <a:off x="0" y="1697046"/>
            <a:ext cx="7503459" cy="461"/>
          </a:xfrm>
          <a:prstGeom prst="line">
            <a:avLst/>
          </a:prstGeom>
          <a:ln>
            <a:solidFill>
              <a:srgbClr val="559DA7"/>
            </a:solidFill>
          </a:ln>
        </p:spPr>
        <p:style>
          <a:lnRef idx="1">
            <a:schemeClr val="accent1"/>
          </a:lnRef>
          <a:fillRef idx="0">
            <a:schemeClr val="accent1"/>
          </a:fillRef>
          <a:effectRef idx="0">
            <a:schemeClr val="accent1"/>
          </a:effectRef>
          <a:fontRef idx="minor">
            <a:schemeClr val="tx1"/>
          </a:fontRef>
        </p:style>
      </p:cxnSp>
      <p:sp>
        <p:nvSpPr>
          <p:cNvPr id="13" name="Espace réservé du texte 12"/>
          <p:cNvSpPr>
            <a:spLocks noGrp="1"/>
          </p:cNvSpPr>
          <p:nvPr>
            <p:ph type="body" sz="quarter" idx="13" hasCustomPrompt="1"/>
          </p:nvPr>
        </p:nvSpPr>
        <p:spPr>
          <a:xfrm>
            <a:off x="2036763" y="6311901"/>
            <a:ext cx="4284524" cy="208170"/>
          </a:xfrm>
        </p:spPr>
        <p:txBody>
          <a:bodyPr>
            <a:normAutofit/>
          </a:bodyPr>
          <a:lstStyle>
            <a:lvl1pPr>
              <a:defRPr sz="800" b="1"/>
            </a:lvl1pPr>
          </a:lstStyle>
          <a:p>
            <a:pPr lvl="0"/>
            <a:r>
              <a:rPr lang="fr-FR" dirty="0"/>
              <a:t>Titre présentation</a:t>
            </a:r>
          </a:p>
        </p:txBody>
      </p:sp>
      <p:sp>
        <p:nvSpPr>
          <p:cNvPr id="15" name="Espace réservé du texte 14"/>
          <p:cNvSpPr>
            <a:spLocks noGrp="1"/>
          </p:cNvSpPr>
          <p:nvPr>
            <p:ph type="body" sz="quarter" idx="14" hasCustomPrompt="1"/>
          </p:nvPr>
        </p:nvSpPr>
        <p:spPr>
          <a:xfrm>
            <a:off x="2036763" y="6584950"/>
            <a:ext cx="4284662" cy="273050"/>
          </a:xfrm>
        </p:spPr>
        <p:txBody>
          <a:bodyPr>
            <a:noAutofit/>
          </a:bodyPr>
          <a:lstStyle>
            <a:lvl1pPr>
              <a:defRPr sz="800" b="1" baseline="0">
                <a:solidFill>
                  <a:schemeClr val="bg2">
                    <a:lumMod val="50000"/>
                  </a:schemeClr>
                </a:solidFill>
              </a:defRPr>
            </a:lvl1pPr>
          </a:lstStyle>
          <a:p>
            <a:pPr lvl="0"/>
            <a:r>
              <a:rPr lang="fr-FR" dirty="0"/>
              <a:t>Titre partie 1 &gt; Titre partie 2 &gt; Titre partie 3</a:t>
            </a:r>
          </a:p>
        </p:txBody>
      </p:sp>
      <p:sp>
        <p:nvSpPr>
          <p:cNvPr id="17" name="Espace réservé du texte 16"/>
          <p:cNvSpPr>
            <a:spLocks noGrp="1"/>
          </p:cNvSpPr>
          <p:nvPr>
            <p:ph type="body" sz="quarter" idx="15"/>
          </p:nvPr>
        </p:nvSpPr>
        <p:spPr>
          <a:xfrm>
            <a:off x="628650" y="1957389"/>
            <a:ext cx="7881938" cy="447882"/>
          </a:xfrm>
        </p:spPr>
        <p:txBody>
          <a:bodyPr/>
          <a:lstStyle/>
          <a:p>
            <a:pPr lvl="0"/>
            <a:r>
              <a:rPr lang="fr-FR" dirty="0"/>
              <a:t>Modifier les styles du texte du masque</a:t>
            </a:r>
          </a:p>
        </p:txBody>
      </p:sp>
      <p:sp>
        <p:nvSpPr>
          <p:cNvPr id="19" name="Espace réservé du texte 18"/>
          <p:cNvSpPr>
            <a:spLocks noGrp="1"/>
          </p:cNvSpPr>
          <p:nvPr>
            <p:ph type="body" sz="quarter" idx="16" hasCustomPrompt="1"/>
          </p:nvPr>
        </p:nvSpPr>
        <p:spPr>
          <a:xfrm>
            <a:off x="6453188" y="6311899"/>
            <a:ext cx="2057400" cy="546101"/>
          </a:xfrm>
        </p:spPr>
        <p:txBody>
          <a:bodyPr>
            <a:normAutofit/>
          </a:bodyPr>
          <a:lstStyle>
            <a:lvl1pPr algn="r">
              <a:defRPr sz="800">
                <a:solidFill>
                  <a:schemeClr val="bg2">
                    <a:lumMod val="50000"/>
                  </a:schemeClr>
                </a:solidFill>
              </a:defRPr>
            </a:lvl1pPr>
          </a:lstStyle>
          <a:p>
            <a:pPr lvl="0"/>
            <a:r>
              <a:rPr lang="fr-FR" dirty="0"/>
              <a:t>&lt;N°&gt;</a:t>
            </a:r>
          </a:p>
        </p:txBody>
      </p:sp>
      <p:sp>
        <p:nvSpPr>
          <p:cNvPr id="21" name="Espace réservé du texte 20"/>
          <p:cNvSpPr>
            <a:spLocks noGrp="1"/>
          </p:cNvSpPr>
          <p:nvPr>
            <p:ph type="body" sz="quarter" idx="17" hasCustomPrompt="1"/>
          </p:nvPr>
        </p:nvSpPr>
        <p:spPr>
          <a:xfrm>
            <a:off x="628650" y="2554288"/>
            <a:ext cx="7881938" cy="3667125"/>
          </a:xfrm>
        </p:spPr>
        <p:txBody>
          <a:bodyPr/>
          <a:lstStyle>
            <a:lvl1pPr>
              <a:defRPr sz="2000">
                <a:solidFill>
                  <a:schemeClr val="tx1">
                    <a:lumMod val="75000"/>
                  </a:schemeClr>
                </a:solidFill>
              </a:defRPr>
            </a:lvl1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781741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p:txBody>
      </p:sp>
    </p:spTree>
    <p:extLst>
      <p:ext uri="{BB962C8B-B14F-4D97-AF65-F5344CB8AC3E}">
        <p14:creationId xmlns:p14="http://schemas.microsoft.com/office/powerpoint/2010/main" val="746338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2" r:id="rId4"/>
  </p:sldLayoutIdLst>
  <p:txStyles>
    <p:titleStyle>
      <a:lvl1pPr algn="l" defTabSz="685800" rtl="0" eaLnBrk="1" latinLnBrk="0" hangingPunct="1">
        <a:lnSpc>
          <a:spcPct val="90000"/>
        </a:lnSpc>
        <a:spcBef>
          <a:spcPct val="0"/>
        </a:spcBef>
        <a:buNone/>
        <a:defRPr sz="3200" kern="1200">
          <a:solidFill>
            <a:schemeClr val="tx1">
              <a:lumMod val="75000"/>
            </a:schemeClr>
          </a:solidFill>
          <a:latin typeface="+mj-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400" kern="1200">
          <a:solidFill>
            <a:srgbClr val="559DA7"/>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lumMod val="75000"/>
            </a:schemeClr>
          </a:solidFill>
          <a:latin typeface="+mn-lt"/>
          <a:ea typeface="+mn-ea"/>
          <a:cs typeface="+mn-cs"/>
        </a:defRPr>
      </a:lvl2pPr>
      <a:lvl3pPr marL="857250" indent="-171450" algn="l" defTabSz="685800" rtl="0" eaLnBrk="1" latinLnBrk="0" hangingPunct="1">
        <a:lnSpc>
          <a:spcPct val="90000"/>
        </a:lnSpc>
        <a:spcBef>
          <a:spcPts val="375"/>
        </a:spcBef>
        <a:buFontTx/>
        <a:buBlip>
          <a:blip r:embed="rId6"/>
        </a:buBlip>
        <a:defRPr sz="1500" kern="1200">
          <a:solidFill>
            <a:schemeClr val="tx1">
              <a:lumMod val="75000"/>
            </a:schemeClr>
          </a:solidFill>
          <a:latin typeface="+mn-lt"/>
          <a:ea typeface="+mn-ea"/>
          <a:cs typeface="+mn-cs"/>
        </a:defRPr>
      </a:lvl3pPr>
      <a:lvl4pPr marL="1200150" indent="-171450" algn="l" defTabSz="685800" rtl="0" eaLnBrk="1" latinLnBrk="0" hangingPunct="1">
        <a:lnSpc>
          <a:spcPct val="90000"/>
        </a:lnSpc>
        <a:spcBef>
          <a:spcPts val="375"/>
        </a:spcBef>
        <a:buFontTx/>
        <a:buBlip>
          <a:blip r:embed="rId7"/>
        </a:buBlip>
        <a:defRPr sz="1350" kern="1200">
          <a:solidFill>
            <a:schemeClr val="tx1">
              <a:lumMod val="75000"/>
            </a:schemeClr>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tx1">
              <a:lumMod val="75000"/>
              <a:lumOff val="2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www.cereq.fr/"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2"/>
          </p:nvPr>
        </p:nvSpPr>
        <p:spPr>
          <a:xfrm>
            <a:off x="0" y="4082582"/>
            <a:ext cx="9144000" cy="691333"/>
          </a:xfrm>
        </p:spPr>
        <p:txBody>
          <a:bodyPr>
            <a:normAutofit fontScale="85000" lnSpcReduction="20000"/>
          </a:bodyPr>
          <a:lstStyle/>
          <a:p>
            <a:r>
              <a:rPr lang="fr-FR" dirty="0"/>
              <a:t>Jean-Marie Dubois et Josiane Vero, chargés d’études, Département Formation et Certification, </a:t>
            </a:r>
            <a:r>
              <a:rPr lang="fr-FR" dirty="0" err="1"/>
              <a:t>Céreq</a:t>
            </a:r>
            <a:endParaRPr lang="fr-FR" dirty="0"/>
          </a:p>
          <a:p>
            <a:r>
              <a:rPr lang="fr-FR" dirty="0"/>
              <a:t>Visite de la délégation italienne en France dans le cadre du projet E.QU.AL</a:t>
            </a:r>
          </a:p>
          <a:p>
            <a:r>
              <a:rPr lang="fr-FR" dirty="0"/>
              <a:t>5 septembre 2019</a:t>
            </a:r>
          </a:p>
        </p:txBody>
      </p:sp>
      <p:sp>
        <p:nvSpPr>
          <p:cNvPr id="3" name="Titre 2"/>
          <p:cNvSpPr>
            <a:spLocks noGrp="1"/>
          </p:cNvSpPr>
          <p:nvPr>
            <p:ph type="title"/>
          </p:nvPr>
        </p:nvSpPr>
        <p:spPr>
          <a:xfrm>
            <a:off x="96253" y="2679165"/>
            <a:ext cx="9144000" cy="829940"/>
          </a:xfrm>
        </p:spPr>
        <p:txBody>
          <a:bodyPr>
            <a:noAutofit/>
          </a:bodyPr>
          <a:lstStyle/>
          <a:p>
            <a:r>
              <a:rPr lang="fr-FR" dirty="0"/>
              <a:t>Le Compte personnel de formation : </a:t>
            </a:r>
            <a:br>
              <a:rPr lang="fr-FR" dirty="0"/>
            </a:br>
            <a:r>
              <a:rPr lang="fr-FR" dirty="0"/>
              <a:t>les salariés les moins qualifiés </a:t>
            </a:r>
            <a:br>
              <a:rPr lang="fr-FR" dirty="0"/>
            </a:br>
            <a:r>
              <a:rPr lang="fr-FR" dirty="0"/>
              <a:t>confrontés à un déficit d’information</a:t>
            </a:r>
          </a:p>
        </p:txBody>
      </p:sp>
    </p:spTree>
    <p:extLst>
      <p:ext uri="{BB962C8B-B14F-4D97-AF65-F5344CB8AC3E}">
        <p14:creationId xmlns:p14="http://schemas.microsoft.com/office/powerpoint/2010/main" val="2128506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747" y="375728"/>
            <a:ext cx="7396043" cy="1325563"/>
          </a:xfrm>
        </p:spPr>
        <p:txBody>
          <a:bodyPr>
            <a:noAutofit/>
          </a:bodyPr>
          <a:lstStyle/>
          <a:p>
            <a:pPr lvl="0" algn="just" defTabSz="914400" fontAlgn="base">
              <a:lnSpc>
                <a:spcPct val="100000"/>
              </a:lnSpc>
              <a:spcAft>
                <a:spcPct val="0"/>
              </a:spcAft>
            </a:pPr>
            <a:r>
              <a:rPr lang="fr-FR" sz="2400" dirty="0">
                <a:solidFill>
                  <a:srgbClr val="0070C0"/>
                </a:solidFill>
                <a:ea typeface="Times New Roman" pitchFamily="18" charset="0"/>
                <a:cs typeface="Arial" pitchFamily="34" charset="0"/>
              </a:rPr>
              <a:t>3. Les ouvriers en emploi non qualifié peinent à s’approprier l’information sur le CPF en l’absence d’espaces de représentation collective</a:t>
            </a:r>
          </a:p>
        </p:txBody>
      </p:sp>
      <p:sp>
        <p:nvSpPr>
          <p:cNvPr id="5" name="Rectangle 4">
            <a:extLst>
              <a:ext uri="{FF2B5EF4-FFF2-40B4-BE49-F238E27FC236}">
                <a16:creationId xmlns:a16="http://schemas.microsoft.com/office/drawing/2014/main" id="{C394B506-947B-43BE-B59A-1DD3475E5AE0}"/>
              </a:ext>
            </a:extLst>
          </p:cNvPr>
          <p:cNvSpPr>
            <a:spLocks noChangeArrowheads="1"/>
          </p:cNvSpPr>
          <p:nvPr/>
        </p:nvSpPr>
        <p:spPr bwMode="auto">
          <a:xfrm>
            <a:off x="554569" y="1643860"/>
            <a:ext cx="845124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fr-FR" b="1" dirty="0">
                <a:solidFill>
                  <a:schemeClr val="bg2">
                    <a:lumMod val="10000"/>
                  </a:schemeClr>
                </a:solidFill>
              </a:rPr>
              <a:t>Evolution de l’information sur le CPF par l’employeur selon les espaces de discussion individuelle et collective</a:t>
            </a:r>
          </a:p>
          <a:p>
            <a:pPr lvl="0" algn="ctr"/>
            <a:endParaRPr lang="fr-FR" sz="2400" dirty="0"/>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p:txBody>
      </p:sp>
      <p:pic>
        <p:nvPicPr>
          <p:cNvPr id="6" name="Picture 2" descr="P:\DUBOIS\Publications\2018 CPF\Journées Vincent Merle\graph 3 ppt.PNG">
            <a:extLst>
              <a:ext uri="{FF2B5EF4-FFF2-40B4-BE49-F238E27FC236}">
                <a16:creationId xmlns:a16="http://schemas.microsoft.com/office/drawing/2014/main" id="{5CD9B361-2EB5-4DB0-9C6C-C891B56D65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1261" y="2329851"/>
            <a:ext cx="7143624" cy="4343497"/>
          </a:xfrm>
          <a:prstGeom prst="rect">
            <a:avLst/>
          </a:prstGeom>
          <a:noFill/>
          <a:extLst>
            <a:ext uri="{909E8E84-426E-40DD-AFC4-6F175D3DCCD1}">
              <a14:hiddenFill xmlns:a14="http://schemas.microsoft.com/office/drawing/2010/main">
                <a:solidFill>
                  <a:srgbClr val="FFFFFF"/>
                </a:solidFill>
              </a14:hiddenFill>
            </a:ext>
          </a:extLst>
        </p:spPr>
      </p:pic>
      <p:sp>
        <p:nvSpPr>
          <p:cNvPr id="7" name="Flèche vers le bas 5">
            <a:extLst>
              <a:ext uri="{FF2B5EF4-FFF2-40B4-BE49-F238E27FC236}">
                <a16:creationId xmlns:a16="http://schemas.microsoft.com/office/drawing/2014/main" id="{5210941F-8176-4EED-87DE-70D057F50E7F}"/>
              </a:ext>
            </a:extLst>
          </p:cNvPr>
          <p:cNvSpPr/>
          <p:nvPr/>
        </p:nvSpPr>
        <p:spPr>
          <a:xfrm>
            <a:off x="2267841" y="3115232"/>
            <a:ext cx="144020" cy="36005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8" name="Flèche vers le bas 5">
            <a:extLst>
              <a:ext uri="{FF2B5EF4-FFF2-40B4-BE49-F238E27FC236}">
                <a16:creationId xmlns:a16="http://schemas.microsoft.com/office/drawing/2014/main" id="{1F7A18EF-2DE6-49AF-B147-AEA85021A3A0}"/>
              </a:ext>
            </a:extLst>
          </p:cNvPr>
          <p:cNvSpPr/>
          <p:nvPr/>
        </p:nvSpPr>
        <p:spPr>
          <a:xfrm>
            <a:off x="3659677" y="2969423"/>
            <a:ext cx="144020" cy="36005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 name="Flèche vers le bas 5">
            <a:extLst>
              <a:ext uri="{FF2B5EF4-FFF2-40B4-BE49-F238E27FC236}">
                <a16:creationId xmlns:a16="http://schemas.microsoft.com/office/drawing/2014/main" id="{6DD2D447-D5D3-4FC6-8BB7-C4B7A34C9A39}"/>
              </a:ext>
            </a:extLst>
          </p:cNvPr>
          <p:cNvSpPr/>
          <p:nvPr/>
        </p:nvSpPr>
        <p:spPr>
          <a:xfrm>
            <a:off x="5019142" y="3115232"/>
            <a:ext cx="144020" cy="36005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0" name="Flèche vers le bas 5">
            <a:extLst>
              <a:ext uri="{FF2B5EF4-FFF2-40B4-BE49-F238E27FC236}">
                <a16:creationId xmlns:a16="http://schemas.microsoft.com/office/drawing/2014/main" id="{39883FA0-58FB-42DE-A983-0724D130E4BC}"/>
              </a:ext>
            </a:extLst>
          </p:cNvPr>
          <p:cNvSpPr/>
          <p:nvPr/>
        </p:nvSpPr>
        <p:spPr>
          <a:xfrm>
            <a:off x="5662086" y="2424824"/>
            <a:ext cx="144020" cy="36005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1" name="Flèche vers le bas 5">
            <a:extLst>
              <a:ext uri="{FF2B5EF4-FFF2-40B4-BE49-F238E27FC236}">
                <a16:creationId xmlns:a16="http://schemas.microsoft.com/office/drawing/2014/main" id="{F3989138-BC40-49A4-B865-D61EC4396796}"/>
              </a:ext>
            </a:extLst>
          </p:cNvPr>
          <p:cNvSpPr/>
          <p:nvPr/>
        </p:nvSpPr>
        <p:spPr>
          <a:xfrm rot="4379749">
            <a:off x="7289480" y="2571498"/>
            <a:ext cx="217863" cy="388718"/>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81611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5305" y="184652"/>
            <a:ext cx="7886700" cy="1325563"/>
          </a:xfrm>
        </p:spPr>
        <p:txBody>
          <a:bodyPr>
            <a:normAutofit/>
          </a:bodyPr>
          <a:lstStyle/>
          <a:p>
            <a:pPr lvl="0" defTabSz="914400" fontAlgn="base">
              <a:lnSpc>
                <a:spcPct val="100000"/>
              </a:lnSpc>
              <a:spcAft>
                <a:spcPct val="0"/>
              </a:spcAft>
            </a:pPr>
            <a:r>
              <a:rPr lang="fr-FR" dirty="0">
                <a:solidFill>
                  <a:srgbClr val="0070C0"/>
                </a:solidFill>
                <a:ea typeface="Times New Roman" pitchFamily="18" charset="0"/>
                <a:cs typeface="Arial" pitchFamily="34" charset="0"/>
              </a:rPr>
              <a:t>4. Ouvriers et employés non qualifiés ne sont pas en manque d’aspirations…</a:t>
            </a:r>
          </a:p>
        </p:txBody>
      </p:sp>
      <p:sp>
        <p:nvSpPr>
          <p:cNvPr id="5" name="Rectangle 4">
            <a:extLst>
              <a:ext uri="{FF2B5EF4-FFF2-40B4-BE49-F238E27FC236}">
                <a16:creationId xmlns:a16="http://schemas.microsoft.com/office/drawing/2014/main" id="{C394B506-947B-43BE-B59A-1DD3475E5AE0}"/>
              </a:ext>
            </a:extLst>
          </p:cNvPr>
          <p:cNvSpPr>
            <a:spLocks noChangeArrowheads="1"/>
          </p:cNvSpPr>
          <p:nvPr/>
        </p:nvSpPr>
        <p:spPr bwMode="auto">
          <a:xfrm>
            <a:off x="497079" y="1685334"/>
            <a:ext cx="845124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fr-FR" b="1" dirty="0">
                <a:solidFill>
                  <a:schemeClr val="bg2">
                    <a:lumMod val="10000"/>
                  </a:schemeClr>
                </a:solidFill>
              </a:rPr>
              <a:t>Types d’aspirations associés au CPF selon la catégorie socioprofessionnelle</a:t>
            </a:r>
          </a:p>
          <a:p>
            <a:pPr lvl="0" algn="ctr"/>
            <a:endParaRPr lang="fr-FR" sz="2400" dirty="0"/>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p:txBody>
      </p:sp>
      <p:graphicFrame>
        <p:nvGraphicFramePr>
          <p:cNvPr id="7" name="Tableau 6">
            <a:extLst>
              <a:ext uri="{FF2B5EF4-FFF2-40B4-BE49-F238E27FC236}">
                <a16:creationId xmlns:a16="http://schemas.microsoft.com/office/drawing/2014/main" id="{17C7BF49-2FA3-4910-AB47-3C30DAFF9BAD}"/>
              </a:ext>
            </a:extLst>
          </p:cNvPr>
          <p:cNvGraphicFramePr>
            <a:graphicFrameLocks noGrp="1"/>
          </p:cNvGraphicFramePr>
          <p:nvPr>
            <p:extLst>
              <p:ext uri="{D42A27DB-BD31-4B8C-83A1-F6EECF244321}">
                <p14:modId xmlns:p14="http://schemas.microsoft.com/office/powerpoint/2010/main" val="1397170206"/>
              </p:ext>
            </p:extLst>
          </p:nvPr>
        </p:nvGraphicFramePr>
        <p:xfrm>
          <a:off x="0" y="2408046"/>
          <a:ext cx="8641200" cy="3658220"/>
        </p:xfrm>
        <a:graphic>
          <a:graphicData uri="http://schemas.openxmlformats.org/drawingml/2006/table">
            <a:tbl>
              <a:tblPr firstRow="1" firstCol="1" bandRow="1">
                <a:tableStyleId>{5C22544A-7EE6-4342-B048-85BDC9FD1C3A}</a:tableStyleId>
              </a:tblPr>
              <a:tblGrid>
                <a:gridCol w="2236338">
                  <a:extLst>
                    <a:ext uri="{9D8B030D-6E8A-4147-A177-3AD203B41FA5}">
                      <a16:colId xmlns:a16="http://schemas.microsoft.com/office/drawing/2014/main" val="20000"/>
                    </a:ext>
                  </a:extLst>
                </a:gridCol>
                <a:gridCol w="693841">
                  <a:extLst>
                    <a:ext uri="{9D8B030D-6E8A-4147-A177-3AD203B41FA5}">
                      <a16:colId xmlns:a16="http://schemas.microsoft.com/office/drawing/2014/main" val="20001"/>
                    </a:ext>
                  </a:extLst>
                </a:gridCol>
                <a:gridCol w="1102412">
                  <a:extLst>
                    <a:ext uri="{9D8B030D-6E8A-4147-A177-3AD203B41FA5}">
                      <a16:colId xmlns:a16="http://schemas.microsoft.com/office/drawing/2014/main" val="20002"/>
                    </a:ext>
                  </a:extLst>
                </a:gridCol>
                <a:gridCol w="1142539">
                  <a:extLst>
                    <a:ext uri="{9D8B030D-6E8A-4147-A177-3AD203B41FA5}">
                      <a16:colId xmlns:a16="http://schemas.microsoft.com/office/drawing/2014/main" val="20003"/>
                    </a:ext>
                  </a:extLst>
                </a:gridCol>
                <a:gridCol w="949199">
                  <a:extLst>
                    <a:ext uri="{9D8B030D-6E8A-4147-A177-3AD203B41FA5}">
                      <a16:colId xmlns:a16="http://schemas.microsoft.com/office/drawing/2014/main" val="20004"/>
                    </a:ext>
                  </a:extLst>
                </a:gridCol>
                <a:gridCol w="717918">
                  <a:extLst>
                    <a:ext uri="{9D8B030D-6E8A-4147-A177-3AD203B41FA5}">
                      <a16:colId xmlns:a16="http://schemas.microsoft.com/office/drawing/2014/main" val="20005"/>
                    </a:ext>
                  </a:extLst>
                </a:gridCol>
                <a:gridCol w="992244">
                  <a:extLst>
                    <a:ext uri="{9D8B030D-6E8A-4147-A177-3AD203B41FA5}">
                      <a16:colId xmlns:a16="http://schemas.microsoft.com/office/drawing/2014/main" val="20006"/>
                    </a:ext>
                  </a:extLst>
                </a:gridCol>
                <a:gridCol w="806709">
                  <a:extLst>
                    <a:ext uri="{9D8B030D-6E8A-4147-A177-3AD203B41FA5}">
                      <a16:colId xmlns:a16="http://schemas.microsoft.com/office/drawing/2014/main" val="20007"/>
                    </a:ext>
                  </a:extLst>
                </a:gridCol>
              </a:tblGrid>
              <a:tr h="379000">
                <a:tc>
                  <a:txBody>
                    <a:bodyPr/>
                    <a:lstStyle/>
                    <a:p>
                      <a:pPr algn="ctr">
                        <a:spcAft>
                          <a:spcPts val="0"/>
                        </a:spcAft>
                      </a:pPr>
                      <a:r>
                        <a:rPr lang="fr-FR" sz="1100" dirty="0">
                          <a:effectLst/>
                        </a:rPr>
                        <a:t> </a:t>
                      </a:r>
                      <a:endParaRPr lang="fr-FR" sz="1400" dirty="0">
                        <a:effectLst/>
                        <a:latin typeface="Calibri"/>
                        <a:ea typeface="Calibri"/>
                        <a:cs typeface="Arial"/>
                      </a:endParaRPr>
                    </a:p>
                  </a:txBody>
                  <a:tcPr marL="68580" marR="68580" marT="0" marB="0"/>
                </a:tc>
                <a:tc>
                  <a:txBody>
                    <a:bodyPr/>
                    <a:lstStyle/>
                    <a:p>
                      <a:pPr algn="ctr">
                        <a:spcAft>
                          <a:spcPts val="0"/>
                        </a:spcAft>
                      </a:pPr>
                      <a:r>
                        <a:rPr lang="fr-FR" sz="1100" dirty="0">
                          <a:effectLst/>
                        </a:rPr>
                        <a:t>Cadres</a:t>
                      </a:r>
                      <a:endParaRPr lang="fr-FR" sz="1400" dirty="0">
                        <a:effectLst/>
                        <a:latin typeface="Calibri"/>
                        <a:ea typeface="Calibri"/>
                        <a:cs typeface="Arial"/>
                      </a:endParaRPr>
                    </a:p>
                  </a:txBody>
                  <a:tcPr marL="68580" marR="68580" marT="0" marB="0"/>
                </a:tc>
                <a:tc>
                  <a:txBody>
                    <a:bodyPr/>
                    <a:lstStyle/>
                    <a:p>
                      <a:pPr algn="ctr">
                        <a:spcAft>
                          <a:spcPts val="0"/>
                        </a:spcAft>
                      </a:pPr>
                      <a:r>
                        <a:rPr lang="fr-FR" sz="1100" dirty="0">
                          <a:effectLst/>
                        </a:rPr>
                        <a:t>Professions intermédiaires</a:t>
                      </a:r>
                      <a:endParaRPr lang="fr-FR" sz="1400" dirty="0">
                        <a:effectLst/>
                        <a:latin typeface="Calibri"/>
                        <a:ea typeface="Calibri"/>
                        <a:cs typeface="Arial"/>
                      </a:endParaRPr>
                    </a:p>
                  </a:txBody>
                  <a:tcPr marL="68580" marR="68580" marT="0" marB="0"/>
                </a:tc>
                <a:tc>
                  <a:txBody>
                    <a:bodyPr/>
                    <a:lstStyle/>
                    <a:p>
                      <a:pPr algn="ctr">
                        <a:spcAft>
                          <a:spcPts val="0"/>
                        </a:spcAft>
                      </a:pPr>
                      <a:r>
                        <a:rPr lang="fr-FR" sz="1100" dirty="0">
                          <a:effectLst/>
                        </a:rPr>
                        <a:t>Employés qualifiés</a:t>
                      </a:r>
                      <a:endParaRPr lang="fr-FR" sz="1400" dirty="0">
                        <a:effectLst/>
                        <a:latin typeface="Calibri"/>
                        <a:ea typeface="Calibri"/>
                        <a:cs typeface="Arial"/>
                      </a:endParaRPr>
                    </a:p>
                  </a:txBody>
                  <a:tcPr marL="68580" marR="68580" marT="0" marB="0"/>
                </a:tc>
                <a:tc>
                  <a:txBody>
                    <a:bodyPr/>
                    <a:lstStyle/>
                    <a:p>
                      <a:pPr algn="ctr">
                        <a:spcAft>
                          <a:spcPts val="0"/>
                        </a:spcAft>
                      </a:pPr>
                      <a:r>
                        <a:rPr lang="fr-FR" sz="1100" dirty="0">
                          <a:effectLst/>
                        </a:rPr>
                        <a:t>Employés </a:t>
                      </a:r>
                      <a:endParaRPr lang="fr-FR" sz="1400" dirty="0">
                        <a:effectLst/>
                      </a:endParaRPr>
                    </a:p>
                    <a:p>
                      <a:pPr algn="ctr">
                        <a:spcAft>
                          <a:spcPts val="0"/>
                        </a:spcAft>
                      </a:pPr>
                      <a:r>
                        <a:rPr lang="fr-FR" sz="1100" dirty="0">
                          <a:effectLst/>
                        </a:rPr>
                        <a:t>non qualifiés</a:t>
                      </a:r>
                      <a:endParaRPr lang="fr-FR" sz="1400" dirty="0">
                        <a:effectLst/>
                        <a:latin typeface="Calibri"/>
                        <a:ea typeface="Calibri"/>
                        <a:cs typeface="Arial"/>
                      </a:endParaRPr>
                    </a:p>
                  </a:txBody>
                  <a:tcPr marL="68580" marR="68580" marT="0" marB="0"/>
                </a:tc>
                <a:tc>
                  <a:txBody>
                    <a:bodyPr/>
                    <a:lstStyle/>
                    <a:p>
                      <a:pPr algn="ctr">
                        <a:spcAft>
                          <a:spcPts val="0"/>
                        </a:spcAft>
                      </a:pPr>
                      <a:r>
                        <a:rPr lang="fr-FR" sz="1100" dirty="0">
                          <a:effectLst/>
                        </a:rPr>
                        <a:t>Ouvriers  qualifiés</a:t>
                      </a:r>
                      <a:endParaRPr lang="fr-FR" sz="1400" dirty="0">
                        <a:effectLst/>
                        <a:latin typeface="Calibri"/>
                        <a:ea typeface="Calibri"/>
                        <a:cs typeface="Arial"/>
                      </a:endParaRPr>
                    </a:p>
                  </a:txBody>
                  <a:tcPr marL="68580" marR="68580" marT="0" marB="0"/>
                </a:tc>
                <a:tc>
                  <a:txBody>
                    <a:bodyPr/>
                    <a:lstStyle/>
                    <a:p>
                      <a:pPr algn="ctr">
                        <a:spcAft>
                          <a:spcPts val="0"/>
                        </a:spcAft>
                      </a:pPr>
                      <a:r>
                        <a:rPr lang="fr-FR" sz="1100" dirty="0">
                          <a:effectLst/>
                        </a:rPr>
                        <a:t>Ouvriers non qualifiés</a:t>
                      </a:r>
                      <a:endParaRPr lang="fr-FR" sz="1400" dirty="0">
                        <a:effectLst/>
                        <a:latin typeface="Calibri"/>
                        <a:ea typeface="Calibri"/>
                        <a:cs typeface="Arial"/>
                      </a:endParaRPr>
                    </a:p>
                  </a:txBody>
                  <a:tcPr marL="68580" marR="68580" marT="0" marB="0"/>
                </a:tc>
                <a:tc>
                  <a:txBody>
                    <a:bodyPr/>
                    <a:lstStyle/>
                    <a:p>
                      <a:pPr algn="ctr">
                        <a:spcAft>
                          <a:spcPts val="0"/>
                        </a:spcAft>
                      </a:pPr>
                      <a:r>
                        <a:rPr lang="fr-FR" sz="1100" dirty="0">
                          <a:effectLst/>
                        </a:rPr>
                        <a:t>Ensemble</a:t>
                      </a:r>
                      <a:endParaRPr lang="fr-FR" sz="14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629140">
                <a:tc>
                  <a:txBody>
                    <a:bodyPr/>
                    <a:lstStyle/>
                    <a:p>
                      <a:pPr algn="l">
                        <a:spcAft>
                          <a:spcPts val="0"/>
                        </a:spcAft>
                      </a:pPr>
                      <a:r>
                        <a:rPr lang="fr-FR" sz="1200" dirty="0">
                          <a:effectLst/>
                        </a:rPr>
                        <a:t>Proportion des salariés qui souhaitent utiliser leur CPF parmi ceux qui en connaissent l’existence (par l’intermédiaire de l’employeur ou non)</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47</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41</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46</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47</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44</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47</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a:effectLst/>
                        </a:rPr>
                        <a:t>45</a:t>
                      </a:r>
                      <a:endParaRPr lang="fr-FR" sz="16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32060">
                <a:tc>
                  <a:txBody>
                    <a:bodyPr/>
                    <a:lstStyle/>
                    <a:p>
                      <a:pPr algn="l">
                        <a:spcAft>
                          <a:spcPts val="0"/>
                        </a:spcAft>
                      </a:pPr>
                      <a:r>
                        <a:rPr lang="fr-FR" sz="1200">
                          <a:effectLst/>
                        </a:rPr>
                        <a:t>Proportion des salariés qui souhaitent utiliser leur CPF parmi l’ensemble des individus</a:t>
                      </a:r>
                      <a:endParaRPr lang="fr-FR" sz="1600">
                        <a:effectLst/>
                        <a:latin typeface="Calibri"/>
                        <a:ea typeface="Calibri"/>
                        <a:cs typeface="Arial"/>
                      </a:endParaRPr>
                    </a:p>
                  </a:txBody>
                  <a:tcPr marL="68580" marR="68580" marT="0" marB="0"/>
                </a:tc>
                <a:tc>
                  <a:txBody>
                    <a:bodyPr/>
                    <a:lstStyle/>
                    <a:p>
                      <a:pPr algn="ctr">
                        <a:spcAft>
                          <a:spcPts val="0"/>
                        </a:spcAft>
                      </a:pPr>
                      <a:r>
                        <a:rPr lang="fr-FR" sz="1200" dirty="0">
                          <a:effectLst/>
                        </a:rPr>
                        <a:t>39</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a:effectLst/>
                        </a:rPr>
                        <a:t>32</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32</a:t>
                      </a:r>
                      <a:endParaRPr lang="fr-FR" sz="1600">
                        <a:effectLst/>
                        <a:latin typeface="Calibri"/>
                        <a:ea typeface="Calibri"/>
                        <a:cs typeface="Arial"/>
                      </a:endParaRPr>
                    </a:p>
                  </a:txBody>
                  <a:tcPr marL="68580" marR="68580" marT="0" marB="0"/>
                </a:tc>
                <a:tc>
                  <a:txBody>
                    <a:bodyPr/>
                    <a:lstStyle/>
                    <a:p>
                      <a:pPr algn="ctr">
                        <a:spcAft>
                          <a:spcPts val="0"/>
                        </a:spcAft>
                      </a:pPr>
                      <a:r>
                        <a:rPr lang="fr-FR" sz="1200" dirty="0">
                          <a:effectLst/>
                        </a:rPr>
                        <a:t>27</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28</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22</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a:effectLst/>
                        </a:rPr>
                        <a:t>31</a:t>
                      </a:r>
                      <a:endParaRPr lang="fr-FR" sz="16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189500">
                <a:tc gridSpan="8">
                  <a:txBody>
                    <a:bodyPr/>
                    <a:lstStyle/>
                    <a:p>
                      <a:pPr algn="l">
                        <a:spcAft>
                          <a:spcPts val="0"/>
                        </a:spcAft>
                      </a:pPr>
                      <a:r>
                        <a:rPr lang="fr-FR" sz="1200" dirty="0">
                          <a:effectLst/>
                        </a:rPr>
                        <a:t>Parmi les salariés qui souhaitent utiliser leur CPF, proportion de ceux qui souhaitent également…</a:t>
                      </a:r>
                      <a:endParaRPr lang="fr-FR" sz="1600" dirty="0">
                        <a:effectLst/>
                        <a:latin typeface="Calibri"/>
                        <a:ea typeface="Calibri"/>
                        <a:cs typeface="Arial"/>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3"/>
                  </a:ext>
                </a:extLst>
              </a:tr>
              <a:tr h="379000">
                <a:tc>
                  <a:txBody>
                    <a:bodyPr/>
                    <a:lstStyle/>
                    <a:p>
                      <a:pPr algn="l">
                        <a:spcAft>
                          <a:spcPts val="0"/>
                        </a:spcAft>
                      </a:pPr>
                      <a:r>
                        <a:rPr lang="fr-FR" sz="1200">
                          <a:effectLst/>
                        </a:rPr>
                        <a:t>Prendre davantage de responsabilités</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65</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66</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67</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71</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51</a:t>
                      </a:r>
                      <a:endParaRPr lang="fr-FR" sz="1600">
                        <a:effectLst/>
                        <a:latin typeface="Calibri"/>
                        <a:ea typeface="Calibri"/>
                        <a:cs typeface="Arial"/>
                      </a:endParaRPr>
                    </a:p>
                  </a:txBody>
                  <a:tcPr marL="68580" marR="68580" marT="0" marB="0"/>
                </a:tc>
                <a:tc>
                  <a:txBody>
                    <a:bodyPr/>
                    <a:lstStyle/>
                    <a:p>
                      <a:pPr algn="ctr">
                        <a:spcAft>
                          <a:spcPts val="0"/>
                        </a:spcAft>
                      </a:pPr>
                      <a:r>
                        <a:rPr lang="fr-FR" sz="1200" dirty="0">
                          <a:effectLst/>
                        </a:rPr>
                        <a:t>67</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63</a:t>
                      </a:r>
                      <a:endParaRPr lang="fr-FR" sz="1600" dirty="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379000">
                <a:tc>
                  <a:txBody>
                    <a:bodyPr/>
                    <a:lstStyle/>
                    <a:p>
                      <a:pPr algn="l">
                        <a:spcAft>
                          <a:spcPts val="0"/>
                        </a:spcAft>
                      </a:pPr>
                      <a:r>
                        <a:rPr lang="fr-FR" sz="1200">
                          <a:effectLst/>
                        </a:rPr>
                        <a:t>Faire évoluer le contenu de son activité</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83</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85</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80</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82</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65</a:t>
                      </a:r>
                      <a:endParaRPr lang="fr-FR" sz="1600">
                        <a:effectLst/>
                        <a:latin typeface="Calibri"/>
                        <a:ea typeface="Calibri"/>
                        <a:cs typeface="Arial"/>
                      </a:endParaRPr>
                    </a:p>
                  </a:txBody>
                  <a:tcPr marL="68580" marR="68580" marT="0" marB="0"/>
                </a:tc>
                <a:tc>
                  <a:txBody>
                    <a:bodyPr/>
                    <a:lstStyle/>
                    <a:p>
                      <a:pPr algn="ctr">
                        <a:spcAft>
                          <a:spcPts val="0"/>
                        </a:spcAft>
                      </a:pPr>
                      <a:r>
                        <a:rPr lang="fr-FR" sz="1200" dirty="0">
                          <a:effectLst/>
                        </a:rPr>
                        <a:t>72</a:t>
                      </a:r>
                      <a:endParaRPr lang="fr-FR" sz="1600" dirty="0">
                        <a:effectLst/>
                        <a:latin typeface="Calibri"/>
                        <a:ea typeface="Calibri"/>
                        <a:cs typeface="Arial"/>
                      </a:endParaRPr>
                    </a:p>
                  </a:txBody>
                  <a:tcPr marL="68580" marR="68580" marT="0" marB="0"/>
                </a:tc>
                <a:tc>
                  <a:txBody>
                    <a:bodyPr/>
                    <a:lstStyle/>
                    <a:p>
                      <a:pPr algn="ctr">
                        <a:spcAft>
                          <a:spcPts val="0"/>
                        </a:spcAft>
                      </a:pPr>
                      <a:r>
                        <a:rPr lang="fr-FR" sz="1200" dirty="0">
                          <a:effectLst/>
                        </a:rPr>
                        <a:t>79</a:t>
                      </a:r>
                      <a:endParaRPr lang="fr-FR" sz="1600" dirty="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379000">
                <a:tc>
                  <a:txBody>
                    <a:bodyPr/>
                    <a:lstStyle/>
                    <a:p>
                      <a:pPr algn="l">
                        <a:spcAft>
                          <a:spcPts val="0"/>
                        </a:spcAft>
                      </a:pPr>
                      <a:r>
                        <a:rPr lang="fr-FR" sz="1200">
                          <a:effectLst/>
                        </a:rPr>
                        <a:t>Changer de métier ou de profession</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43</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48</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48</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57</a:t>
                      </a:r>
                      <a:endParaRPr lang="fr-FR" sz="1600">
                        <a:effectLst/>
                        <a:latin typeface="Calibri"/>
                        <a:ea typeface="Calibri"/>
                        <a:cs typeface="Arial"/>
                      </a:endParaRPr>
                    </a:p>
                  </a:txBody>
                  <a:tcPr marL="68580" marR="68580" marT="0" marB="0"/>
                </a:tc>
                <a:tc>
                  <a:txBody>
                    <a:bodyPr/>
                    <a:lstStyle/>
                    <a:p>
                      <a:pPr algn="ctr">
                        <a:spcAft>
                          <a:spcPts val="0"/>
                        </a:spcAft>
                      </a:pPr>
                      <a:r>
                        <a:rPr lang="fr-FR" sz="1200">
                          <a:effectLst/>
                        </a:rPr>
                        <a:t>33</a:t>
                      </a:r>
                      <a:endParaRPr lang="fr-FR" sz="1600">
                        <a:effectLst/>
                        <a:latin typeface="Calibri"/>
                        <a:ea typeface="Calibri"/>
                        <a:cs typeface="Arial"/>
                      </a:endParaRPr>
                    </a:p>
                  </a:txBody>
                  <a:tcPr marL="68580" marR="68580" marT="0" marB="0"/>
                </a:tc>
                <a:tc>
                  <a:txBody>
                    <a:bodyPr/>
                    <a:lstStyle/>
                    <a:p>
                      <a:pPr algn="ctr">
                        <a:spcAft>
                          <a:spcPts val="0"/>
                        </a:spcAft>
                      </a:pPr>
                      <a:r>
                        <a:rPr lang="fr-FR" sz="1200" dirty="0">
                          <a:effectLst/>
                        </a:rPr>
                        <a:t>62</a:t>
                      </a:r>
                      <a:endParaRPr lang="fr-FR" sz="1200" dirty="0">
                        <a:effectLst/>
                        <a:latin typeface="Calibri"/>
                        <a:ea typeface="Calibri"/>
                        <a:cs typeface="Arial"/>
                      </a:endParaRPr>
                    </a:p>
                  </a:txBody>
                  <a:tcPr marL="68580" marR="68580" marT="0" marB="0"/>
                </a:tc>
                <a:tc>
                  <a:txBody>
                    <a:bodyPr/>
                    <a:lstStyle/>
                    <a:p>
                      <a:pPr algn="ctr">
                        <a:spcAft>
                          <a:spcPts val="0"/>
                        </a:spcAft>
                      </a:pPr>
                      <a:r>
                        <a:rPr lang="fr-FR" sz="1200" dirty="0">
                          <a:effectLst/>
                        </a:rPr>
                        <a:t>45</a:t>
                      </a:r>
                      <a:endParaRPr lang="fr-FR" sz="1600" dirty="0">
                        <a:effectLst/>
                        <a:latin typeface="Calibri"/>
                        <a:ea typeface="Calibri"/>
                        <a:cs typeface="Arial"/>
                      </a:endParaRPr>
                    </a:p>
                  </a:txBody>
                  <a:tcPr marL="68580" marR="68580" marT="0" marB="0"/>
                </a:tc>
                <a:extLst>
                  <a:ext uri="{0D108BD9-81ED-4DB2-BD59-A6C34878D82A}">
                    <a16:rowId xmlns:a16="http://schemas.microsoft.com/office/drawing/2014/main" val="10006"/>
                  </a:ext>
                </a:extLst>
              </a:tr>
            </a:tbl>
          </a:graphicData>
        </a:graphic>
      </p:graphicFrame>
      <p:sp>
        <p:nvSpPr>
          <p:cNvPr id="8" name="Flèche vers le haut 9">
            <a:extLst>
              <a:ext uri="{FF2B5EF4-FFF2-40B4-BE49-F238E27FC236}">
                <a16:creationId xmlns:a16="http://schemas.microsoft.com/office/drawing/2014/main" id="{BD3672CD-F508-4371-AD9D-26378E25C971}"/>
              </a:ext>
            </a:extLst>
          </p:cNvPr>
          <p:cNvSpPr/>
          <p:nvPr/>
        </p:nvSpPr>
        <p:spPr>
          <a:xfrm>
            <a:off x="2375246" y="3116496"/>
            <a:ext cx="360050" cy="174899"/>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 name="Flèche vers le haut 9">
            <a:extLst>
              <a:ext uri="{FF2B5EF4-FFF2-40B4-BE49-F238E27FC236}">
                <a16:creationId xmlns:a16="http://schemas.microsoft.com/office/drawing/2014/main" id="{F59A92BE-B045-4C73-82C5-BAF5771656D1}"/>
              </a:ext>
            </a:extLst>
          </p:cNvPr>
          <p:cNvSpPr/>
          <p:nvPr/>
        </p:nvSpPr>
        <p:spPr>
          <a:xfrm>
            <a:off x="5484512" y="3116495"/>
            <a:ext cx="360050" cy="174899"/>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0" name="Flèche vers le haut 9">
            <a:extLst>
              <a:ext uri="{FF2B5EF4-FFF2-40B4-BE49-F238E27FC236}">
                <a16:creationId xmlns:a16="http://schemas.microsoft.com/office/drawing/2014/main" id="{6CE483A7-C10B-45AE-BDF6-B05E4F0E99CF}"/>
              </a:ext>
            </a:extLst>
          </p:cNvPr>
          <p:cNvSpPr/>
          <p:nvPr/>
        </p:nvSpPr>
        <p:spPr>
          <a:xfrm>
            <a:off x="2375246" y="4263370"/>
            <a:ext cx="360050" cy="174899"/>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1" name="Flèche vers le haut 9">
            <a:extLst>
              <a:ext uri="{FF2B5EF4-FFF2-40B4-BE49-F238E27FC236}">
                <a16:creationId xmlns:a16="http://schemas.microsoft.com/office/drawing/2014/main" id="{7888E63D-CE98-4A7F-873A-7557F3DD36FC}"/>
              </a:ext>
            </a:extLst>
          </p:cNvPr>
          <p:cNvSpPr/>
          <p:nvPr/>
        </p:nvSpPr>
        <p:spPr>
          <a:xfrm>
            <a:off x="5484512" y="4210306"/>
            <a:ext cx="360050" cy="174899"/>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2" name="Flèche vers le haut 9">
            <a:extLst>
              <a:ext uri="{FF2B5EF4-FFF2-40B4-BE49-F238E27FC236}">
                <a16:creationId xmlns:a16="http://schemas.microsoft.com/office/drawing/2014/main" id="{4C40B6A3-AEB1-42C0-A45B-EF85793A721F}"/>
              </a:ext>
            </a:extLst>
          </p:cNvPr>
          <p:cNvSpPr/>
          <p:nvPr/>
        </p:nvSpPr>
        <p:spPr>
          <a:xfrm>
            <a:off x="5484512" y="6066266"/>
            <a:ext cx="360050" cy="174899"/>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3" name="Flèche vers le haut 9">
            <a:extLst>
              <a:ext uri="{FF2B5EF4-FFF2-40B4-BE49-F238E27FC236}">
                <a16:creationId xmlns:a16="http://schemas.microsoft.com/office/drawing/2014/main" id="{788DA445-364E-4C3E-BDAA-84FBF7C5B4E6}"/>
              </a:ext>
            </a:extLst>
          </p:cNvPr>
          <p:cNvSpPr/>
          <p:nvPr/>
        </p:nvSpPr>
        <p:spPr>
          <a:xfrm>
            <a:off x="7211941" y="6066266"/>
            <a:ext cx="360050" cy="174899"/>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4" name="Flèche vers le haut 9">
            <a:extLst>
              <a:ext uri="{FF2B5EF4-FFF2-40B4-BE49-F238E27FC236}">
                <a16:creationId xmlns:a16="http://schemas.microsoft.com/office/drawing/2014/main" id="{BC3E1E32-0A16-40AB-B9D5-1C110E02A953}"/>
              </a:ext>
            </a:extLst>
          </p:cNvPr>
          <p:cNvSpPr/>
          <p:nvPr/>
        </p:nvSpPr>
        <p:spPr>
          <a:xfrm>
            <a:off x="7202791" y="3135193"/>
            <a:ext cx="360050" cy="174899"/>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5" name="Flèche vers le haut 9">
            <a:extLst>
              <a:ext uri="{FF2B5EF4-FFF2-40B4-BE49-F238E27FC236}">
                <a16:creationId xmlns:a16="http://schemas.microsoft.com/office/drawing/2014/main" id="{9355E774-17E9-48BB-AAB3-CB8AFDAD7DEE}"/>
              </a:ext>
            </a:extLst>
          </p:cNvPr>
          <p:cNvSpPr/>
          <p:nvPr/>
        </p:nvSpPr>
        <p:spPr>
          <a:xfrm>
            <a:off x="7202791" y="4219964"/>
            <a:ext cx="360050" cy="174899"/>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07739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5305" y="184652"/>
            <a:ext cx="7886700" cy="1325563"/>
          </a:xfrm>
        </p:spPr>
        <p:txBody>
          <a:bodyPr>
            <a:normAutofit/>
          </a:bodyPr>
          <a:lstStyle/>
          <a:p>
            <a:pPr lvl="0" defTabSz="914400" fontAlgn="base">
              <a:lnSpc>
                <a:spcPct val="100000"/>
              </a:lnSpc>
              <a:spcAft>
                <a:spcPct val="0"/>
              </a:spcAft>
            </a:pPr>
            <a:r>
              <a:rPr lang="fr-FR" dirty="0">
                <a:solidFill>
                  <a:srgbClr val="0070C0"/>
                </a:solidFill>
                <a:ea typeface="Times New Roman" pitchFamily="18" charset="0"/>
                <a:cs typeface="Arial" pitchFamily="34" charset="0"/>
              </a:rPr>
              <a:t>4. Ouvriers et employés non qualifiés ne sont pas en manque d’aspirations…</a:t>
            </a:r>
          </a:p>
        </p:txBody>
      </p:sp>
      <p:sp>
        <p:nvSpPr>
          <p:cNvPr id="6" name="Rectangle 5">
            <a:extLst>
              <a:ext uri="{FF2B5EF4-FFF2-40B4-BE49-F238E27FC236}">
                <a16:creationId xmlns:a16="http://schemas.microsoft.com/office/drawing/2014/main" id="{EA9ED9B5-250D-4A54-A54A-89034DD4FB77}"/>
              </a:ext>
            </a:extLst>
          </p:cNvPr>
          <p:cNvSpPr>
            <a:spLocks noChangeArrowheads="1"/>
          </p:cNvSpPr>
          <p:nvPr/>
        </p:nvSpPr>
        <p:spPr bwMode="auto">
          <a:xfrm>
            <a:off x="346378" y="2030164"/>
            <a:ext cx="8451244" cy="52014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fr-FR" sz="2400" dirty="0">
                <a:solidFill>
                  <a:schemeClr val="bg2">
                    <a:lumMod val="10000"/>
                  </a:schemeClr>
                </a:solidFill>
              </a:rPr>
              <a:t>Deux mesures de la loi du 5 septembre 2018 peuvent répondre aux aspirations professionnelles de ces salariés :</a:t>
            </a:r>
          </a:p>
          <a:p>
            <a:pPr algn="just"/>
            <a:endParaRPr lang="fr-FR" sz="2400" dirty="0">
              <a:solidFill>
                <a:schemeClr val="bg2">
                  <a:lumMod val="10000"/>
                </a:schemeClr>
              </a:solidFill>
            </a:endParaRPr>
          </a:p>
          <a:p>
            <a:pPr marL="342900" indent="-342900" algn="just">
              <a:buFont typeface="Wingdings" panose="05000000000000000000" pitchFamily="2" charset="2"/>
              <a:buChar char="Ø"/>
            </a:pPr>
            <a:r>
              <a:rPr lang="fr-FR" sz="2000" dirty="0">
                <a:solidFill>
                  <a:schemeClr val="bg2">
                    <a:lumMod val="10000"/>
                  </a:schemeClr>
                </a:solidFill>
              </a:rPr>
              <a:t>D’une part, </a:t>
            </a:r>
            <a:r>
              <a:rPr lang="fr-FR" sz="2000" u="sng" dirty="0">
                <a:solidFill>
                  <a:schemeClr val="bg2">
                    <a:lumMod val="10000"/>
                  </a:schemeClr>
                </a:solidFill>
              </a:rPr>
              <a:t>la création du Pro-A </a:t>
            </a:r>
            <a:r>
              <a:rPr lang="fr-FR" sz="2000" dirty="0">
                <a:solidFill>
                  <a:schemeClr val="bg2">
                    <a:lumMod val="10000"/>
                  </a:schemeClr>
                </a:solidFill>
              </a:rPr>
              <a:t>visant à permettre aux salariés les moins diplômés d’accéder à des formations longues et qualifiantes en alternance</a:t>
            </a:r>
          </a:p>
          <a:p>
            <a:pPr algn="just"/>
            <a:endParaRPr lang="fr-FR" sz="2000" dirty="0">
              <a:solidFill>
                <a:schemeClr val="bg2">
                  <a:lumMod val="10000"/>
                </a:schemeClr>
              </a:solidFill>
            </a:endParaRPr>
          </a:p>
          <a:p>
            <a:pPr marL="342900" indent="-342900" algn="just">
              <a:buFont typeface="Wingdings" panose="05000000000000000000" pitchFamily="2" charset="2"/>
              <a:buChar char="Ø"/>
            </a:pPr>
            <a:r>
              <a:rPr lang="fr-FR" sz="2000" dirty="0">
                <a:solidFill>
                  <a:schemeClr val="bg2">
                    <a:lumMod val="10000"/>
                  </a:schemeClr>
                </a:solidFill>
              </a:rPr>
              <a:t>D’autre part, </a:t>
            </a:r>
            <a:r>
              <a:rPr lang="fr-FR" sz="2000" u="sng" dirty="0">
                <a:solidFill>
                  <a:schemeClr val="bg2">
                    <a:lumMod val="10000"/>
                  </a:schemeClr>
                </a:solidFill>
              </a:rPr>
              <a:t>le CPF de transition </a:t>
            </a:r>
            <a:r>
              <a:rPr lang="fr-FR" sz="2000" dirty="0">
                <a:solidFill>
                  <a:schemeClr val="bg2">
                    <a:lumMod val="10000"/>
                  </a:schemeClr>
                </a:solidFill>
              </a:rPr>
              <a:t>ayant pour vocation de permettre un changement de métier dans le cadre d’un projet de transition professionnelle, appelant un congé spécifique</a:t>
            </a:r>
            <a:endParaRPr lang="fr-FR" sz="24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lvl="0" algn="just"/>
            <a:endParaRPr lang="fr-FR" sz="24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lvl="0" algn="just"/>
            <a:endParaRPr lang="fr-FR" sz="24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lvl="0" algn="just"/>
            <a:endParaRPr lang="fr-FR" sz="24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lvl="0" algn="just"/>
            <a:endParaRPr lang="fr-FR" sz="24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lvl="0" algn="just"/>
            <a:endParaRPr lang="fr-FR" sz="24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p:txBody>
      </p:sp>
    </p:spTree>
    <p:extLst>
      <p:ext uri="{BB962C8B-B14F-4D97-AF65-F5344CB8AC3E}">
        <p14:creationId xmlns:p14="http://schemas.microsoft.com/office/powerpoint/2010/main" val="375744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5305" y="184652"/>
            <a:ext cx="7886700" cy="1325563"/>
          </a:xfrm>
        </p:spPr>
        <p:txBody>
          <a:bodyPr>
            <a:normAutofit/>
          </a:bodyPr>
          <a:lstStyle/>
          <a:p>
            <a:pPr lvl="0" defTabSz="914400" fontAlgn="base">
              <a:lnSpc>
                <a:spcPct val="100000"/>
              </a:lnSpc>
              <a:spcAft>
                <a:spcPct val="0"/>
              </a:spcAft>
            </a:pPr>
            <a:r>
              <a:rPr lang="fr-FR" dirty="0">
                <a:solidFill>
                  <a:srgbClr val="0070C0"/>
                </a:solidFill>
                <a:ea typeface="Times New Roman" pitchFamily="18" charset="0"/>
                <a:cs typeface="Arial" pitchFamily="34" charset="0"/>
              </a:rPr>
              <a:t>Conclusion</a:t>
            </a:r>
          </a:p>
        </p:txBody>
      </p:sp>
      <p:sp>
        <p:nvSpPr>
          <p:cNvPr id="4" name="Rectangle 3">
            <a:extLst>
              <a:ext uri="{FF2B5EF4-FFF2-40B4-BE49-F238E27FC236}">
                <a16:creationId xmlns:a16="http://schemas.microsoft.com/office/drawing/2014/main" id="{5CEA0A89-D76D-484E-8AA5-3F9EE31C8C0C}"/>
              </a:ext>
            </a:extLst>
          </p:cNvPr>
          <p:cNvSpPr>
            <a:spLocks noChangeArrowheads="1"/>
          </p:cNvSpPr>
          <p:nvPr/>
        </p:nvSpPr>
        <p:spPr bwMode="auto">
          <a:xfrm>
            <a:off x="215305" y="1765957"/>
            <a:ext cx="8451244" cy="44627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fr-FR" sz="2000" dirty="0">
                <a:solidFill>
                  <a:schemeClr val="bg2">
                    <a:lumMod val="10000"/>
                  </a:schemeClr>
                </a:solidFill>
                <a:latin typeface="Arial" panose="020B0604020202020204" pitchFamily="34" charset="0"/>
                <a:ea typeface="Times New Roman" pitchFamily="18" charset="0"/>
                <a:cs typeface="Arial" panose="020B0604020202020204" pitchFamily="34" charset="0"/>
              </a:rPr>
              <a:t>Outils pouvant aider ces salariés à être acteur de leur formation et de leur parcours professionnel : </a:t>
            </a:r>
          </a:p>
          <a:p>
            <a:pPr lvl="0" algn="just"/>
            <a:endParaRPr lang="fr-FR" sz="20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lvl="0" algn="just"/>
            <a:r>
              <a:rPr lang="fr-FR" sz="2000" dirty="0">
                <a:solidFill>
                  <a:schemeClr val="bg2">
                    <a:lumMod val="10000"/>
                  </a:schemeClr>
                </a:solidFill>
              </a:rPr>
              <a:t>1. l’information mise à disposition par l’entreprise et la possibilité d’aborder au cours d’un entretien avec le supérieur hiérarchique la question de la formation et de l’évolution professionnelle. </a:t>
            </a:r>
          </a:p>
          <a:p>
            <a:pPr lvl="0" algn="just"/>
            <a:endParaRPr lang="fr-FR" sz="2000" dirty="0">
              <a:solidFill>
                <a:schemeClr val="bg2">
                  <a:lumMod val="10000"/>
                </a:schemeClr>
              </a:solidFill>
            </a:endParaRPr>
          </a:p>
          <a:p>
            <a:pPr lvl="0" algn="just"/>
            <a:r>
              <a:rPr lang="fr-FR" sz="2000" dirty="0">
                <a:solidFill>
                  <a:schemeClr val="bg2">
                    <a:lumMod val="10000"/>
                  </a:schemeClr>
                </a:solidFill>
              </a:rPr>
              <a:t>2. l’existence d’une participation individuelle et d’appuis collectifs, susceptibles d’offrir des garanties sur l’expression de leur point de vue, notamment ceux occupant les emplois les moins qualifiés. </a:t>
            </a:r>
            <a:endParaRPr lang="fr-FR" sz="20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lvl="0" algn="just"/>
            <a:endParaRPr lang="fr-FR" sz="24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algn="just"/>
            <a:r>
              <a:rPr lang="fr-FR" sz="2000" b="1" dirty="0">
                <a:solidFill>
                  <a:schemeClr val="bg2">
                    <a:lumMod val="10000"/>
                  </a:schemeClr>
                </a:solidFill>
              </a:rPr>
              <a:t>L’enquête DEFIS montre ainsi qu’un long chemin reste à parcourir pour que la sécurisation des parcours par le CPF devienne effective, en particulier pour les salariés occupant des emplois peu qualifiés. </a:t>
            </a:r>
          </a:p>
        </p:txBody>
      </p:sp>
    </p:spTree>
    <p:extLst>
      <p:ext uri="{BB962C8B-B14F-4D97-AF65-F5344CB8AC3E}">
        <p14:creationId xmlns:p14="http://schemas.microsoft.com/office/powerpoint/2010/main" val="1329078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5305" y="184652"/>
            <a:ext cx="7886700" cy="1325563"/>
          </a:xfrm>
        </p:spPr>
        <p:txBody>
          <a:bodyPr>
            <a:normAutofit/>
          </a:bodyPr>
          <a:lstStyle/>
          <a:p>
            <a:pPr lvl="0" defTabSz="914400" fontAlgn="base">
              <a:lnSpc>
                <a:spcPct val="100000"/>
              </a:lnSpc>
              <a:spcAft>
                <a:spcPct val="0"/>
              </a:spcAft>
            </a:pPr>
            <a:r>
              <a:rPr lang="fr-FR" dirty="0">
                <a:solidFill>
                  <a:srgbClr val="0070C0"/>
                </a:solidFill>
                <a:ea typeface="Times New Roman" pitchFamily="18" charset="0"/>
                <a:cs typeface="Arial" pitchFamily="34" charset="0"/>
              </a:rPr>
              <a:t>Ouvrage à paraitre</a:t>
            </a:r>
          </a:p>
        </p:txBody>
      </p:sp>
      <p:sp>
        <p:nvSpPr>
          <p:cNvPr id="4" name="Rectangle 3">
            <a:extLst>
              <a:ext uri="{FF2B5EF4-FFF2-40B4-BE49-F238E27FC236}">
                <a16:creationId xmlns:a16="http://schemas.microsoft.com/office/drawing/2014/main" id="{5CEA0A89-D76D-484E-8AA5-3F9EE31C8C0C}"/>
              </a:ext>
            </a:extLst>
          </p:cNvPr>
          <p:cNvSpPr>
            <a:spLocks noChangeArrowheads="1"/>
          </p:cNvSpPr>
          <p:nvPr/>
        </p:nvSpPr>
        <p:spPr bwMode="auto">
          <a:xfrm>
            <a:off x="215305" y="2522830"/>
            <a:ext cx="845124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fr-FR" sz="2400" b="1" dirty="0">
                <a:solidFill>
                  <a:schemeClr val="bg2">
                    <a:lumMod val="10000"/>
                  </a:schemeClr>
                </a:solidFill>
              </a:rPr>
              <a:t>VERS UNE FLEXICURITÉ À LA FRANÇAISE ?</a:t>
            </a:r>
          </a:p>
          <a:p>
            <a:pPr algn="ctr"/>
            <a:endParaRPr lang="fr-FR" sz="2400" b="1" dirty="0">
              <a:solidFill>
                <a:schemeClr val="bg2">
                  <a:lumMod val="10000"/>
                </a:schemeClr>
              </a:solidFill>
            </a:endParaRPr>
          </a:p>
          <a:p>
            <a:pPr algn="ctr"/>
            <a:r>
              <a:rPr lang="fr-FR" sz="2400" b="1" i="1" dirty="0">
                <a:solidFill>
                  <a:schemeClr val="bg2">
                    <a:lumMod val="10000"/>
                  </a:schemeClr>
                </a:solidFill>
              </a:rPr>
              <a:t>Regards croisés sur les évolutions professionnelles au prisme des réformes du travail et de l’emploi</a:t>
            </a:r>
          </a:p>
          <a:p>
            <a:pPr algn="ctr"/>
            <a:endParaRPr lang="fr-FR" sz="2400" b="1" i="1" dirty="0">
              <a:solidFill>
                <a:schemeClr val="bg2">
                  <a:lumMod val="10000"/>
                </a:schemeClr>
              </a:solidFill>
            </a:endParaRPr>
          </a:p>
          <a:p>
            <a:pPr algn="ctr"/>
            <a:r>
              <a:rPr lang="fr-FR" sz="2400" dirty="0">
                <a:solidFill>
                  <a:schemeClr val="bg2">
                    <a:lumMod val="10000"/>
                  </a:schemeClr>
                </a:solidFill>
              </a:rPr>
              <a:t>Sous la direction de Thierry Berthet et Caroline </a:t>
            </a:r>
            <a:r>
              <a:rPr lang="fr-FR" sz="2400" dirty="0" err="1">
                <a:solidFill>
                  <a:schemeClr val="bg2">
                    <a:lumMod val="10000"/>
                  </a:schemeClr>
                </a:solidFill>
              </a:rPr>
              <a:t>Vanuls</a:t>
            </a:r>
            <a:endParaRPr lang="fr-FR" sz="2400" dirty="0">
              <a:solidFill>
                <a:schemeClr val="bg2">
                  <a:lumMod val="10000"/>
                </a:schemeClr>
              </a:solidFill>
            </a:endParaRPr>
          </a:p>
          <a:p>
            <a:pPr algn="ctr"/>
            <a:endParaRPr lang="fr-FR" sz="2400" dirty="0">
              <a:solidFill>
                <a:schemeClr val="bg2">
                  <a:lumMod val="10000"/>
                </a:schemeClr>
              </a:solidFill>
            </a:endParaRPr>
          </a:p>
          <a:p>
            <a:pPr algn="ctr"/>
            <a:r>
              <a:rPr lang="fr-FR" sz="2400" dirty="0">
                <a:solidFill>
                  <a:schemeClr val="bg2">
                    <a:lumMod val="10000"/>
                  </a:schemeClr>
                </a:solidFill>
              </a:rPr>
              <a:t>Editions </a:t>
            </a:r>
            <a:r>
              <a:rPr lang="fr-FR" sz="2400" dirty="0" err="1">
                <a:solidFill>
                  <a:schemeClr val="bg2">
                    <a:lumMod val="10000"/>
                  </a:schemeClr>
                </a:solidFill>
              </a:rPr>
              <a:t>Octarès</a:t>
            </a:r>
            <a:endParaRPr lang="fr-FR" sz="2800" dirty="0">
              <a:solidFill>
                <a:schemeClr val="bg2">
                  <a:lumMod val="10000"/>
                </a:schemeClr>
              </a:solidFill>
            </a:endParaRPr>
          </a:p>
        </p:txBody>
      </p:sp>
    </p:spTree>
    <p:extLst>
      <p:ext uri="{BB962C8B-B14F-4D97-AF65-F5344CB8AC3E}">
        <p14:creationId xmlns:p14="http://schemas.microsoft.com/office/powerpoint/2010/main" val="323009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hlinkClick r:id="rId2"/>
          </p:cNvPr>
          <p:cNvPicPr>
            <a:picLocks noChangeAspect="1"/>
          </p:cNvPicPr>
          <p:nvPr/>
        </p:nvPicPr>
        <p:blipFill rotWithShape="1">
          <a:blip r:embed="rId3">
            <a:extLst>
              <a:ext uri="{28A0092B-C50C-407E-A947-70E740481C1C}">
                <a14:useLocalDpi xmlns:a14="http://schemas.microsoft.com/office/drawing/2010/main" val="0"/>
              </a:ext>
            </a:extLst>
          </a:blip>
          <a:srcRect r="4626"/>
          <a:stretch/>
        </p:blipFill>
        <p:spPr>
          <a:xfrm>
            <a:off x="796398" y="0"/>
            <a:ext cx="8347602" cy="6858000"/>
          </a:xfrm>
          <a:prstGeom prst="rect">
            <a:avLst/>
          </a:prstGeom>
        </p:spPr>
      </p:pic>
      <p:sp>
        <p:nvSpPr>
          <p:cNvPr id="9" name="Espace réservé du contenu 2"/>
          <p:cNvSpPr txBox="1">
            <a:spLocks/>
          </p:cNvSpPr>
          <p:nvPr/>
        </p:nvSpPr>
        <p:spPr>
          <a:xfrm>
            <a:off x="399879" y="1073820"/>
            <a:ext cx="2424003" cy="95766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fr-FR" sz="3200" b="1" dirty="0">
                <a:solidFill>
                  <a:schemeClr val="bg2">
                    <a:lumMod val="50000"/>
                  </a:schemeClr>
                </a:solidFill>
                <a:latin typeface="Arial" panose="020B0604020202020204" pitchFamily="34" charset="0"/>
                <a:cs typeface="Arial" panose="020B0604020202020204" pitchFamily="34" charset="0"/>
              </a:rPr>
              <a:t>Merci.</a:t>
            </a:r>
          </a:p>
          <a:p>
            <a:pPr marL="1028700" lvl="3" indent="0">
              <a:lnSpc>
                <a:spcPct val="100000"/>
              </a:lnSpc>
              <a:buFont typeface="Arial" panose="020B0604020202020204" pitchFamily="34" charset="0"/>
              <a:buNone/>
            </a:pPr>
            <a:endParaRPr lang="fr-FR" sz="1400" b="1" dirty="0">
              <a:solidFill>
                <a:schemeClr val="bg2">
                  <a:lumMod val="50000"/>
                </a:schemeClr>
              </a:solidFill>
              <a:latin typeface="Arial" panose="020B0604020202020204" pitchFamily="34" charset="0"/>
              <a:cs typeface="Arial" panose="020B0604020202020204" pitchFamily="34" charset="0"/>
            </a:endParaRPr>
          </a:p>
        </p:txBody>
      </p:sp>
      <p:sp>
        <p:nvSpPr>
          <p:cNvPr id="10" name="Rectangle 9"/>
          <p:cNvSpPr/>
          <p:nvPr/>
        </p:nvSpPr>
        <p:spPr>
          <a:xfrm>
            <a:off x="399879" y="1792946"/>
            <a:ext cx="4423134" cy="646331"/>
          </a:xfrm>
          <a:prstGeom prst="rect">
            <a:avLst/>
          </a:prstGeom>
        </p:spPr>
        <p:txBody>
          <a:bodyPr wrap="square">
            <a:spAutoFit/>
          </a:bodyPr>
          <a:lstStyle/>
          <a:p>
            <a:pPr indent="-342900">
              <a:buFont typeface="Arial" panose="020B0604020202020204" pitchFamily="34" charset="0"/>
              <a:buNone/>
            </a:pPr>
            <a:r>
              <a:rPr lang="fr-FR" sz="1200" b="1" dirty="0">
                <a:solidFill>
                  <a:schemeClr val="bg2">
                    <a:lumMod val="50000"/>
                  </a:schemeClr>
                </a:solidFill>
                <a:latin typeface="Arial" panose="020B0604020202020204" pitchFamily="34" charset="0"/>
                <a:cs typeface="Arial" panose="020B0604020202020204" pitchFamily="34" charset="0"/>
              </a:rPr>
              <a:t>Jean-Marie Dubois	</a:t>
            </a:r>
          </a:p>
          <a:p>
            <a:pPr indent="-342900">
              <a:buFont typeface="Arial" panose="020B0604020202020204" pitchFamily="34" charset="0"/>
              <a:buNone/>
            </a:pPr>
            <a:r>
              <a:rPr lang="fr-FR" sz="1200" dirty="0">
                <a:solidFill>
                  <a:schemeClr val="bg2">
                    <a:lumMod val="50000"/>
                  </a:schemeClr>
                </a:solidFill>
                <a:latin typeface="Arial" panose="020B0604020202020204" pitchFamily="34" charset="0"/>
                <a:cs typeface="Arial" panose="020B0604020202020204" pitchFamily="34" charset="0"/>
              </a:rPr>
              <a:t>Chargé d’études</a:t>
            </a:r>
          </a:p>
          <a:p>
            <a:pPr indent="-342900">
              <a:buFont typeface="Arial" panose="020B0604020202020204" pitchFamily="34" charset="0"/>
              <a:buNone/>
            </a:pPr>
            <a:r>
              <a:rPr lang="fr-FR" sz="1200" dirty="0">
                <a:solidFill>
                  <a:srgbClr val="559DA7"/>
                </a:solidFill>
                <a:latin typeface="Arial" panose="020B0604020202020204" pitchFamily="34" charset="0"/>
                <a:cs typeface="Arial" panose="020B0604020202020204" pitchFamily="34" charset="0"/>
              </a:rPr>
              <a:t>jean-marie.dubois@cereq.fr </a:t>
            </a:r>
          </a:p>
        </p:txBody>
      </p:sp>
      <p:sp>
        <p:nvSpPr>
          <p:cNvPr id="11" name="Rectangle 10"/>
          <p:cNvSpPr/>
          <p:nvPr/>
        </p:nvSpPr>
        <p:spPr>
          <a:xfrm rot="16200000">
            <a:off x="8175324" y="5922869"/>
            <a:ext cx="1535998" cy="200055"/>
          </a:xfrm>
          <a:prstGeom prst="rect">
            <a:avLst/>
          </a:prstGeom>
        </p:spPr>
        <p:txBody>
          <a:bodyPr wrap="none">
            <a:spAutoFit/>
          </a:bodyPr>
          <a:lstStyle/>
          <a:p>
            <a:r>
              <a:rPr lang="fr-FR" sz="700" dirty="0">
                <a:solidFill>
                  <a:schemeClr val="bg2">
                    <a:lumMod val="75000"/>
                  </a:schemeClr>
                </a:solidFill>
                <a:latin typeface="Arial" panose="020B0604020202020204" pitchFamily="34" charset="0"/>
                <a:cs typeface="Arial" panose="020B0604020202020204" pitchFamily="34" charset="0"/>
              </a:rPr>
              <a:t>Photo : Jacob Lund / Shutterstock</a:t>
            </a:r>
          </a:p>
        </p:txBody>
      </p:sp>
    </p:spTree>
    <p:extLst>
      <p:ext uri="{BB962C8B-B14F-4D97-AF65-F5344CB8AC3E}">
        <p14:creationId xmlns:p14="http://schemas.microsoft.com/office/powerpoint/2010/main" val="4103124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Plan</a:t>
            </a:r>
          </a:p>
        </p:txBody>
      </p:sp>
      <p:sp>
        <p:nvSpPr>
          <p:cNvPr id="5" name="Espace réservé du texte 4"/>
          <p:cNvSpPr>
            <a:spLocks noGrp="1"/>
          </p:cNvSpPr>
          <p:nvPr>
            <p:ph type="body" sz="quarter" idx="15"/>
          </p:nvPr>
        </p:nvSpPr>
        <p:spPr>
          <a:xfrm>
            <a:off x="628650" y="1850834"/>
            <a:ext cx="7881938" cy="4274544"/>
          </a:xfrm>
        </p:spPr>
        <p:txBody>
          <a:bodyPr>
            <a:normAutofit fontScale="85000" lnSpcReduction="20000"/>
          </a:bodyPr>
          <a:lstStyle/>
          <a:p>
            <a:pPr lvl="0" algn="just" defTabSz="914400" fontAlgn="base">
              <a:lnSpc>
                <a:spcPct val="100000"/>
              </a:lnSpc>
              <a:spcBef>
                <a:spcPct val="0"/>
              </a:spcBef>
              <a:spcAft>
                <a:spcPct val="0"/>
              </a:spcAft>
            </a:pPr>
            <a:r>
              <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rPr>
              <a:t>Introduction : présentation du CPF et de l’enquête DEFIS</a:t>
            </a:r>
          </a:p>
          <a:p>
            <a:pPr lvl="0" algn="just" defTabSz="914400" fontAlgn="base">
              <a:lnSpc>
                <a:spcPct val="100000"/>
              </a:lnSpc>
              <a:spcBef>
                <a:spcPct val="0"/>
              </a:spcBef>
              <a:spcAft>
                <a:spcPct val="0"/>
              </a:spcAft>
            </a:pPr>
            <a:endPar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endParaRPr>
          </a:p>
          <a:p>
            <a:pPr lvl="0" algn="just" defTabSz="914400" fontAlgn="base">
              <a:lnSpc>
                <a:spcPct val="100000"/>
              </a:lnSpc>
              <a:spcBef>
                <a:spcPct val="0"/>
              </a:spcBef>
              <a:spcAft>
                <a:spcPct val="0"/>
              </a:spcAft>
            </a:pPr>
            <a:r>
              <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rPr>
              <a:t>1. Les salariés les moins qualifiés sont aussi les moins bien informés sur le CPF</a:t>
            </a:r>
          </a:p>
          <a:p>
            <a:pPr lvl="0" algn="just" defTabSz="914400" fontAlgn="base">
              <a:lnSpc>
                <a:spcPct val="100000"/>
              </a:lnSpc>
              <a:spcBef>
                <a:spcPct val="0"/>
              </a:spcBef>
              <a:spcAft>
                <a:spcPct val="0"/>
              </a:spcAft>
            </a:pPr>
            <a:endPar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endParaRPr>
          </a:p>
          <a:p>
            <a:pPr lvl="0" algn="just" defTabSz="914400" fontAlgn="base">
              <a:lnSpc>
                <a:spcPct val="100000"/>
              </a:lnSpc>
              <a:spcBef>
                <a:spcPct val="0"/>
              </a:spcBef>
              <a:spcAft>
                <a:spcPct val="0"/>
              </a:spcAft>
            </a:pPr>
            <a:r>
              <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rPr>
              <a:t>2. L’entretien professionnel : un vecteur indispensable d’information sur le CPF pour les ouvriers en emploi non qualifié</a:t>
            </a:r>
          </a:p>
          <a:p>
            <a:pPr lvl="0" algn="just" defTabSz="914400" fontAlgn="base">
              <a:lnSpc>
                <a:spcPct val="100000"/>
              </a:lnSpc>
              <a:spcBef>
                <a:spcPct val="0"/>
              </a:spcBef>
              <a:spcAft>
                <a:spcPct val="0"/>
              </a:spcAft>
            </a:pPr>
            <a:endPar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endParaRPr>
          </a:p>
          <a:p>
            <a:pPr lvl="0" algn="just" defTabSz="914400" fontAlgn="base">
              <a:lnSpc>
                <a:spcPct val="100000"/>
              </a:lnSpc>
              <a:spcBef>
                <a:spcPct val="0"/>
              </a:spcBef>
              <a:spcAft>
                <a:spcPct val="0"/>
              </a:spcAft>
            </a:pPr>
            <a:r>
              <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rPr>
              <a:t>3. Les ouvriers en emploi non qualifié peinent à s’approprier l’information sur le CPF en l’absence d’espaces de représentation collective</a:t>
            </a:r>
          </a:p>
          <a:p>
            <a:pPr lvl="0" algn="just" defTabSz="914400" fontAlgn="base">
              <a:lnSpc>
                <a:spcPct val="100000"/>
              </a:lnSpc>
              <a:spcBef>
                <a:spcPct val="0"/>
              </a:spcBef>
              <a:spcAft>
                <a:spcPct val="0"/>
              </a:spcAft>
            </a:pPr>
            <a:endPar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endParaRPr>
          </a:p>
          <a:p>
            <a:pPr lvl="0" algn="just" defTabSz="914400" fontAlgn="base">
              <a:lnSpc>
                <a:spcPct val="100000"/>
              </a:lnSpc>
              <a:spcBef>
                <a:spcPct val="0"/>
              </a:spcBef>
              <a:spcAft>
                <a:spcPct val="0"/>
              </a:spcAft>
            </a:pPr>
            <a:r>
              <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rPr>
              <a:t>4. Ouvriers et employés non qualifiés ne sont pas en manque d’aspirations</a:t>
            </a:r>
          </a:p>
          <a:p>
            <a:pPr lvl="0" algn="just" defTabSz="914400" fontAlgn="base">
              <a:lnSpc>
                <a:spcPct val="100000"/>
              </a:lnSpc>
              <a:spcBef>
                <a:spcPct val="0"/>
              </a:spcBef>
              <a:spcAft>
                <a:spcPct val="0"/>
              </a:spcAft>
            </a:pPr>
            <a:endPar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endParaRPr>
          </a:p>
          <a:p>
            <a:pPr lvl="0" algn="just" defTabSz="914400" fontAlgn="base">
              <a:lnSpc>
                <a:spcPct val="100000"/>
              </a:lnSpc>
              <a:spcBef>
                <a:spcPct val="0"/>
              </a:spcBef>
              <a:spcAft>
                <a:spcPct val="0"/>
              </a:spcAft>
            </a:pPr>
            <a:r>
              <a:rPr lang="fr-FR" dirty="0">
                <a:solidFill>
                  <a:schemeClr val="tx1">
                    <a:lumMod val="50000"/>
                  </a:schemeClr>
                </a:solidFill>
                <a:latin typeface="Arial" panose="020B0604020202020204" pitchFamily="34" charset="0"/>
                <a:ea typeface="Times New Roman" pitchFamily="18" charset="0"/>
                <a:cs typeface="Arial" panose="020B0604020202020204" pitchFamily="34" charset="0"/>
              </a:rPr>
              <a:t>Conclusion : résumé des principaux résultats</a:t>
            </a:r>
          </a:p>
          <a:p>
            <a:endParaRPr lang="fr-FR" dirty="0"/>
          </a:p>
        </p:txBody>
      </p:sp>
    </p:spTree>
    <p:extLst>
      <p:ext uri="{BB962C8B-B14F-4D97-AF65-F5344CB8AC3E}">
        <p14:creationId xmlns:p14="http://schemas.microsoft.com/office/powerpoint/2010/main" val="3802460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Le Compte personnel de formation</a:t>
            </a:r>
          </a:p>
        </p:txBody>
      </p:sp>
      <p:sp>
        <p:nvSpPr>
          <p:cNvPr id="7" name="Rectangle 6">
            <a:extLst>
              <a:ext uri="{FF2B5EF4-FFF2-40B4-BE49-F238E27FC236}">
                <a16:creationId xmlns:a16="http://schemas.microsoft.com/office/drawing/2014/main" id="{E65F8E90-72B0-4258-B4AD-4E47A7595624}"/>
              </a:ext>
            </a:extLst>
          </p:cNvPr>
          <p:cNvSpPr>
            <a:spLocks noChangeArrowheads="1"/>
          </p:cNvSpPr>
          <p:nvPr/>
        </p:nvSpPr>
        <p:spPr bwMode="auto">
          <a:xfrm>
            <a:off x="459380" y="1783893"/>
            <a:ext cx="8225239"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just"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endParaRPr lang="fr-FR" sz="20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marL="457200" marR="0" lvl="0" indent="-457200" algn="just"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lang="fr-FR" sz="2000" dirty="0">
                <a:solidFill>
                  <a:schemeClr val="bg2">
                    <a:lumMod val="10000"/>
                  </a:schemeClr>
                </a:solidFill>
                <a:latin typeface="Arial" panose="020B0604020202020204" pitchFamily="34" charset="0"/>
                <a:ea typeface="Times New Roman" pitchFamily="18" charset="0"/>
                <a:cs typeface="Arial" panose="020B0604020202020204" pitchFamily="34" charset="0"/>
              </a:rPr>
              <a:t>Créé en 2013 en remplacement du Droit individuel à la formation, le CPF recense les droits à la formation acquis par le salarié tout au long de sa vie active et jusqu’à son départ à la retraite.</a:t>
            </a:r>
          </a:p>
          <a:p>
            <a:pPr marL="457200" marR="0" lvl="0" indent="-457200" algn="just"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endParaRPr lang="fr-FR" sz="2000"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Ø"/>
            </a:pPr>
            <a:r>
              <a:rPr lang="fr-FR" sz="2000" dirty="0">
                <a:solidFill>
                  <a:schemeClr val="bg2">
                    <a:lumMod val="10000"/>
                  </a:schemeClr>
                </a:solidFill>
                <a:latin typeface="Arial" panose="020B0604020202020204" pitchFamily="34" charset="0"/>
                <a:ea typeface="Times New Roman" pitchFamily="18" charset="0"/>
                <a:cs typeface="Arial" panose="020B0604020202020204" pitchFamily="34" charset="0"/>
              </a:rPr>
              <a:t>Depuis le 1</a:t>
            </a:r>
            <a:r>
              <a:rPr lang="fr-FR" sz="2000" baseline="30000" dirty="0">
                <a:solidFill>
                  <a:schemeClr val="bg2">
                    <a:lumMod val="10000"/>
                  </a:schemeClr>
                </a:solidFill>
                <a:latin typeface="Arial" panose="020B0604020202020204" pitchFamily="34" charset="0"/>
                <a:ea typeface="Times New Roman" pitchFamily="18" charset="0"/>
                <a:cs typeface="Arial" panose="020B0604020202020204" pitchFamily="34" charset="0"/>
              </a:rPr>
              <a:t>er</a:t>
            </a:r>
            <a:r>
              <a:rPr lang="fr-FR" sz="2000" dirty="0">
                <a:solidFill>
                  <a:schemeClr val="bg2">
                    <a:lumMod val="10000"/>
                  </a:schemeClr>
                </a:solidFill>
                <a:latin typeface="Arial" panose="020B0604020202020204" pitchFamily="34" charset="0"/>
                <a:ea typeface="Times New Roman" pitchFamily="18" charset="0"/>
                <a:cs typeface="Arial" panose="020B0604020202020204" pitchFamily="34" charset="0"/>
              </a:rPr>
              <a:t> janvier 2019, il est alimenté en euros (et non plus en heures) : p</a:t>
            </a:r>
            <a:r>
              <a:rPr lang="fr-FR" sz="2000" dirty="0">
                <a:solidFill>
                  <a:schemeClr val="bg2">
                    <a:lumMod val="10000"/>
                  </a:schemeClr>
                </a:solidFill>
                <a:ea typeface="Times New Roman" pitchFamily="18" charset="0"/>
                <a:cs typeface="Arial" pitchFamily="34" charset="0"/>
              </a:rPr>
              <a:t>ortefeuille crédité de 500€ par an (800€ pour les moins qualifiés) pouvant cumuler jusqu’à 5000€ sur 10 ans (8 000€ pour les moins qualifiés).</a:t>
            </a:r>
          </a:p>
          <a:p>
            <a:pPr marL="457200" marR="0" lvl="0" indent="-457200" algn="just"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endParaRPr lang="fr-FR" sz="2000" u="sng"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marL="457200" marR="0" lvl="0" indent="-457200" algn="just"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lang="fr-FR" sz="2000" dirty="0">
                <a:solidFill>
                  <a:schemeClr val="bg2">
                    <a:lumMod val="10000"/>
                  </a:schemeClr>
                </a:solidFill>
                <a:latin typeface="+mj-lt"/>
                <a:ea typeface="Times New Roman" pitchFamily="18" charset="0"/>
                <a:cs typeface="Arial" pitchFamily="34" charset="0"/>
              </a:rPr>
              <a:t>Il fait partie d’un dispositif plus large : le Compte personnel d’activité (CPA) qui comprend également le Compte professionnel de prévention (C2P) et le Compte engagement citoyen (CEC).</a:t>
            </a:r>
          </a:p>
          <a:p>
            <a:pPr marL="457200" marR="0" lvl="0" indent="-457200"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endParaRPr lang="fr-FR" sz="2000" dirty="0">
              <a:latin typeface="+mj-lt"/>
              <a:ea typeface="Times New Roman" pitchFamily="18" charset="0"/>
              <a:cs typeface="Arial" pitchFamily="34" charset="0"/>
            </a:endParaRPr>
          </a:p>
          <a:p>
            <a:pPr marL="457200" marR="0" lvl="0" indent="-457200"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endParaRPr kumimoji="0" lang="fr-FR" sz="2000" i="0" u="none" strike="noStrike" cap="none" normalizeH="0" baseline="0" dirty="0">
              <a:ln>
                <a:noFill/>
              </a:ln>
              <a:effectLst/>
              <a:latin typeface="+mj-lt"/>
              <a:ea typeface="Times New Roman" pitchFamily="18" charset="0"/>
              <a:cs typeface="Arial" pitchFamily="34" charset="0"/>
            </a:endParaRPr>
          </a:p>
        </p:txBody>
      </p:sp>
    </p:spTree>
    <p:extLst>
      <p:ext uri="{BB962C8B-B14F-4D97-AF65-F5344CB8AC3E}">
        <p14:creationId xmlns:p14="http://schemas.microsoft.com/office/powerpoint/2010/main" val="2544715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Présentation de l’enquête DEFIS</a:t>
            </a:r>
          </a:p>
        </p:txBody>
      </p:sp>
      <p:pic>
        <p:nvPicPr>
          <p:cNvPr id="4" name="Picture 4" descr="Echantillon et série de sondages de l'enquête Défis">
            <a:extLst>
              <a:ext uri="{FF2B5EF4-FFF2-40B4-BE49-F238E27FC236}">
                <a16:creationId xmlns:a16="http://schemas.microsoft.com/office/drawing/2014/main" id="{D7EA4477-EB08-4307-8E2A-834A26CEB3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3542" y="1785738"/>
            <a:ext cx="4934104" cy="4707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02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1. Les salariés les moins qualifiés sont aussi les moins bien informés sur le CPF</a:t>
            </a:r>
          </a:p>
        </p:txBody>
      </p:sp>
      <p:sp>
        <p:nvSpPr>
          <p:cNvPr id="7" name="Rectangle 6">
            <a:extLst>
              <a:ext uri="{FF2B5EF4-FFF2-40B4-BE49-F238E27FC236}">
                <a16:creationId xmlns:a16="http://schemas.microsoft.com/office/drawing/2014/main" id="{2CCC82CC-67B4-4C86-8CD6-80805CEBD2AC}"/>
              </a:ext>
            </a:extLst>
          </p:cNvPr>
          <p:cNvSpPr/>
          <p:nvPr/>
        </p:nvSpPr>
        <p:spPr>
          <a:xfrm>
            <a:off x="592555" y="1843950"/>
            <a:ext cx="7664116" cy="3170099"/>
          </a:xfrm>
          <a:prstGeom prst="rect">
            <a:avLst/>
          </a:prstGeom>
        </p:spPr>
        <p:txBody>
          <a:bodyPr wrap="square">
            <a:spAutoFit/>
          </a:bodyPr>
          <a:lstStyle/>
          <a:p>
            <a:pPr lvl="0" algn="just" fontAlgn="base">
              <a:spcBef>
                <a:spcPct val="0"/>
              </a:spcBef>
              <a:spcAft>
                <a:spcPct val="0"/>
              </a:spcAft>
            </a:pPr>
            <a:r>
              <a:rPr lang="fr-FR" sz="2000" b="1" dirty="0">
                <a:solidFill>
                  <a:schemeClr val="bg2">
                    <a:lumMod val="10000"/>
                  </a:schemeClr>
                </a:solidFill>
                <a:latin typeface="Arial" panose="020B0604020202020204" pitchFamily="34" charset="0"/>
                <a:ea typeface="Times New Roman" pitchFamily="18" charset="0"/>
                <a:cs typeface="Arial" panose="020B0604020202020204" pitchFamily="34" charset="0"/>
              </a:rPr>
              <a:t>Comparaison des déclarations des entreprises et des salariés</a:t>
            </a:r>
          </a:p>
          <a:p>
            <a:pPr marL="457200" lvl="0" indent="-457200" algn="just" fontAlgn="base">
              <a:spcBef>
                <a:spcPct val="0"/>
              </a:spcBef>
              <a:spcAft>
                <a:spcPct val="0"/>
              </a:spcAft>
              <a:buFont typeface="Wingdings" panose="05000000000000000000" pitchFamily="2" charset="2"/>
              <a:buChar char="Ø"/>
            </a:pPr>
            <a:endParaRPr lang="fr-FR"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marL="457200" lvl="0" indent="-457200" algn="just">
              <a:buFont typeface="Wingdings" panose="05000000000000000000" pitchFamily="2" charset="2"/>
              <a:buChar char="Ø"/>
            </a:pPr>
            <a:r>
              <a:rPr lang="fr-FR" i="1" dirty="0">
                <a:solidFill>
                  <a:schemeClr val="bg2">
                    <a:lumMod val="10000"/>
                  </a:schemeClr>
                </a:solidFill>
                <a:latin typeface="Arial" panose="020B0604020202020204" pitchFamily="34" charset="0"/>
                <a:cs typeface="Arial" panose="020B0604020202020204" pitchFamily="34" charset="0"/>
              </a:rPr>
              <a:t>Ce que disent les entreprises </a:t>
            </a:r>
            <a:r>
              <a:rPr lang="fr-FR" dirty="0">
                <a:solidFill>
                  <a:schemeClr val="bg2">
                    <a:lumMod val="10000"/>
                  </a:schemeClr>
                </a:solidFill>
                <a:latin typeface="Arial" panose="020B0604020202020204" pitchFamily="34" charset="0"/>
                <a:cs typeface="Arial" panose="020B0604020202020204" pitchFamily="34" charset="0"/>
              </a:rPr>
              <a:t>: à l’été 2015, soit seulement six mois après le lancement du CPF en janvier 2015, </a:t>
            </a:r>
            <a:r>
              <a:rPr lang="fr-FR" u="sng" dirty="0">
                <a:solidFill>
                  <a:schemeClr val="bg2">
                    <a:lumMod val="10000"/>
                  </a:schemeClr>
                </a:solidFill>
                <a:latin typeface="Arial" panose="020B0604020202020204" pitchFamily="34" charset="0"/>
                <a:cs typeface="Arial" panose="020B0604020202020204" pitchFamily="34" charset="0"/>
              </a:rPr>
              <a:t>plus de trois quarts des entreprises de 10 salariés ou plus déclarent avoir déjà informé leurs salariés sur le CPF. </a:t>
            </a:r>
          </a:p>
          <a:p>
            <a:pPr marL="457200" lvl="0" indent="-457200" algn="just">
              <a:buFont typeface="Wingdings" panose="05000000000000000000" pitchFamily="2" charset="2"/>
              <a:buChar char="Ø"/>
            </a:pPr>
            <a:endParaRPr lang="fr-FR"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marL="457200" lvl="0" indent="-457200" algn="just">
              <a:buFont typeface="Wingdings" panose="05000000000000000000" pitchFamily="2" charset="2"/>
              <a:buChar char="Ø"/>
            </a:pPr>
            <a:r>
              <a:rPr lang="fr-FR" i="1" dirty="0">
                <a:solidFill>
                  <a:schemeClr val="bg2">
                    <a:lumMod val="10000"/>
                  </a:schemeClr>
                </a:solidFill>
                <a:latin typeface="Arial" panose="020B0604020202020204" pitchFamily="34" charset="0"/>
                <a:cs typeface="Arial" panose="020B0604020202020204" pitchFamily="34" charset="0"/>
              </a:rPr>
              <a:t>Ce que disent les salariés </a:t>
            </a:r>
            <a:r>
              <a:rPr lang="fr-FR" dirty="0">
                <a:solidFill>
                  <a:schemeClr val="bg2">
                    <a:lumMod val="10000"/>
                  </a:schemeClr>
                </a:solidFill>
                <a:latin typeface="Arial" panose="020B0604020202020204" pitchFamily="34" charset="0"/>
                <a:cs typeface="Arial" panose="020B0604020202020204" pitchFamily="34" charset="0"/>
              </a:rPr>
              <a:t>: à l’automne 2016, soit dix-huit mois après le lancement du CPF en janvier 2015, </a:t>
            </a:r>
            <a:r>
              <a:rPr lang="fr-FR" u="sng" dirty="0">
                <a:solidFill>
                  <a:schemeClr val="bg2">
                    <a:lumMod val="10000"/>
                  </a:schemeClr>
                </a:solidFill>
                <a:latin typeface="Arial" panose="020B0604020202020204" pitchFamily="34" charset="0"/>
                <a:cs typeface="Arial" panose="020B0604020202020204" pitchFamily="34" charset="0"/>
              </a:rPr>
              <a:t>seuls deux tiers des individus, toujours en emploi dans la même entreprise, déclarent connaitre leur CPF.</a:t>
            </a:r>
            <a:endParaRPr lang="fr-FR" u="sng"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p:txBody>
      </p:sp>
    </p:spTree>
    <p:extLst>
      <p:ext uri="{BB962C8B-B14F-4D97-AF65-F5344CB8AC3E}">
        <p14:creationId xmlns:p14="http://schemas.microsoft.com/office/powerpoint/2010/main" val="339913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0111" y="114763"/>
            <a:ext cx="7886700" cy="1325563"/>
          </a:xfrm>
        </p:spPr>
        <p:txBody>
          <a:bodyPr/>
          <a:lstStyle/>
          <a:p>
            <a:r>
              <a:rPr lang="fr-FR" dirty="0">
                <a:solidFill>
                  <a:srgbClr val="0070C0"/>
                </a:solidFill>
              </a:rPr>
              <a:t>1. Les salariés les moins qualifiés sont aussi les moins bien informés sur le CPF</a:t>
            </a:r>
          </a:p>
        </p:txBody>
      </p:sp>
      <p:pic>
        <p:nvPicPr>
          <p:cNvPr id="4" name="Picture 2" descr="P:\DUBOIS\Publications\2018 CPF\Journées Vincent Merle\graph 1 ppt.PNG">
            <a:extLst>
              <a:ext uri="{FF2B5EF4-FFF2-40B4-BE49-F238E27FC236}">
                <a16:creationId xmlns:a16="http://schemas.microsoft.com/office/drawing/2014/main" id="{318541F8-5909-4DA9-AC27-F6B1ED125A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785" y="1767484"/>
            <a:ext cx="7668430" cy="448327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4F768CB-3918-4C52-8F57-59FC15B436A2}"/>
              </a:ext>
            </a:extLst>
          </p:cNvPr>
          <p:cNvSpPr>
            <a:spLocks noChangeArrowheads="1"/>
          </p:cNvSpPr>
          <p:nvPr/>
        </p:nvSpPr>
        <p:spPr bwMode="auto">
          <a:xfrm>
            <a:off x="628650" y="1352135"/>
            <a:ext cx="8225239"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tabLst/>
            </a:pPr>
            <a:r>
              <a:rPr lang="fr-FR" b="1" dirty="0">
                <a:solidFill>
                  <a:schemeClr val="bg2">
                    <a:lumMod val="10000"/>
                  </a:schemeClr>
                </a:solidFill>
                <a:latin typeface="Arial" panose="020B0604020202020204" pitchFamily="34" charset="0"/>
                <a:ea typeface="Times New Roman" pitchFamily="18" charset="0"/>
                <a:cs typeface="Arial" panose="020B0604020202020204" pitchFamily="34" charset="0"/>
              </a:rPr>
              <a:t>Canal d’information sur le CPF selon la catégorie socioprofessionnelle</a:t>
            </a:r>
            <a:endParaRPr kumimoji="0" lang="fr-FR" b="1" i="0" u="none" strike="noStrike" cap="none" normalizeH="0" baseline="0" dirty="0">
              <a:ln>
                <a:noFill/>
              </a:ln>
              <a:solidFill>
                <a:schemeClr val="bg2">
                  <a:lumMod val="10000"/>
                </a:schemeClr>
              </a:solidFill>
              <a:effectLst/>
              <a:latin typeface="Arial" panose="020B0604020202020204" pitchFamily="34" charset="0"/>
              <a:ea typeface="Times New Roman" pitchFamily="18" charset="0"/>
              <a:cs typeface="Arial" panose="020B0604020202020204" pitchFamily="34" charset="0"/>
            </a:endParaRPr>
          </a:p>
          <a:p>
            <a:pPr marR="0" lvl="0" algn="ctr" defTabSz="914400" rtl="0" eaLnBrk="1" fontAlgn="base" latinLnBrk="0" hangingPunct="1">
              <a:lnSpc>
                <a:spcPct val="100000"/>
              </a:lnSpc>
              <a:spcBef>
                <a:spcPct val="0"/>
              </a:spcBef>
              <a:spcAft>
                <a:spcPct val="0"/>
              </a:spcAft>
              <a:buClrTx/>
              <a:buSzTx/>
              <a:tabLst/>
            </a:pPr>
            <a:endParaRPr lang="fr-FR" sz="2000" dirty="0">
              <a:latin typeface="Arial" panose="020B0604020202020204" pitchFamily="34" charset="0"/>
              <a:ea typeface="Times New Roman" pitchFamily="18" charset="0"/>
              <a:cs typeface="Arial" panose="020B0604020202020204" pitchFamily="34" charset="0"/>
            </a:endParaRPr>
          </a:p>
        </p:txBody>
      </p:sp>
      <p:sp>
        <p:nvSpPr>
          <p:cNvPr id="3" name="Flèche : double flèche horizontale 2">
            <a:extLst>
              <a:ext uri="{FF2B5EF4-FFF2-40B4-BE49-F238E27FC236}">
                <a16:creationId xmlns:a16="http://schemas.microsoft.com/office/drawing/2014/main" id="{EAF71F22-68AF-4D00-BF7F-A0D32A4246FC}"/>
              </a:ext>
            </a:extLst>
          </p:cNvPr>
          <p:cNvSpPr/>
          <p:nvPr/>
        </p:nvSpPr>
        <p:spPr>
          <a:xfrm>
            <a:off x="3869904" y="3335057"/>
            <a:ext cx="363557" cy="187886"/>
          </a:xfrm>
          <a:prstGeom prst="lef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8" name="Flèche : double flèche horizontale 7">
            <a:extLst>
              <a:ext uri="{FF2B5EF4-FFF2-40B4-BE49-F238E27FC236}">
                <a16:creationId xmlns:a16="http://schemas.microsoft.com/office/drawing/2014/main" id="{FAC438C1-F212-4EE3-89D1-36A409FDDEDA}"/>
              </a:ext>
            </a:extLst>
          </p:cNvPr>
          <p:cNvSpPr/>
          <p:nvPr/>
        </p:nvSpPr>
        <p:spPr>
          <a:xfrm>
            <a:off x="5956280" y="3952116"/>
            <a:ext cx="363557" cy="187886"/>
          </a:xfrm>
          <a:prstGeom prst="lef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9" name="Flèche : double flèche horizontale 8">
            <a:extLst>
              <a:ext uri="{FF2B5EF4-FFF2-40B4-BE49-F238E27FC236}">
                <a16:creationId xmlns:a16="http://schemas.microsoft.com/office/drawing/2014/main" id="{DA60D8E7-2578-4299-A468-2C5C86355E4F}"/>
              </a:ext>
            </a:extLst>
          </p:cNvPr>
          <p:cNvSpPr/>
          <p:nvPr/>
        </p:nvSpPr>
        <p:spPr>
          <a:xfrm>
            <a:off x="3869904" y="4046059"/>
            <a:ext cx="363557" cy="187886"/>
          </a:xfrm>
          <a:prstGeom prst="lef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0" name="Flèche : double flèche horizontale 9">
            <a:extLst>
              <a:ext uri="{FF2B5EF4-FFF2-40B4-BE49-F238E27FC236}">
                <a16:creationId xmlns:a16="http://schemas.microsoft.com/office/drawing/2014/main" id="{CD7912F4-6445-4691-B7C4-058F6067098E}"/>
              </a:ext>
            </a:extLst>
          </p:cNvPr>
          <p:cNvSpPr/>
          <p:nvPr/>
        </p:nvSpPr>
        <p:spPr>
          <a:xfrm>
            <a:off x="5956280" y="3395193"/>
            <a:ext cx="363557" cy="187886"/>
          </a:xfrm>
          <a:prstGeom prst="lef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82603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6984005" cy="1325563"/>
          </a:xfrm>
        </p:spPr>
        <p:txBody>
          <a:bodyPr>
            <a:normAutofit fontScale="90000"/>
          </a:bodyPr>
          <a:lstStyle/>
          <a:p>
            <a:pPr algn="just"/>
            <a:r>
              <a:rPr lang="fr-FR" dirty="0">
                <a:solidFill>
                  <a:srgbClr val="0070C0"/>
                </a:solidFill>
              </a:rPr>
              <a:t>2. L’entretien professionnel : un vecteur indispensable d’information sur le CPF </a:t>
            </a:r>
            <a:br>
              <a:rPr lang="fr-FR" dirty="0">
                <a:solidFill>
                  <a:srgbClr val="0070C0"/>
                </a:solidFill>
              </a:rPr>
            </a:br>
            <a:r>
              <a:rPr lang="fr-FR" dirty="0">
                <a:solidFill>
                  <a:srgbClr val="0070C0"/>
                </a:solidFill>
              </a:rPr>
              <a:t>pour les ouvriers en emploi non qualifié</a:t>
            </a:r>
          </a:p>
        </p:txBody>
      </p:sp>
      <p:sp>
        <p:nvSpPr>
          <p:cNvPr id="3" name="Rectangle 2">
            <a:extLst>
              <a:ext uri="{FF2B5EF4-FFF2-40B4-BE49-F238E27FC236}">
                <a16:creationId xmlns:a16="http://schemas.microsoft.com/office/drawing/2014/main" id="{768747A0-4BFE-4935-B48E-AAF21BCC3CB1}"/>
              </a:ext>
            </a:extLst>
          </p:cNvPr>
          <p:cNvSpPr/>
          <p:nvPr/>
        </p:nvSpPr>
        <p:spPr>
          <a:xfrm>
            <a:off x="794084" y="2136618"/>
            <a:ext cx="7375358" cy="3970318"/>
          </a:xfrm>
          <a:prstGeom prst="rect">
            <a:avLst/>
          </a:prstGeom>
        </p:spPr>
        <p:txBody>
          <a:bodyPr wrap="square">
            <a:spAutoFit/>
          </a:bodyPr>
          <a:lstStyle/>
          <a:p>
            <a:pPr marL="285750" lvl="0" indent="-285750" algn="just">
              <a:buFont typeface="Wingdings" panose="05000000000000000000" pitchFamily="2" charset="2"/>
              <a:buChar char="Ø"/>
            </a:pPr>
            <a:r>
              <a:rPr lang="fr-FR" dirty="0">
                <a:solidFill>
                  <a:schemeClr val="bg2">
                    <a:lumMod val="10000"/>
                  </a:schemeClr>
                </a:solidFill>
                <a:latin typeface="Arial" panose="020B0604020202020204" pitchFamily="34" charset="0"/>
                <a:cs typeface="Arial" panose="020B0604020202020204" pitchFamily="34" charset="0"/>
              </a:rPr>
              <a:t>Intégré au Code du travail par </a:t>
            </a:r>
            <a:r>
              <a:rPr lang="fr-FR" u="sng" dirty="0">
                <a:solidFill>
                  <a:schemeClr val="bg2">
                    <a:lumMod val="10000"/>
                  </a:schemeClr>
                </a:solidFill>
                <a:latin typeface="Arial" panose="020B0604020202020204" pitchFamily="34" charset="0"/>
                <a:cs typeface="Arial" panose="020B0604020202020204" pitchFamily="34" charset="0"/>
              </a:rPr>
              <a:t>la loi du 5 mars 2014 relative à la formation professionnelle, à l’emploi et à la démocratie sociale, </a:t>
            </a:r>
            <a:r>
              <a:rPr lang="fr-FR" dirty="0">
                <a:solidFill>
                  <a:schemeClr val="bg2">
                    <a:lumMod val="10000"/>
                  </a:schemeClr>
                </a:solidFill>
                <a:latin typeface="Arial" panose="020B0604020202020204" pitchFamily="34" charset="0"/>
                <a:cs typeface="Arial" panose="020B0604020202020204" pitchFamily="34" charset="0"/>
              </a:rPr>
              <a:t>l’entretien professionnel a vocation à devenir un véritable outil au service de la politique de formation professionnelle.</a:t>
            </a:r>
          </a:p>
          <a:p>
            <a:pPr marL="342900" lvl="0" indent="-342900" algn="just">
              <a:buFont typeface="Wingdings" panose="05000000000000000000" pitchFamily="2" charset="2"/>
              <a:buChar char="Ø"/>
            </a:pPr>
            <a:endParaRPr lang="fr-FR" dirty="0">
              <a:solidFill>
                <a:schemeClr val="bg2">
                  <a:lumMod val="10000"/>
                </a:schemeClr>
              </a:solidFill>
              <a:latin typeface="Arial" panose="020B0604020202020204" pitchFamily="34" charset="0"/>
              <a:cs typeface="Arial" panose="020B0604020202020204" pitchFamily="34" charset="0"/>
            </a:endParaRPr>
          </a:p>
          <a:p>
            <a:pPr marL="342900" lvl="0" indent="-342900" algn="just">
              <a:buFont typeface="Wingdings" panose="05000000000000000000" pitchFamily="2" charset="2"/>
              <a:buChar char="Ø"/>
            </a:pPr>
            <a:r>
              <a:rPr lang="fr-FR" dirty="0">
                <a:solidFill>
                  <a:schemeClr val="bg2">
                    <a:lumMod val="10000"/>
                  </a:schemeClr>
                </a:solidFill>
                <a:latin typeface="Arial" panose="020B0604020202020204" pitchFamily="34" charset="0"/>
                <a:cs typeface="Arial" panose="020B0604020202020204" pitchFamily="34" charset="0"/>
              </a:rPr>
              <a:t>Distinct de l’entretien annuel d’évaluation, organisé à cadence bisannuelle, il permet d’envisager, avec le salarié, « </a:t>
            </a:r>
            <a:r>
              <a:rPr lang="fr-FR" i="1" dirty="0">
                <a:solidFill>
                  <a:schemeClr val="bg2">
                    <a:lumMod val="10000"/>
                  </a:schemeClr>
                </a:solidFill>
                <a:latin typeface="Arial" panose="020B0604020202020204" pitchFamily="34" charset="0"/>
                <a:cs typeface="Arial" panose="020B0604020202020204" pitchFamily="34" charset="0"/>
              </a:rPr>
              <a:t>ses perspectives d’évolution professionnelle, notamment en termes de qualification et d’emploi</a:t>
            </a:r>
            <a:r>
              <a:rPr lang="fr-FR" dirty="0">
                <a:solidFill>
                  <a:schemeClr val="bg2">
                    <a:lumMod val="10000"/>
                  </a:schemeClr>
                </a:solidFill>
                <a:latin typeface="Arial" panose="020B0604020202020204" pitchFamily="34" charset="0"/>
                <a:cs typeface="Arial" panose="020B0604020202020204" pitchFamily="34" charset="0"/>
              </a:rPr>
              <a:t> »</a:t>
            </a:r>
          </a:p>
          <a:p>
            <a:pPr marL="342900" lvl="0" indent="-342900" algn="just">
              <a:buFont typeface="Wingdings" panose="05000000000000000000" pitchFamily="2" charset="2"/>
              <a:buChar char="Ø"/>
            </a:pPr>
            <a:endParaRPr lang="fr-FR"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a:p>
            <a:pPr marL="342900" lvl="0" indent="-342900" algn="just">
              <a:buFont typeface="Wingdings" panose="05000000000000000000" pitchFamily="2" charset="2"/>
              <a:buChar char="Ø"/>
            </a:pPr>
            <a:r>
              <a:rPr lang="fr-FR" u="sng" dirty="0">
                <a:solidFill>
                  <a:schemeClr val="bg2">
                    <a:lumMod val="10000"/>
                  </a:schemeClr>
                </a:solidFill>
                <a:latin typeface="Arial" panose="020B0604020202020204" pitchFamily="34" charset="0"/>
                <a:cs typeface="Arial" panose="020B0604020202020204" pitchFamily="34" charset="0"/>
              </a:rPr>
              <a:t>La loi du 5 septembre 2018 </a:t>
            </a:r>
            <a:r>
              <a:rPr lang="fr-FR" dirty="0">
                <a:solidFill>
                  <a:schemeClr val="bg2">
                    <a:lumMod val="10000"/>
                  </a:schemeClr>
                </a:solidFill>
                <a:latin typeface="Arial" panose="020B0604020202020204" pitchFamily="34" charset="0"/>
                <a:cs typeface="Arial" panose="020B0604020202020204" pitchFamily="34" charset="0"/>
              </a:rPr>
              <a:t>impose à l’employeur d’en faire un moment privilégié pour transmettre des informations relatives aux modalités de recours au CPF ainsi qu’à des services de Conseil en évolution professionnelle (CEP).</a:t>
            </a:r>
            <a:endParaRPr lang="fr-FR" dirty="0">
              <a:solidFill>
                <a:schemeClr val="bg2">
                  <a:lumMod val="10000"/>
                </a:schemeClr>
              </a:solidFill>
              <a:latin typeface="Arial" panose="020B0604020202020204" pitchFamily="34" charset="0"/>
              <a:ea typeface="Times New Roman" pitchFamily="18" charset="0"/>
              <a:cs typeface="Arial" panose="020B0604020202020204" pitchFamily="34" charset="0"/>
            </a:endParaRPr>
          </a:p>
        </p:txBody>
      </p:sp>
    </p:spTree>
    <p:extLst>
      <p:ext uri="{BB962C8B-B14F-4D97-AF65-F5344CB8AC3E}">
        <p14:creationId xmlns:p14="http://schemas.microsoft.com/office/powerpoint/2010/main" val="3614940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6303" y="207439"/>
            <a:ext cx="7083302" cy="1325563"/>
          </a:xfrm>
        </p:spPr>
        <p:txBody>
          <a:bodyPr>
            <a:normAutofit fontScale="90000"/>
          </a:bodyPr>
          <a:lstStyle/>
          <a:p>
            <a:pPr algn="just"/>
            <a:r>
              <a:rPr lang="fr-FR" dirty="0">
                <a:solidFill>
                  <a:srgbClr val="0070C0"/>
                </a:solidFill>
              </a:rPr>
              <a:t>2. L’entretien professionnel : un vecteur indispensable d’information sur le CPF </a:t>
            </a:r>
            <a:br>
              <a:rPr lang="fr-FR" dirty="0">
                <a:solidFill>
                  <a:srgbClr val="0070C0"/>
                </a:solidFill>
              </a:rPr>
            </a:br>
            <a:r>
              <a:rPr lang="fr-FR" dirty="0">
                <a:solidFill>
                  <a:srgbClr val="0070C0"/>
                </a:solidFill>
              </a:rPr>
              <a:t>pour les ouvriers en emploi non qualifié</a:t>
            </a:r>
          </a:p>
        </p:txBody>
      </p:sp>
      <p:pic>
        <p:nvPicPr>
          <p:cNvPr id="4" name="Picture 2" descr="P:\DUBOIS\Publications\2018 CPF\Journées Vincent Merle\graph 2 ppt.PNG">
            <a:extLst>
              <a:ext uri="{FF2B5EF4-FFF2-40B4-BE49-F238E27FC236}">
                <a16:creationId xmlns:a16="http://schemas.microsoft.com/office/drawing/2014/main" id="{31141794-12BD-44EA-B85B-700B28B811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3848" y="2204526"/>
            <a:ext cx="6656303" cy="46077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7ED0F5AF-F566-4368-B9C3-39B559EA0B27}"/>
              </a:ext>
            </a:extLst>
          </p:cNvPr>
          <p:cNvSpPr/>
          <p:nvPr/>
        </p:nvSpPr>
        <p:spPr>
          <a:xfrm>
            <a:off x="946392" y="1704071"/>
            <a:ext cx="7633060" cy="1200329"/>
          </a:xfrm>
          <a:prstGeom prst="rect">
            <a:avLst/>
          </a:prstGeom>
        </p:spPr>
        <p:txBody>
          <a:bodyPr wrap="square">
            <a:spAutoFit/>
          </a:bodyPr>
          <a:lstStyle/>
          <a:p>
            <a:pPr lvl="0" algn="ctr"/>
            <a:r>
              <a:rPr lang="fr-FR" b="1" dirty="0">
                <a:solidFill>
                  <a:schemeClr val="bg2">
                    <a:lumMod val="10000"/>
                  </a:schemeClr>
                </a:solidFill>
                <a:ea typeface="Times New Roman" pitchFamily="18" charset="0"/>
                <a:cs typeface="Arial" pitchFamily="34" charset="0"/>
              </a:rPr>
              <a:t>Information sur le CPF par l’employeur selon la participation à un entretien professionnel et la catégorie socioprofessionnelle</a:t>
            </a:r>
          </a:p>
          <a:p>
            <a:pPr marL="457200" lvl="0" indent="-457200" algn="ctr">
              <a:buFont typeface="Wingdings" panose="05000000000000000000" pitchFamily="2" charset="2"/>
              <a:buChar char="Ø"/>
            </a:pPr>
            <a:endParaRPr lang="fr-FR" dirty="0">
              <a:ea typeface="Times New Roman" pitchFamily="18" charset="0"/>
              <a:cs typeface="Arial" pitchFamily="34" charset="0"/>
            </a:endParaRPr>
          </a:p>
          <a:p>
            <a:pPr lvl="0" algn="ctr"/>
            <a:endParaRPr lang="fr-FR" dirty="0">
              <a:ea typeface="Times New Roman" pitchFamily="18" charset="0"/>
              <a:cs typeface="Arial" pitchFamily="34" charset="0"/>
            </a:endParaRPr>
          </a:p>
        </p:txBody>
      </p:sp>
      <p:sp>
        <p:nvSpPr>
          <p:cNvPr id="6" name="Rectangle 5">
            <a:extLst>
              <a:ext uri="{FF2B5EF4-FFF2-40B4-BE49-F238E27FC236}">
                <a16:creationId xmlns:a16="http://schemas.microsoft.com/office/drawing/2014/main" id="{75D712CE-1559-4B0B-89B5-32350A9ED4BC}"/>
              </a:ext>
            </a:extLst>
          </p:cNvPr>
          <p:cNvSpPr/>
          <p:nvPr/>
        </p:nvSpPr>
        <p:spPr>
          <a:xfrm>
            <a:off x="3708417" y="4666616"/>
            <a:ext cx="3366150" cy="9971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900" dirty="0"/>
              <a:t>+112%</a:t>
            </a:r>
          </a:p>
        </p:txBody>
      </p:sp>
      <p:sp>
        <p:nvSpPr>
          <p:cNvPr id="7" name="Flèche gauche 5">
            <a:extLst>
              <a:ext uri="{FF2B5EF4-FFF2-40B4-BE49-F238E27FC236}">
                <a16:creationId xmlns:a16="http://schemas.microsoft.com/office/drawing/2014/main" id="{FAA50B59-35B8-4713-AEE5-E5311F399A20}"/>
              </a:ext>
            </a:extLst>
          </p:cNvPr>
          <p:cNvSpPr/>
          <p:nvPr/>
        </p:nvSpPr>
        <p:spPr>
          <a:xfrm>
            <a:off x="7345878" y="4589106"/>
            <a:ext cx="360050" cy="216752"/>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68254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6378" y="365126"/>
            <a:ext cx="7365429" cy="1325563"/>
          </a:xfrm>
        </p:spPr>
        <p:txBody>
          <a:bodyPr>
            <a:noAutofit/>
          </a:bodyPr>
          <a:lstStyle/>
          <a:p>
            <a:pPr lvl="0" algn="just" defTabSz="914400" fontAlgn="base">
              <a:lnSpc>
                <a:spcPct val="100000"/>
              </a:lnSpc>
              <a:spcAft>
                <a:spcPct val="0"/>
              </a:spcAft>
            </a:pPr>
            <a:r>
              <a:rPr lang="fr-FR" sz="2400" dirty="0">
                <a:solidFill>
                  <a:srgbClr val="0070C0"/>
                </a:solidFill>
                <a:ea typeface="Times New Roman" pitchFamily="18" charset="0"/>
                <a:cs typeface="Arial" pitchFamily="34" charset="0"/>
              </a:rPr>
              <a:t>3. Les ouvriers en emploi non qualifié peinent à s’approprier l’information sur le CPF en l’absence d’espaces de représentation collective</a:t>
            </a:r>
          </a:p>
        </p:txBody>
      </p:sp>
      <p:sp>
        <p:nvSpPr>
          <p:cNvPr id="4" name="Rectangle 3">
            <a:extLst>
              <a:ext uri="{FF2B5EF4-FFF2-40B4-BE49-F238E27FC236}">
                <a16:creationId xmlns:a16="http://schemas.microsoft.com/office/drawing/2014/main" id="{4D7A4EE2-0424-464B-9963-A31EDD4E8D8C}"/>
              </a:ext>
            </a:extLst>
          </p:cNvPr>
          <p:cNvSpPr>
            <a:spLocks noChangeArrowheads="1"/>
          </p:cNvSpPr>
          <p:nvPr/>
        </p:nvSpPr>
        <p:spPr bwMode="auto">
          <a:xfrm>
            <a:off x="346378" y="1897996"/>
            <a:ext cx="8451244"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fr-FR" sz="2400" dirty="0">
                <a:solidFill>
                  <a:schemeClr val="bg2">
                    <a:lumMod val="10000"/>
                  </a:schemeClr>
                </a:solidFill>
              </a:rPr>
              <a:t>La circulation de l’information sur le CPF et son appropriation dans l’entreprise pose </a:t>
            </a:r>
            <a:r>
              <a:rPr lang="fr-FR" sz="2400" u="sng" dirty="0">
                <a:solidFill>
                  <a:schemeClr val="bg2">
                    <a:lumMod val="10000"/>
                  </a:schemeClr>
                </a:solidFill>
              </a:rPr>
              <a:t>la question de la gouvernance et des autres formes de « participation des salariés »:</a:t>
            </a:r>
          </a:p>
          <a:p>
            <a:pPr lvl="0" algn="just"/>
            <a:endParaRPr lang="fr-FR" sz="2400" dirty="0">
              <a:solidFill>
                <a:schemeClr val="bg2">
                  <a:lumMod val="10000"/>
                </a:schemeClr>
              </a:solidFill>
            </a:endParaRPr>
          </a:p>
          <a:p>
            <a:pPr marL="342900" lvl="0" indent="-342900" algn="just">
              <a:buFont typeface="Wingdings" panose="05000000000000000000" pitchFamily="2" charset="2"/>
              <a:buChar char="Ø"/>
            </a:pPr>
            <a:r>
              <a:rPr lang="fr-FR" sz="2000" dirty="0">
                <a:solidFill>
                  <a:schemeClr val="bg2">
                    <a:lumMod val="10000"/>
                  </a:schemeClr>
                </a:solidFill>
              </a:rPr>
              <a:t>D’un côté, la participation individuelle est assise sur la participation directe et la relation de face à face entre une personne et son supérieur hiérarchique, notamment dans le cadre de l’entretien professionnel.</a:t>
            </a:r>
          </a:p>
          <a:p>
            <a:pPr marL="342900" lvl="0" indent="-342900" algn="just">
              <a:buFont typeface="Wingdings" panose="05000000000000000000" pitchFamily="2" charset="2"/>
              <a:buChar char="Ø"/>
            </a:pPr>
            <a:endParaRPr lang="fr-FR" sz="2000" dirty="0">
              <a:solidFill>
                <a:schemeClr val="bg2">
                  <a:lumMod val="10000"/>
                </a:schemeClr>
              </a:solidFill>
            </a:endParaRPr>
          </a:p>
          <a:p>
            <a:pPr marL="342900" lvl="0" indent="-342900" algn="just">
              <a:buFont typeface="Wingdings" panose="05000000000000000000" pitchFamily="2" charset="2"/>
              <a:buChar char="Ø"/>
            </a:pPr>
            <a:r>
              <a:rPr lang="fr-FR" sz="2000" dirty="0">
                <a:solidFill>
                  <a:schemeClr val="bg2">
                    <a:lumMod val="10000"/>
                  </a:schemeClr>
                </a:solidFill>
              </a:rPr>
              <a:t>De l’autre, la représentation collective est porteuse d’une citoyenneté fondée sur la participation par délégation, appuyée sur un système électif de représentation. </a:t>
            </a: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a:p>
            <a:pPr lvl="0" algn="just"/>
            <a:endParaRPr lang="fr-FR" sz="2400" dirty="0">
              <a:latin typeface="Arial" panose="020B0604020202020204" pitchFamily="34" charset="0"/>
              <a:ea typeface="Times New Roman" pitchFamily="18" charset="0"/>
              <a:cs typeface="Arial" panose="020B0604020202020204" pitchFamily="34" charset="0"/>
            </a:endParaRPr>
          </a:p>
        </p:txBody>
      </p:sp>
    </p:spTree>
    <p:extLst>
      <p:ext uri="{BB962C8B-B14F-4D97-AF65-F5344CB8AC3E}">
        <p14:creationId xmlns:p14="http://schemas.microsoft.com/office/powerpoint/2010/main" val="1600669946"/>
      </p:ext>
    </p:extLst>
  </p:cSld>
  <p:clrMapOvr>
    <a:masterClrMapping/>
  </p:clrMapOvr>
</p:sld>
</file>

<file path=ppt/theme/theme1.xml><?xml version="1.0" encoding="utf-8"?>
<a:theme xmlns:a="http://schemas.openxmlformats.org/drawingml/2006/main" name="Thème Office">
  <a:themeElements>
    <a:clrScheme name="Personnalisé 1">
      <a:dk1>
        <a:srgbClr val="757070"/>
      </a:dk1>
      <a:lt1>
        <a:sysClr val="window" lastClr="FFFFFF"/>
      </a:lt1>
      <a:dk2>
        <a:srgbClr val="757070"/>
      </a:dk2>
      <a:lt2>
        <a:srgbClr val="F2F2F2"/>
      </a:lt2>
      <a:accent1>
        <a:srgbClr val="008B99"/>
      </a:accent1>
      <a:accent2>
        <a:srgbClr val="EF5350"/>
      </a:accent2>
      <a:accent3>
        <a:srgbClr val="AEABAB"/>
      </a:accent3>
      <a:accent4>
        <a:srgbClr val="F8AC00"/>
      </a:accent4>
      <a:accent5>
        <a:srgbClr val="256299"/>
      </a:accent5>
      <a:accent6>
        <a:srgbClr val="7B9A62"/>
      </a:accent6>
      <a:hlink>
        <a:srgbClr val="008B99"/>
      </a:hlink>
      <a:folHlink>
        <a:srgbClr val="008B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07EA5030786147892F03EC235C4691" ma:contentTypeVersion="10" ma:contentTypeDescription="Create a new document." ma:contentTypeScope="" ma:versionID="9648713df4b26a6447ba4cd51081162b">
  <xsd:schema xmlns:xsd="http://www.w3.org/2001/XMLSchema" xmlns:xs="http://www.w3.org/2001/XMLSchema" xmlns:p="http://schemas.microsoft.com/office/2006/metadata/properties" xmlns:ns2="72a07078-56ca-4514-94c0-037d64cae5a5" xmlns:ns3="e42ac312-4269-454f-a8d2-84d86590d9c4" targetNamespace="http://schemas.microsoft.com/office/2006/metadata/properties" ma:root="true" ma:fieldsID="b8bbe1bcf48d6b1ba1cf9284e17c41f5" ns2:_="" ns3:_="">
    <xsd:import namespace="72a07078-56ca-4514-94c0-037d64cae5a5"/>
    <xsd:import namespace="e42ac312-4269-454f-a8d2-84d86590d9c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07078-56ca-4514-94c0-037d64cae5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2ac312-4269-454f-a8d2-84d86590d9c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FE398BD-3AA1-4E2D-8DFD-37BF2E4E6DC5}"/>
</file>

<file path=customXml/itemProps2.xml><?xml version="1.0" encoding="utf-8"?>
<ds:datastoreItem xmlns:ds="http://schemas.openxmlformats.org/officeDocument/2006/customXml" ds:itemID="{933C36F8-300B-4BCC-BEB3-1E6A80568DEA}"/>
</file>

<file path=customXml/itemProps3.xml><?xml version="1.0" encoding="utf-8"?>
<ds:datastoreItem xmlns:ds="http://schemas.openxmlformats.org/officeDocument/2006/customXml" ds:itemID="{68575CC5-A176-4CE1-8481-917DA24315E2}"/>
</file>

<file path=docProps/app.xml><?xml version="1.0" encoding="utf-8"?>
<Properties xmlns="http://schemas.openxmlformats.org/officeDocument/2006/extended-properties" xmlns:vt="http://schemas.openxmlformats.org/officeDocument/2006/docPropsVTypes">
  <Template>Thème Céreq</Template>
  <TotalTime>1168</TotalTime>
  <Words>2054</Words>
  <Application>Microsoft Office PowerPoint</Application>
  <PresentationFormat>Affichage à l'écran (4:3)</PresentationFormat>
  <Paragraphs>192</Paragraphs>
  <Slides>15</Slides>
  <Notes>12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15</vt:i4>
      </vt:variant>
    </vt:vector>
  </HeadingPairs>
  <TitlesOfParts>
    <vt:vector size="20" baseType="lpstr">
      <vt:lpstr>Arial</vt:lpstr>
      <vt:lpstr>Calibri</vt:lpstr>
      <vt:lpstr>Times New Roman</vt:lpstr>
      <vt:lpstr>Wingdings</vt:lpstr>
      <vt:lpstr>Thème Office</vt:lpstr>
      <vt:lpstr>Le Compte personnel de formation :  les salariés les moins qualifiés  confrontés à un déficit d’information</vt:lpstr>
      <vt:lpstr>Plan</vt:lpstr>
      <vt:lpstr>Le Compte personnel de formation</vt:lpstr>
      <vt:lpstr>Présentation de l’enquête DEFIS</vt:lpstr>
      <vt:lpstr>1. Les salariés les moins qualifiés sont aussi les moins bien informés sur le CPF</vt:lpstr>
      <vt:lpstr>1. Les salariés les moins qualifiés sont aussi les moins bien informés sur le CPF</vt:lpstr>
      <vt:lpstr>2. L’entretien professionnel : un vecteur indispensable d’information sur le CPF  pour les ouvriers en emploi non qualifié</vt:lpstr>
      <vt:lpstr>2. L’entretien professionnel : un vecteur indispensable d’information sur le CPF  pour les ouvriers en emploi non qualifié</vt:lpstr>
      <vt:lpstr>3. Les ouvriers en emploi non qualifié peinent à s’approprier l’information sur le CPF en l’absence d’espaces de représentation collective</vt:lpstr>
      <vt:lpstr>3. Les ouvriers en emploi non qualifié peinent à s’approprier l’information sur le CPF en l’absence d’espaces de représentation collective</vt:lpstr>
      <vt:lpstr>4. Ouvriers et employés non qualifiés ne sont pas en manque d’aspirations…</vt:lpstr>
      <vt:lpstr>4. Ouvriers et employés non qualifiés ne sont pas en manque d’aspirations…</vt:lpstr>
      <vt:lpstr>Conclusion</vt:lpstr>
      <vt:lpstr>Ouvrage à paraitre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GIRARD-COUSSY Clémence</dc:creator>
  <cp:lastModifiedBy>DUBOIS Jean-Marie</cp:lastModifiedBy>
  <cp:revision>117</cp:revision>
  <cp:lastPrinted>2019-06-06T20:40:07Z</cp:lastPrinted>
  <dcterms:created xsi:type="dcterms:W3CDTF">2019-06-06T15:38:24Z</dcterms:created>
  <dcterms:modified xsi:type="dcterms:W3CDTF">2019-09-05T08:52:02Z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0x0101007A07EA5030786147892F03EC235C4691</vt:lpwstr>
  </property>
</Properties>
</file>