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diagrams/data1.xml" ContentType="application/vnd.openxmlformats-officedocument.drawingml.diagramData+xml"/>
  <Override PartName="/ppt/presentation.xml" ContentType="application/vnd.openxmlformats-officedocument.presentationml.presentation.main+xml"/>
  <Override PartName="/ppt/slides/slide2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9.xml" ContentType="application/vnd.openxmlformats-officedocument.presentationml.slide+xml"/>
  <Override PartName="/ppt/slides/slide18.xml" ContentType="application/vnd.openxmlformats-officedocument.presentationml.slide+xml"/>
  <Override PartName="/ppt/slides/slide17.xml" ContentType="application/vnd.openxmlformats-officedocument.presentationml.slide+xml"/>
  <Override PartName="/ppt/slides/slide16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1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quickStyle1.xml" ContentType="application/vnd.openxmlformats-officedocument.drawingml.diagramStyle+xml"/>
  <Override PartName="/ppt/diagrams/layout1.xml" ContentType="application/vnd.openxmlformats-officedocument.drawingml.diagramLayout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88" r:id="rId2"/>
    <p:sldId id="309" r:id="rId3"/>
    <p:sldId id="310" r:id="rId4"/>
    <p:sldId id="284" r:id="rId5"/>
    <p:sldId id="289" r:id="rId6"/>
    <p:sldId id="290" r:id="rId7"/>
    <p:sldId id="293" r:id="rId8"/>
    <p:sldId id="294" r:id="rId9"/>
    <p:sldId id="286" r:id="rId10"/>
    <p:sldId id="300" r:id="rId11"/>
    <p:sldId id="301" r:id="rId12"/>
    <p:sldId id="302" r:id="rId13"/>
    <p:sldId id="304" r:id="rId14"/>
    <p:sldId id="296" r:id="rId15"/>
    <p:sldId id="307" r:id="rId16"/>
    <p:sldId id="305" r:id="rId17"/>
    <p:sldId id="306" r:id="rId18"/>
    <p:sldId id="292" r:id="rId19"/>
    <p:sldId id="291" r:id="rId20"/>
    <p:sldId id="287" r:id="rId21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59D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Style léger 1 - Accentuation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858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1536" y="7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28" Type="http://schemas.openxmlformats.org/officeDocument/2006/relationships/customXml" Target="../customXml/item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customXml" Target="../customXml/item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829EE8C-B0E7-4A4C-B1DE-2A8F05FDA3D6}" type="doc">
      <dgm:prSet loTypeId="urn:microsoft.com/office/officeart/2005/8/layout/venn1" loCatId="relationship" qsTypeId="urn:microsoft.com/office/officeart/2005/8/quickstyle/simple3" qsCatId="simple" csTypeId="urn:microsoft.com/office/officeart/2005/8/colors/accent1_2" csCatId="accent1" phldr="1"/>
      <dgm:spPr/>
    </dgm:pt>
    <dgm:pt modelId="{7A81C893-3AD0-48A7-B5CB-A2D35CD64808}">
      <dgm:prSet phldrT="[Texte]" custT="1"/>
      <dgm:spPr/>
      <dgm:t>
        <a:bodyPr anchor="t"/>
        <a:lstStyle/>
        <a:p>
          <a:pPr marL="0" algn="ctr"/>
          <a:endParaRPr lang="fr-FR" sz="1200" dirty="0">
            <a:solidFill>
              <a:srgbClr val="559DA7"/>
            </a:solidFill>
          </a:endParaRPr>
        </a:p>
      </dgm:t>
    </dgm:pt>
    <dgm:pt modelId="{BB8060DA-196C-4B8A-86D7-AA6337EAA2C3}" type="parTrans" cxnId="{0671324A-C6AB-4F04-B971-95123486408B}">
      <dgm:prSet/>
      <dgm:spPr/>
      <dgm:t>
        <a:bodyPr/>
        <a:lstStyle/>
        <a:p>
          <a:endParaRPr lang="fr-FR"/>
        </a:p>
      </dgm:t>
    </dgm:pt>
    <dgm:pt modelId="{51BDCCB0-DBFF-4709-B39E-5B1D8D7CD177}" type="sibTrans" cxnId="{0671324A-C6AB-4F04-B971-95123486408B}">
      <dgm:prSet/>
      <dgm:spPr/>
      <dgm:t>
        <a:bodyPr/>
        <a:lstStyle/>
        <a:p>
          <a:endParaRPr lang="fr-FR"/>
        </a:p>
      </dgm:t>
    </dgm:pt>
    <dgm:pt modelId="{8A295E5E-C637-47C2-A252-38BCA516389A}">
      <dgm:prSet phldrT="[Texte]" custT="1"/>
      <dgm:spPr/>
      <dgm:t>
        <a:bodyPr anchor="t"/>
        <a:lstStyle/>
        <a:p>
          <a:pPr marL="179388" lvl="0" indent="-179388" algn="just" defTabSz="533400">
            <a:tabLst>
              <a:tab pos="179388" algn="l"/>
            </a:tabLst>
          </a:pPr>
          <a:endParaRPr lang="fr-FR" sz="1200" dirty="0"/>
        </a:p>
      </dgm:t>
    </dgm:pt>
    <dgm:pt modelId="{E572F984-9B1F-42C7-B3F4-09CAA42E65B1}" type="parTrans" cxnId="{6E41B6CD-CF1F-447C-A499-65DADFC3CCFD}">
      <dgm:prSet/>
      <dgm:spPr/>
      <dgm:t>
        <a:bodyPr/>
        <a:lstStyle/>
        <a:p>
          <a:endParaRPr lang="fr-FR"/>
        </a:p>
      </dgm:t>
    </dgm:pt>
    <dgm:pt modelId="{E8F554D8-5346-46F5-808F-E1B3D0ED1550}" type="sibTrans" cxnId="{6E41B6CD-CF1F-447C-A499-65DADFC3CCFD}">
      <dgm:prSet/>
      <dgm:spPr/>
      <dgm:t>
        <a:bodyPr/>
        <a:lstStyle/>
        <a:p>
          <a:endParaRPr lang="fr-FR"/>
        </a:p>
      </dgm:t>
    </dgm:pt>
    <dgm:pt modelId="{48866FA5-9F59-45BC-BD37-0F3BA2D42A18}">
      <dgm:prSet phldrT="[Texte]" custT="1"/>
      <dgm:spPr/>
      <dgm:t>
        <a:bodyPr anchor="t"/>
        <a:lstStyle/>
        <a:p>
          <a:pPr algn="just"/>
          <a:endParaRPr lang="fr-FR" sz="1200" dirty="0">
            <a:solidFill>
              <a:srgbClr val="559DA7"/>
            </a:solidFill>
          </a:endParaRPr>
        </a:p>
      </dgm:t>
    </dgm:pt>
    <dgm:pt modelId="{4D39BA13-D8C0-4C00-8D89-0290D647A2BA}" type="sibTrans" cxnId="{710ADBF6-6496-41B1-BC39-C7BAF1E46B1B}">
      <dgm:prSet/>
      <dgm:spPr/>
      <dgm:t>
        <a:bodyPr/>
        <a:lstStyle/>
        <a:p>
          <a:endParaRPr lang="fr-FR"/>
        </a:p>
      </dgm:t>
    </dgm:pt>
    <dgm:pt modelId="{EAA7C008-5C79-4BD5-BDFA-C5D7BA094045}" type="parTrans" cxnId="{710ADBF6-6496-41B1-BC39-C7BAF1E46B1B}">
      <dgm:prSet/>
      <dgm:spPr/>
      <dgm:t>
        <a:bodyPr/>
        <a:lstStyle/>
        <a:p>
          <a:endParaRPr lang="fr-FR"/>
        </a:p>
      </dgm:t>
    </dgm:pt>
    <dgm:pt modelId="{A5BAE437-C067-499C-8132-AE86BD96D991}" type="pres">
      <dgm:prSet presAssocID="{7829EE8C-B0E7-4A4C-B1DE-2A8F05FDA3D6}" presName="compositeShape" presStyleCnt="0">
        <dgm:presLayoutVars>
          <dgm:chMax val="7"/>
          <dgm:dir/>
          <dgm:resizeHandles val="exact"/>
        </dgm:presLayoutVars>
      </dgm:prSet>
      <dgm:spPr/>
    </dgm:pt>
    <dgm:pt modelId="{84B64CB5-6183-4270-9EC9-43FD5074A183}" type="pres">
      <dgm:prSet presAssocID="{7A81C893-3AD0-48A7-B5CB-A2D35CD64808}" presName="circ1" presStyleLbl="vennNode1" presStyleIdx="0" presStyleCnt="3" custScaleX="90065" custScaleY="88639" custLinFactNeighborY="-4833"/>
      <dgm:spPr/>
    </dgm:pt>
    <dgm:pt modelId="{330D6639-AC94-42DE-958F-1EC592FC8D2E}" type="pres">
      <dgm:prSet presAssocID="{7A81C893-3AD0-48A7-B5CB-A2D35CD64808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FA15D60C-3E72-46C4-86D2-8B4939DCBDE7}" type="pres">
      <dgm:prSet presAssocID="{48866FA5-9F59-45BC-BD37-0F3BA2D42A18}" presName="circ2" presStyleLbl="vennNode1" presStyleIdx="1" presStyleCnt="3" custScaleX="89875" custScaleY="93673" custLinFactNeighborX="6791" custLinFactNeighborY="4833"/>
      <dgm:spPr/>
    </dgm:pt>
    <dgm:pt modelId="{A1C98DC9-65B9-4434-B4BD-F8806BE23717}" type="pres">
      <dgm:prSet presAssocID="{48866FA5-9F59-45BC-BD37-0F3BA2D42A18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091134D7-9AF8-4876-A171-2F5F031F4E07}" type="pres">
      <dgm:prSet presAssocID="{8A295E5E-C637-47C2-A252-38BCA516389A}" presName="circ3" presStyleLbl="vennNode1" presStyleIdx="2" presStyleCnt="3" custScaleX="89707" custScaleY="93673" custLinFactNeighborX="-4760" custLinFactNeighborY="4508"/>
      <dgm:spPr/>
    </dgm:pt>
    <dgm:pt modelId="{464263A5-B4DB-4C68-92A2-17F124D759C5}" type="pres">
      <dgm:prSet presAssocID="{8A295E5E-C637-47C2-A252-38BCA516389A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A02E45D2-BC40-4A02-AF35-BB68DC2A5872}" type="presOf" srcId="{48866FA5-9F59-45BC-BD37-0F3BA2D42A18}" destId="{FA15D60C-3E72-46C4-86D2-8B4939DCBDE7}" srcOrd="0" destOrd="0" presId="urn:microsoft.com/office/officeart/2005/8/layout/venn1"/>
    <dgm:cxn modelId="{710ADBF6-6496-41B1-BC39-C7BAF1E46B1B}" srcId="{7829EE8C-B0E7-4A4C-B1DE-2A8F05FDA3D6}" destId="{48866FA5-9F59-45BC-BD37-0F3BA2D42A18}" srcOrd="1" destOrd="0" parTransId="{EAA7C008-5C79-4BD5-BDFA-C5D7BA094045}" sibTransId="{4D39BA13-D8C0-4C00-8D89-0290D647A2BA}"/>
    <dgm:cxn modelId="{5A74AD6A-2826-4DB0-A2CA-EC5A4D87E398}" type="presOf" srcId="{8A295E5E-C637-47C2-A252-38BCA516389A}" destId="{091134D7-9AF8-4876-A171-2F5F031F4E07}" srcOrd="0" destOrd="0" presId="urn:microsoft.com/office/officeart/2005/8/layout/venn1"/>
    <dgm:cxn modelId="{FA6C9D0B-0D4A-4E21-96B0-C19E826ED38E}" type="presOf" srcId="{7829EE8C-B0E7-4A4C-B1DE-2A8F05FDA3D6}" destId="{A5BAE437-C067-499C-8132-AE86BD96D991}" srcOrd="0" destOrd="0" presId="urn:microsoft.com/office/officeart/2005/8/layout/venn1"/>
    <dgm:cxn modelId="{58585DB3-5994-4370-A611-77CD987D2951}" type="presOf" srcId="{8A295E5E-C637-47C2-A252-38BCA516389A}" destId="{464263A5-B4DB-4C68-92A2-17F124D759C5}" srcOrd="1" destOrd="0" presId="urn:microsoft.com/office/officeart/2005/8/layout/venn1"/>
    <dgm:cxn modelId="{D038339A-4A1D-4866-BB0A-C2FF7157514A}" type="presOf" srcId="{7A81C893-3AD0-48A7-B5CB-A2D35CD64808}" destId="{330D6639-AC94-42DE-958F-1EC592FC8D2E}" srcOrd="1" destOrd="0" presId="urn:microsoft.com/office/officeart/2005/8/layout/venn1"/>
    <dgm:cxn modelId="{9145D78D-3707-4C0A-AFD7-0B16F491FD60}" type="presOf" srcId="{48866FA5-9F59-45BC-BD37-0F3BA2D42A18}" destId="{A1C98DC9-65B9-4434-B4BD-F8806BE23717}" srcOrd="1" destOrd="0" presId="urn:microsoft.com/office/officeart/2005/8/layout/venn1"/>
    <dgm:cxn modelId="{0671324A-C6AB-4F04-B971-95123486408B}" srcId="{7829EE8C-B0E7-4A4C-B1DE-2A8F05FDA3D6}" destId="{7A81C893-3AD0-48A7-B5CB-A2D35CD64808}" srcOrd="0" destOrd="0" parTransId="{BB8060DA-196C-4B8A-86D7-AA6337EAA2C3}" sibTransId="{51BDCCB0-DBFF-4709-B39E-5B1D8D7CD177}"/>
    <dgm:cxn modelId="{6E41B6CD-CF1F-447C-A499-65DADFC3CCFD}" srcId="{7829EE8C-B0E7-4A4C-B1DE-2A8F05FDA3D6}" destId="{8A295E5E-C637-47C2-A252-38BCA516389A}" srcOrd="2" destOrd="0" parTransId="{E572F984-9B1F-42C7-B3F4-09CAA42E65B1}" sibTransId="{E8F554D8-5346-46F5-808F-E1B3D0ED1550}"/>
    <dgm:cxn modelId="{9FFF1BD8-B35C-4389-9BBD-A768AAE46203}" type="presOf" srcId="{7A81C893-3AD0-48A7-B5CB-A2D35CD64808}" destId="{84B64CB5-6183-4270-9EC9-43FD5074A183}" srcOrd="0" destOrd="0" presId="urn:microsoft.com/office/officeart/2005/8/layout/venn1"/>
    <dgm:cxn modelId="{4E45D059-4C33-4EBE-B99C-656573D85FB2}" type="presParOf" srcId="{A5BAE437-C067-499C-8132-AE86BD96D991}" destId="{84B64CB5-6183-4270-9EC9-43FD5074A183}" srcOrd="0" destOrd="0" presId="urn:microsoft.com/office/officeart/2005/8/layout/venn1"/>
    <dgm:cxn modelId="{79CE9C69-029C-4D53-B616-155ACB3AF8EF}" type="presParOf" srcId="{A5BAE437-C067-499C-8132-AE86BD96D991}" destId="{330D6639-AC94-42DE-958F-1EC592FC8D2E}" srcOrd="1" destOrd="0" presId="urn:microsoft.com/office/officeart/2005/8/layout/venn1"/>
    <dgm:cxn modelId="{56F6909C-D4A1-422B-971A-A748149BCA43}" type="presParOf" srcId="{A5BAE437-C067-499C-8132-AE86BD96D991}" destId="{FA15D60C-3E72-46C4-86D2-8B4939DCBDE7}" srcOrd="2" destOrd="0" presId="urn:microsoft.com/office/officeart/2005/8/layout/venn1"/>
    <dgm:cxn modelId="{CC3FEE24-1DE0-4583-BE8E-CDDE70773A8B}" type="presParOf" srcId="{A5BAE437-C067-499C-8132-AE86BD96D991}" destId="{A1C98DC9-65B9-4434-B4BD-F8806BE23717}" srcOrd="3" destOrd="0" presId="urn:microsoft.com/office/officeart/2005/8/layout/venn1"/>
    <dgm:cxn modelId="{948BF1BB-140D-4195-998A-F86411AA8458}" type="presParOf" srcId="{A5BAE437-C067-499C-8132-AE86BD96D991}" destId="{091134D7-9AF8-4876-A171-2F5F031F4E07}" srcOrd="4" destOrd="0" presId="urn:microsoft.com/office/officeart/2005/8/layout/venn1"/>
    <dgm:cxn modelId="{B19CD930-3669-42EA-AA56-FF5CC021CEA5}" type="presParOf" srcId="{A5BAE437-C067-499C-8132-AE86BD96D991}" destId="{464263A5-B4DB-4C68-92A2-17F124D759C5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B64CB5-6183-4270-9EC9-43FD5074A183}">
      <dsp:nvSpPr>
        <dsp:cNvPr id="0" name=""/>
        <dsp:cNvSpPr/>
      </dsp:nvSpPr>
      <dsp:spPr>
        <a:xfrm>
          <a:off x="2454496" y="50769"/>
          <a:ext cx="2734230" cy="2690939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alpha val="5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200" kern="1200" dirty="0">
            <a:solidFill>
              <a:srgbClr val="559DA7"/>
            </a:solidFill>
          </a:endParaRPr>
        </a:p>
      </dsp:txBody>
      <dsp:txXfrm>
        <a:off x="2819060" y="521683"/>
        <a:ext cx="2005102" cy="1210922"/>
      </dsp:txXfrm>
    </dsp:sp>
    <dsp:sp modelId="{FA15D60C-3E72-46C4-86D2-8B4939DCBDE7}">
      <dsp:nvSpPr>
        <dsp:cNvPr id="0" name=""/>
        <dsp:cNvSpPr/>
      </dsp:nvSpPr>
      <dsp:spPr>
        <a:xfrm>
          <a:off x="3758977" y="2165202"/>
          <a:ext cx="2728462" cy="2843763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alpha val="5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just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200" kern="1200" dirty="0">
            <a:solidFill>
              <a:srgbClr val="559DA7"/>
            </a:solidFill>
          </a:endParaRPr>
        </a:p>
      </dsp:txBody>
      <dsp:txXfrm>
        <a:off x="4593432" y="2899841"/>
        <a:ext cx="1637077" cy="1564069"/>
      </dsp:txXfrm>
    </dsp:sp>
    <dsp:sp modelId="{091134D7-9AF8-4876-A171-2F5F031F4E07}">
      <dsp:nvSpPr>
        <dsp:cNvPr id="0" name=""/>
        <dsp:cNvSpPr/>
      </dsp:nvSpPr>
      <dsp:spPr>
        <a:xfrm>
          <a:off x="1219992" y="2155335"/>
          <a:ext cx="2723361" cy="2843763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alpha val="5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179388" lvl="0" indent="-179388" algn="just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tabLst>
              <a:tab pos="179388" algn="l"/>
            </a:tabLst>
          </a:pPr>
          <a:endParaRPr lang="fr-FR" sz="1200" kern="1200" dirty="0"/>
        </a:p>
      </dsp:txBody>
      <dsp:txXfrm>
        <a:off x="1476442" y="2889974"/>
        <a:ext cx="1634017" cy="156406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27E49B-EAF6-2944-B905-AAF9016C283E}" type="datetimeFigureOut">
              <a:rPr lang="fr-FR" smtClean="0"/>
              <a:t>04/09/2019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00AF53-E635-3F4B-8F05-9AD34EED090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25026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fr-FR" dirty="0"/>
          </a:p>
        </p:txBody>
      </p:sp>
      <p:pic>
        <p:nvPicPr>
          <p:cNvPr id="7" name="Image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17" r="25163" b="70980"/>
          <a:stretch/>
        </p:blipFill>
        <p:spPr>
          <a:xfrm>
            <a:off x="2891117" y="71718"/>
            <a:ext cx="3361766" cy="1990165"/>
          </a:xfrm>
          <a:prstGeom prst="rect">
            <a:avLst/>
          </a:prstGeom>
        </p:spPr>
      </p:pic>
      <p:sp>
        <p:nvSpPr>
          <p:cNvPr id="3" name="Espace réservé du texte 2"/>
          <p:cNvSpPr>
            <a:spLocks noGrp="1"/>
          </p:cNvSpPr>
          <p:nvPr>
            <p:ph type="body" sz="quarter" idx="12" hasCustomPrompt="1"/>
          </p:nvPr>
        </p:nvSpPr>
        <p:spPr>
          <a:xfrm>
            <a:off x="0" y="4178835"/>
            <a:ext cx="9144000" cy="691333"/>
          </a:xfrm>
        </p:spPr>
        <p:txBody>
          <a:bodyPr>
            <a:normAutofit/>
          </a:bodyPr>
          <a:lstStyle>
            <a:lvl1pPr marL="0" indent="0" algn="ctr">
              <a:buNone/>
              <a:defRPr sz="14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  <a:lvl5pPr algn="ctr">
              <a:defRPr sz="1400"/>
            </a:lvl5pPr>
          </a:lstStyle>
          <a:p>
            <a:r>
              <a:rPr lang="fr-FR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Sous-titre</a:t>
            </a:r>
            <a:endParaRPr lang="fr-FR" sz="1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05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Date</a:t>
            </a:r>
            <a:endParaRPr lang="fr-FR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4"/>
            <a:endParaRPr lang="fr-FR" dirty="0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0" y="3319670"/>
            <a:ext cx="9144000" cy="829940"/>
          </a:xfrm>
        </p:spPr>
        <p:txBody>
          <a:bodyPr>
            <a:normAutofit/>
          </a:bodyPr>
          <a:lstStyle>
            <a:lvl1pPr algn="ctr">
              <a:defRPr sz="36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pic>
        <p:nvPicPr>
          <p:cNvPr id="9" name="Image 8" descr="C:\Users\lambert\AppData\Local\Microsoft\Windows\Temporary Internet Files\Content.Word\LOGODEFIS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5859" y="6097064"/>
            <a:ext cx="1243360" cy="6244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36176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contenu 2"/>
          <p:cNvSpPr>
            <a:spLocks noGrp="1"/>
          </p:cNvSpPr>
          <p:nvPr>
            <p:ph idx="13" hasCustomPrompt="1"/>
          </p:nvPr>
        </p:nvSpPr>
        <p:spPr>
          <a:xfrm>
            <a:off x="530909" y="1646237"/>
            <a:ext cx="7886700" cy="50061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2400" dirty="0">
                <a:solidFill>
                  <a:srgbClr val="559DA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Titre présentation</a:t>
            </a:r>
          </a:p>
          <a:p>
            <a:pPr marL="0" indent="0">
              <a:buNone/>
            </a:pPr>
            <a:endParaRPr lang="fr-FR" sz="2400" dirty="0">
              <a:solidFill>
                <a:srgbClr val="559DA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Image 8">
            <a:extLst/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79" t="5363" r="29859" b="72120"/>
          <a:stretch/>
        </p:blipFill>
        <p:spPr>
          <a:xfrm>
            <a:off x="7528155" y="160433"/>
            <a:ext cx="1327850" cy="707478"/>
          </a:xfrm>
          <a:prstGeom prst="rect">
            <a:avLst/>
          </a:prstGeom>
        </p:spPr>
      </p:pic>
      <p:sp>
        <p:nvSpPr>
          <p:cNvPr id="2" name="Rectangle 1"/>
          <p:cNvSpPr/>
          <p:nvPr userDrawn="1"/>
        </p:nvSpPr>
        <p:spPr>
          <a:xfrm>
            <a:off x="530909" y="2524877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indent="0">
              <a:buNone/>
            </a:pPr>
            <a:r>
              <a:rPr lang="fr-FR" sz="1800" dirty="0">
                <a:solidFill>
                  <a:srgbClr val="559DA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Sommaire.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15" hasCustomPrompt="1"/>
          </p:nvPr>
        </p:nvSpPr>
        <p:spPr>
          <a:xfrm>
            <a:off x="530225" y="3011557"/>
            <a:ext cx="7886700" cy="31701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Texte</a:t>
            </a:r>
          </a:p>
        </p:txBody>
      </p:sp>
    </p:spTree>
    <p:extLst>
      <p:ext uri="{BB962C8B-B14F-4D97-AF65-F5344CB8AC3E}">
        <p14:creationId xmlns:p14="http://schemas.microsoft.com/office/powerpoint/2010/main" val="10523402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>
            <a:extLst/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79" t="5363" r="29859" b="72120"/>
          <a:stretch/>
        </p:blipFill>
        <p:spPr>
          <a:xfrm>
            <a:off x="7528155" y="160433"/>
            <a:ext cx="1327850" cy="707478"/>
          </a:xfrm>
          <a:prstGeom prst="rect">
            <a:avLst/>
          </a:prstGeom>
        </p:spPr>
      </p:pic>
      <p:sp>
        <p:nvSpPr>
          <p:cNvPr id="6" name="Espace réservé du contenu 5"/>
          <p:cNvSpPr>
            <a:spLocks noGrp="1"/>
          </p:cNvSpPr>
          <p:nvPr>
            <p:ph sz="quarter" idx="15" hasCustomPrompt="1"/>
          </p:nvPr>
        </p:nvSpPr>
        <p:spPr>
          <a:xfrm>
            <a:off x="530225" y="4419180"/>
            <a:ext cx="8325780" cy="367747"/>
          </a:xfrm>
        </p:spPr>
        <p:txBody>
          <a:bodyPr>
            <a:normAutofit/>
          </a:bodyPr>
          <a:lstStyle>
            <a:lvl1pPr marL="0" indent="0" algn="r">
              <a:buNone/>
              <a:defRPr sz="2000" baseline="0">
                <a:solidFill>
                  <a:schemeClr val="tx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Titre partie</a:t>
            </a:r>
          </a:p>
        </p:txBody>
      </p:sp>
    </p:spTree>
    <p:extLst>
      <p:ext uri="{BB962C8B-B14F-4D97-AF65-F5344CB8AC3E}">
        <p14:creationId xmlns:p14="http://schemas.microsoft.com/office/powerpoint/2010/main" val="40548373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/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79" t="5363" r="29859" b="72120"/>
          <a:stretch/>
        </p:blipFill>
        <p:spPr>
          <a:xfrm>
            <a:off x="7528155" y="160433"/>
            <a:ext cx="1327850" cy="707478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cxnSp>
        <p:nvCxnSpPr>
          <p:cNvPr id="9" name="Connecteur droit 8"/>
          <p:cNvCxnSpPr/>
          <p:nvPr userDrawn="1"/>
        </p:nvCxnSpPr>
        <p:spPr>
          <a:xfrm flipV="1">
            <a:off x="0" y="1697046"/>
            <a:ext cx="7503459" cy="461"/>
          </a:xfrm>
          <a:prstGeom prst="line">
            <a:avLst/>
          </a:prstGeom>
          <a:ln>
            <a:solidFill>
              <a:srgbClr val="559DA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Espace réservé du texte 16"/>
          <p:cNvSpPr>
            <a:spLocks noGrp="1"/>
          </p:cNvSpPr>
          <p:nvPr>
            <p:ph type="body" sz="quarter" idx="15"/>
          </p:nvPr>
        </p:nvSpPr>
        <p:spPr>
          <a:xfrm>
            <a:off x="628650" y="1957389"/>
            <a:ext cx="7881938" cy="447882"/>
          </a:xfrm>
        </p:spPr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21" name="Espace réservé du texte 20"/>
          <p:cNvSpPr>
            <a:spLocks noGrp="1"/>
          </p:cNvSpPr>
          <p:nvPr>
            <p:ph type="body" sz="quarter" idx="17" hasCustomPrompt="1"/>
          </p:nvPr>
        </p:nvSpPr>
        <p:spPr>
          <a:xfrm>
            <a:off x="628650" y="2554288"/>
            <a:ext cx="7881938" cy="3667125"/>
          </a:xfrm>
        </p:spPr>
        <p:txBody>
          <a:bodyPr/>
          <a:lstStyle>
            <a:lvl1pPr>
              <a:defRPr sz="2000">
                <a:solidFill>
                  <a:schemeClr val="tx1">
                    <a:lumMod val="75000"/>
                  </a:schemeClr>
                </a:solidFill>
              </a:defRPr>
            </a:lvl1pPr>
            <a:lvl3pPr>
              <a:defRPr>
                <a:solidFill>
                  <a:schemeClr val="tx1">
                    <a:lumMod val="7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</a:schemeClr>
                </a:solidFill>
              </a:defRPr>
            </a:lvl5pPr>
          </a:lstStyle>
          <a:p>
            <a:pPr lvl="0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781741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</p:spTree>
    <p:extLst>
      <p:ext uri="{BB962C8B-B14F-4D97-AF65-F5344CB8AC3E}">
        <p14:creationId xmlns:p14="http://schemas.microsoft.com/office/powerpoint/2010/main" val="7463381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2" r:id="rId4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None/>
        <a:defRPr sz="2400" kern="1200">
          <a:solidFill>
            <a:srgbClr val="559DA7"/>
          </a:solidFill>
          <a:latin typeface="+mn-lt"/>
          <a:ea typeface="+mn-ea"/>
          <a:cs typeface="+mn-cs"/>
        </a:defRPr>
      </a:lvl1pPr>
      <a:lvl2pPr marL="342900" indent="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None/>
        <a:defRPr sz="18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Tx/>
        <a:buBlip>
          <a:blip r:embed="rId6"/>
        </a:buBlip>
        <a:defRPr sz="15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Tx/>
        <a:buBlip>
          <a:blip r:embed="rId7"/>
        </a:buBlip>
        <a:defRPr sz="135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4pPr>
      <a:lvl5pPr marL="1371600" indent="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None/>
        <a:defRPr sz="13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png"/><Relationship Id="rId5" Type="http://schemas.microsoft.com/office/2007/relationships/hdphoto" Target="../media/hdphoto2.wdp"/><Relationship Id="rId10" Type="http://schemas.microsoft.com/office/2007/relationships/hdphoto" Target="../media/hdphoto4.wdp"/><Relationship Id="rId4" Type="http://schemas.openxmlformats.org/officeDocument/2006/relationships/image" Target="../media/image7.png"/><Relationship Id="rId9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7" Type="http://schemas.openxmlformats.org/officeDocument/2006/relationships/image" Target="../media/image1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jpeg"/><Relationship Id="rId5" Type="http://schemas.microsoft.com/office/2007/relationships/hdphoto" Target="../media/hdphoto6.wdp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5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microsoft.com/office/2007/relationships/hdphoto" Target="../media/hdphoto7.wdp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5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microsoft.com/office/2007/relationships/hdphoto" Target="../media/hdphoto7.wdp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5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microsoft.com/office/2007/relationships/hdphoto" Target="../media/hdphoto7.wdp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5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microsoft.com/office/2007/relationships/hdphoto" Target="../media/hdphoto7.wdp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hyperlink" Target="http://www.cereq.fr/" TargetMode="Externa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2"/>
          </p:nvPr>
        </p:nvSpPr>
        <p:spPr>
          <a:xfrm>
            <a:off x="0" y="4178835"/>
            <a:ext cx="9144000" cy="1011730"/>
          </a:xfrm>
        </p:spPr>
        <p:txBody>
          <a:bodyPr>
            <a:normAutofit/>
          </a:bodyPr>
          <a:lstStyle/>
          <a:p>
            <a:endParaRPr lang="fr-FR" dirty="0"/>
          </a:p>
          <a:p>
            <a:r>
              <a:rPr lang="fr-FR" dirty="0"/>
              <a:t>Rencontre dans le cadre du projet EQUAL </a:t>
            </a:r>
          </a:p>
          <a:p>
            <a:r>
              <a:rPr lang="fr-FR" dirty="0"/>
              <a:t>Marseille, 5-6 Septembre 2019</a:t>
            </a: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Les emplois non qualifiés,</a:t>
            </a:r>
            <a:br>
              <a:rPr lang="fr-FR" dirty="0"/>
            </a:br>
            <a:r>
              <a:rPr lang="fr-FR" dirty="0"/>
              <a:t>pour quel travail ?</a:t>
            </a:r>
          </a:p>
        </p:txBody>
      </p:sp>
    </p:spTree>
    <p:extLst>
      <p:ext uri="{BB962C8B-B14F-4D97-AF65-F5344CB8AC3E}">
        <p14:creationId xmlns:p14="http://schemas.microsoft.com/office/powerpoint/2010/main" val="21285064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à coins arrondis 7"/>
          <p:cNvSpPr/>
          <p:nvPr/>
        </p:nvSpPr>
        <p:spPr>
          <a:xfrm>
            <a:off x="5069306" y="2160139"/>
            <a:ext cx="3363771" cy="3950282"/>
          </a:xfrm>
          <a:prstGeom prst="roundRect">
            <a:avLst/>
          </a:prstGeom>
          <a:gradFill flip="none" rotWithShape="1">
            <a:gsLst>
              <a:gs pos="0">
                <a:srgbClr val="559DA7">
                  <a:tint val="66000"/>
                  <a:satMod val="160000"/>
                </a:srgbClr>
              </a:gs>
              <a:gs pos="50000">
                <a:srgbClr val="559DA7">
                  <a:tint val="44500"/>
                  <a:satMod val="160000"/>
                </a:srgbClr>
              </a:gs>
              <a:gs pos="100000">
                <a:srgbClr val="559DA7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559DA7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à coins arrondis 8"/>
          <p:cNvSpPr/>
          <p:nvPr/>
        </p:nvSpPr>
        <p:spPr>
          <a:xfrm>
            <a:off x="405945" y="2143015"/>
            <a:ext cx="3301959" cy="3950282"/>
          </a:xfrm>
          <a:prstGeom prst="roundRect">
            <a:avLst/>
          </a:prstGeom>
          <a:gradFill flip="none" rotWithShape="1">
            <a:gsLst>
              <a:gs pos="0">
                <a:srgbClr val="559DA7">
                  <a:tint val="66000"/>
                  <a:satMod val="160000"/>
                </a:srgbClr>
              </a:gs>
              <a:gs pos="50000">
                <a:srgbClr val="559DA7">
                  <a:tint val="44500"/>
                  <a:satMod val="160000"/>
                </a:srgbClr>
              </a:gs>
              <a:gs pos="100000">
                <a:srgbClr val="559DA7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559DA7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/>
          <p:cNvSpPr/>
          <p:nvPr/>
        </p:nvSpPr>
        <p:spPr>
          <a:xfrm>
            <a:off x="460375" y="3967723"/>
            <a:ext cx="7856041" cy="943458"/>
          </a:xfrm>
          <a:prstGeom prst="rect">
            <a:avLst/>
          </a:prstGeom>
          <a:solidFill>
            <a:schemeClr val="bg1"/>
          </a:solidFill>
          <a:ln>
            <a:solidFill>
              <a:srgbClr val="559DA7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471821" y="2957590"/>
            <a:ext cx="7856041" cy="943458"/>
          </a:xfrm>
          <a:prstGeom prst="rect">
            <a:avLst/>
          </a:prstGeom>
          <a:solidFill>
            <a:schemeClr val="bg1"/>
          </a:solidFill>
          <a:ln>
            <a:solidFill>
              <a:srgbClr val="559DA7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 rotWithShape="1"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769" t="13116" r="12176" b="14119"/>
          <a:stretch/>
        </p:blipFill>
        <p:spPr bwMode="auto">
          <a:xfrm>
            <a:off x="710324" y="2224926"/>
            <a:ext cx="69332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2672" y="3315024"/>
            <a:ext cx="486916" cy="486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6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6195" y="4276042"/>
            <a:ext cx="547404" cy="5930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460375" y="5019459"/>
            <a:ext cx="7856041" cy="860179"/>
          </a:xfrm>
          <a:prstGeom prst="rect">
            <a:avLst/>
          </a:prstGeom>
          <a:solidFill>
            <a:schemeClr val="bg1"/>
          </a:solidFill>
          <a:ln>
            <a:solidFill>
              <a:srgbClr val="559DA7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6" name="Picture 12"/>
          <p:cNvPicPr>
            <a:picLocks noChangeAspect="1" noChangeArrowheads="1"/>
          </p:cNvPicPr>
          <p:nvPr/>
        </p:nvPicPr>
        <p:blipFill rotWithShape="1">
          <a:blip r:embed="rId8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55" r="14547"/>
          <a:stretch/>
        </p:blipFill>
        <p:spPr bwMode="auto">
          <a:xfrm>
            <a:off x="7308305" y="2224926"/>
            <a:ext cx="723864" cy="6280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ZoneTexte 16"/>
          <p:cNvSpPr txBox="1"/>
          <p:nvPr/>
        </p:nvSpPr>
        <p:spPr>
          <a:xfrm>
            <a:off x="1438060" y="2204864"/>
            <a:ext cx="19098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chemeClr val="tx1">
                    <a:lumMod val="75000"/>
                  </a:schemeClr>
                </a:solidFill>
              </a:rPr>
              <a:t>L’entreprise </a:t>
            </a:r>
          </a:p>
          <a:p>
            <a:r>
              <a:rPr lang="fr-FR" b="1" dirty="0">
                <a:solidFill>
                  <a:schemeClr val="tx1">
                    <a:lumMod val="75000"/>
                  </a:schemeClr>
                </a:solidFill>
              </a:rPr>
              <a:t>met en place…</a:t>
            </a:r>
          </a:p>
        </p:txBody>
      </p:sp>
      <p:sp>
        <p:nvSpPr>
          <p:cNvPr id="18" name="ZoneTexte 17"/>
          <p:cNvSpPr txBox="1"/>
          <p:nvPr/>
        </p:nvSpPr>
        <p:spPr>
          <a:xfrm>
            <a:off x="5322109" y="2204864"/>
            <a:ext cx="19861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b="1" dirty="0">
                <a:solidFill>
                  <a:schemeClr val="tx1">
                    <a:lumMod val="75000"/>
                  </a:schemeClr>
                </a:solidFill>
              </a:rPr>
              <a:t>L’activité de travail permet … </a:t>
            </a:r>
          </a:p>
        </p:txBody>
      </p:sp>
      <p:sp>
        <p:nvSpPr>
          <p:cNvPr id="19" name="ZoneTexte 18"/>
          <p:cNvSpPr txBox="1"/>
          <p:nvPr/>
        </p:nvSpPr>
        <p:spPr>
          <a:xfrm>
            <a:off x="3400393" y="1815023"/>
            <a:ext cx="20882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>
                <a:solidFill>
                  <a:srgbClr val="559DA7"/>
                </a:solidFill>
              </a:rPr>
              <a:t>Suppose de </a:t>
            </a:r>
          </a:p>
          <a:p>
            <a:pPr algn="ctr"/>
            <a:r>
              <a:rPr lang="fr-FR" b="1" dirty="0">
                <a:solidFill>
                  <a:srgbClr val="559DA7"/>
                </a:solidFill>
              </a:rPr>
              <a:t>développer  </a:t>
            </a:r>
          </a:p>
        </p:txBody>
      </p:sp>
      <p:sp>
        <p:nvSpPr>
          <p:cNvPr id="20" name="ZoneTexte 19"/>
          <p:cNvSpPr txBox="1"/>
          <p:nvPr/>
        </p:nvSpPr>
        <p:spPr>
          <a:xfrm>
            <a:off x="3491880" y="2983029"/>
            <a:ext cx="17386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>
                <a:solidFill>
                  <a:srgbClr val="559DA7"/>
                </a:solidFill>
              </a:rPr>
              <a:t>les interactions</a:t>
            </a:r>
          </a:p>
        </p:txBody>
      </p:sp>
      <p:sp>
        <p:nvSpPr>
          <p:cNvPr id="21" name="ZoneTexte 20"/>
          <p:cNvSpPr txBox="1"/>
          <p:nvPr/>
        </p:nvSpPr>
        <p:spPr>
          <a:xfrm>
            <a:off x="2947746" y="4010886"/>
            <a:ext cx="31364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>
                <a:solidFill>
                  <a:srgbClr val="559DA7"/>
                </a:solidFill>
              </a:rPr>
              <a:t>un recul réflexif sur le travail</a:t>
            </a:r>
          </a:p>
        </p:txBody>
      </p:sp>
      <p:sp>
        <p:nvSpPr>
          <p:cNvPr id="22" name="ZoneTexte 21"/>
          <p:cNvSpPr txBox="1"/>
          <p:nvPr/>
        </p:nvSpPr>
        <p:spPr>
          <a:xfrm>
            <a:off x="471821" y="3179908"/>
            <a:ext cx="29881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>
                <a:solidFill>
                  <a:schemeClr val="tx1">
                    <a:lumMod val="75000"/>
                  </a:schemeClr>
                </a:solidFill>
              </a:rPr>
              <a:t>Groupes de travail autonomes,</a:t>
            </a:r>
          </a:p>
          <a:p>
            <a:r>
              <a:rPr lang="fr-FR" sz="1400" b="1" dirty="0">
                <a:solidFill>
                  <a:schemeClr val="tx1">
                    <a:lumMod val="75000"/>
                  </a:schemeClr>
                </a:solidFill>
              </a:rPr>
              <a:t>Dialogue sur le travail…</a:t>
            </a:r>
          </a:p>
        </p:txBody>
      </p:sp>
      <p:pic>
        <p:nvPicPr>
          <p:cNvPr id="23" name="Picture 11"/>
          <p:cNvPicPr>
            <a:picLocks noChangeAspect="1" noChangeArrowheads="1"/>
          </p:cNvPicPr>
          <p:nvPr/>
        </p:nvPicPr>
        <p:blipFill rotWithShape="1">
          <a:blip r:embed="rId9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harpenSoften amount="50000"/>
                    </a14:imgEffect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15972"/>
          <a:stretch/>
        </p:blipFill>
        <p:spPr bwMode="auto">
          <a:xfrm>
            <a:off x="4133171" y="5301208"/>
            <a:ext cx="62268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ZoneTexte 23"/>
          <p:cNvSpPr txBox="1"/>
          <p:nvPr/>
        </p:nvSpPr>
        <p:spPr>
          <a:xfrm>
            <a:off x="5618713" y="3179908"/>
            <a:ext cx="29881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>
                <a:solidFill>
                  <a:schemeClr val="tx1">
                    <a:lumMod val="75000"/>
                  </a:schemeClr>
                </a:solidFill>
              </a:rPr>
              <a:t>Travail en équipe,</a:t>
            </a:r>
          </a:p>
          <a:p>
            <a:r>
              <a:rPr lang="fr-FR" sz="1400" b="1" dirty="0">
                <a:solidFill>
                  <a:schemeClr val="tx1">
                    <a:lumMod val="75000"/>
                  </a:schemeClr>
                </a:solidFill>
              </a:rPr>
              <a:t>Entraide entre collègues…</a:t>
            </a:r>
          </a:p>
        </p:txBody>
      </p:sp>
      <p:sp>
        <p:nvSpPr>
          <p:cNvPr id="25" name="ZoneTexte 24"/>
          <p:cNvSpPr txBox="1"/>
          <p:nvPr/>
        </p:nvSpPr>
        <p:spPr>
          <a:xfrm>
            <a:off x="3528913" y="5075892"/>
            <a:ext cx="17631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>
                <a:solidFill>
                  <a:srgbClr val="559DA7"/>
                </a:solidFill>
              </a:rPr>
              <a:t>la motivation</a:t>
            </a:r>
          </a:p>
        </p:txBody>
      </p:sp>
      <p:sp>
        <p:nvSpPr>
          <p:cNvPr id="26" name="ZoneTexte 25"/>
          <p:cNvSpPr txBox="1"/>
          <p:nvPr/>
        </p:nvSpPr>
        <p:spPr>
          <a:xfrm>
            <a:off x="515309" y="4227488"/>
            <a:ext cx="31364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>
                <a:solidFill>
                  <a:schemeClr val="tx1">
                    <a:lumMod val="75000"/>
                  </a:schemeClr>
                </a:solidFill>
              </a:rPr>
              <a:t>Innovation,</a:t>
            </a:r>
          </a:p>
          <a:p>
            <a:r>
              <a:rPr lang="fr-FR" sz="1400" b="1" dirty="0">
                <a:solidFill>
                  <a:schemeClr val="tx1">
                    <a:lumMod val="75000"/>
                  </a:schemeClr>
                </a:solidFill>
              </a:rPr>
              <a:t>Accueil des apprentis…</a:t>
            </a:r>
          </a:p>
        </p:txBody>
      </p:sp>
      <p:sp>
        <p:nvSpPr>
          <p:cNvPr id="27" name="ZoneTexte 26"/>
          <p:cNvSpPr txBox="1"/>
          <p:nvPr/>
        </p:nvSpPr>
        <p:spPr>
          <a:xfrm>
            <a:off x="536675" y="5236583"/>
            <a:ext cx="31364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>
                <a:solidFill>
                  <a:schemeClr val="tx1">
                    <a:lumMod val="75000"/>
                  </a:schemeClr>
                </a:solidFill>
              </a:rPr>
              <a:t>Perspectives d’évolution,</a:t>
            </a:r>
          </a:p>
          <a:p>
            <a:r>
              <a:rPr lang="fr-FR" sz="1400" b="1" dirty="0">
                <a:solidFill>
                  <a:schemeClr val="tx1">
                    <a:lumMod val="75000"/>
                  </a:schemeClr>
                </a:solidFill>
              </a:rPr>
              <a:t>Valorisation du collectif…</a:t>
            </a:r>
          </a:p>
        </p:txBody>
      </p:sp>
      <p:sp>
        <p:nvSpPr>
          <p:cNvPr id="28" name="Titre 1"/>
          <p:cNvSpPr>
            <a:spLocks noGrp="1"/>
          </p:cNvSpPr>
          <p:nvPr>
            <p:ph type="title"/>
          </p:nvPr>
        </p:nvSpPr>
        <p:spPr>
          <a:xfrm>
            <a:off x="386603" y="634068"/>
            <a:ext cx="7886700" cy="1006474"/>
          </a:xfrm>
        </p:spPr>
        <p:txBody>
          <a:bodyPr>
            <a:normAutofit/>
          </a:bodyPr>
          <a:lstStyle/>
          <a:p>
            <a:pPr>
              <a:spcBef>
                <a:spcPts val="750"/>
              </a:spcBef>
            </a:pPr>
            <a:r>
              <a:rPr lang="fr-FR" dirty="0"/>
              <a:t>Stimuler les apprentissages aux travail</a:t>
            </a:r>
          </a:p>
        </p:txBody>
      </p:sp>
      <p:sp>
        <p:nvSpPr>
          <p:cNvPr id="29" name="ZoneTexte 28"/>
          <p:cNvSpPr txBox="1"/>
          <p:nvPr/>
        </p:nvSpPr>
        <p:spPr>
          <a:xfrm>
            <a:off x="5618713" y="4275500"/>
            <a:ext cx="31364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>
                <a:solidFill>
                  <a:schemeClr val="tx1">
                    <a:lumMod val="75000"/>
                  </a:schemeClr>
                </a:solidFill>
              </a:rPr>
              <a:t>Gestes non répétitifs,</a:t>
            </a:r>
          </a:p>
          <a:p>
            <a:r>
              <a:rPr lang="fr-FR" sz="1400" b="1" dirty="0">
                <a:solidFill>
                  <a:schemeClr val="tx1">
                    <a:lumMod val="75000"/>
                  </a:schemeClr>
                </a:solidFill>
              </a:rPr>
              <a:t>Lecture, rédaction, outils…</a:t>
            </a:r>
          </a:p>
        </p:txBody>
      </p:sp>
      <p:sp>
        <p:nvSpPr>
          <p:cNvPr id="30" name="ZoneTexte 29"/>
          <p:cNvSpPr txBox="1"/>
          <p:nvPr/>
        </p:nvSpPr>
        <p:spPr>
          <a:xfrm>
            <a:off x="5701798" y="5236583"/>
            <a:ext cx="31364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>
                <a:solidFill>
                  <a:schemeClr val="tx1">
                    <a:lumMod val="75000"/>
                  </a:schemeClr>
                </a:solidFill>
              </a:rPr>
              <a:t>Evaluation,</a:t>
            </a:r>
          </a:p>
          <a:p>
            <a:r>
              <a:rPr lang="fr-FR" sz="1400" b="1" dirty="0">
                <a:solidFill>
                  <a:schemeClr val="tx1">
                    <a:lumMod val="75000"/>
                  </a:schemeClr>
                </a:solidFill>
              </a:rPr>
              <a:t>Autonomie…</a:t>
            </a:r>
          </a:p>
        </p:txBody>
      </p:sp>
    </p:spTree>
    <p:extLst>
      <p:ext uri="{BB962C8B-B14F-4D97-AF65-F5344CB8AC3E}">
        <p14:creationId xmlns:p14="http://schemas.microsoft.com/office/powerpoint/2010/main" val="4124976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4" grpId="0"/>
      <p:bldP spid="26" grpId="0"/>
      <p:bldP spid="27" grpId="0"/>
      <p:bldP spid="29" grpId="0"/>
      <p:bldP spid="3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spcBef>
                <a:spcPts val="750"/>
              </a:spcBef>
            </a:pPr>
            <a:r>
              <a:rPr lang="fr-FR" dirty="0"/>
              <a:t>Repérer les dynamiques favorables</a:t>
            </a:r>
          </a:p>
        </p:txBody>
      </p:sp>
      <p:sp>
        <p:nvSpPr>
          <p:cNvPr id="8" name="Rectangle à coins arrondis 7"/>
          <p:cNvSpPr/>
          <p:nvPr/>
        </p:nvSpPr>
        <p:spPr>
          <a:xfrm>
            <a:off x="363910" y="2143016"/>
            <a:ext cx="3343994" cy="3950282"/>
          </a:xfrm>
          <a:prstGeom prst="roundRect">
            <a:avLst/>
          </a:prstGeom>
          <a:gradFill flip="none" rotWithShape="1">
            <a:gsLst>
              <a:gs pos="0">
                <a:srgbClr val="559DA7">
                  <a:tint val="66000"/>
                  <a:satMod val="160000"/>
                </a:srgbClr>
              </a:gs>
              <a:gs pos="50000">
                <a:srgbClr val="559DA7">
                  <a:tint val="44500"/>
                  <a:satMod val="160000"/>
                </a:srgbClr>
              </a:gs>
              <a:gs pos="100000">
                <a:srgbClr val="559DA7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559DA7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à coins arrondis 8"/>
          <p:cNvSpPr/>
          <p:nvPr/>
        </p:nvSpPr>
        <p:spPr>
          <a:xfrm>
            <a:off x="5076056" y="2160138"/>
            <a:ext cx="3346436" cy="3950282"/>
          </a:xfrm>
          <a:prstGeom prst="roundRect">
            <a:avLst/>
          </a:prstGeom>
          <a:gradFill flip="none" rotWithShape="1">
            <a:gsLst>
              <a:gs pos="0">
                <a:srgbClr val="559DA7">
                  <a:tint val="66000"/>
                  <a:satMod val="160000"/>
                </a:srgbClr>
              </a:gs>
              <a:gs pos="50000">
                <a:srgbClr val="559DA7">
                  <a:tint val="44500"/>
                  <a:satMod val="160000"/>
                </a:srgbClr>
              </a:gs>
              <a:gs pos="100000">
                <a:srgbClr val="559DA7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559DA7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ZoneTexte 9"/>
          <p:cNvSpPr txBox="1"/>
          <p:nvPr/>
        </p:nvSpPr>
        <p:spPr>
          <a:xfrm>
            <a:off x="411151" y="2239035"/>
            <a:ext cx="31951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3</a:t>
            </a:r>
            <a:r>
              <a:rPr lang="fr-FR" b="1" dirty="0">
                <a:solidFill>
                  <a:srgbClr val="800000"/>
                </a:solidFill>
              </a:rPr>
              <a:t> </a:t>
            </a:r>
            <a:r>
              <a:rPr lang="fr-FR" b="1" dirty="0">
                <a:solidFill>
                  <a:schemeClr val="tx1">
                    <a:lumMod val="75000"/>
                  </a:schemeClr>
                </a:solidFill>
              </a:rPr>
              <a:t>types de contexte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5076056" y="2235650"/>
            <a:ext cx="33439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4</a:t>
            </a:r>
            <a:r>
              <a:rPr lang="fr-FR" b="1" dirty="0">
                <a:solidFill>
                  <a:srgbClr val="800000"/>
                </a:solidFill>
              </a:rPr>
              <a:t> </a:t>
            </a:r>
            <a:r>
              <a:rPr lang="fr-FR" b="1" dirty="0">
                <a:solidFill>
                  <a:schemeClr val="tx1">
                    <a:lumMod val="75000"/>
                  </a:schemeClr>
                </a:solidFill>
              </a:rPr>
              <a:t>types d’activité de travail</a:t>
            </a:r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600" y="2806740"/>
            <a:ext cx="694268" cy="6942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ZoneTexte 12"/>
          <p:cNvSpPr txBox="1"/>
          <p:nvPr/>
        </p:nvSpPr>
        <p:spPr>
          <a:xfrm>
            <a:off x="1398556" y="3100898"/>
            <a:ext cx="7251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39 %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1388188" y="4211448"/>
            <a:ext cx="7251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45 %</a:t>
            </a:r>
          </a:p>
        </p:txBody>
      </p:sp>
      <p:sp>
        <p:nvSpPr>
          <p:cNvPr id="15" name="ZoneTexte 14"/>
          <p:cNvSpPr txBox="1"/>
          <p:nvPr/>
        </p:nvSpPr>
        <p:spPr>
          <a:xfrm>
            <a:off x="1398556" y="5477162"/>
            <a:ext cx="7251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16 %</a:t>
            </a:r>
          </a:p>
        </p:txBody>
      </p:sp>
      <p:sp>
        <p:nvSpPr>
          <p:cNvPr id="16" name="ZoneTexte 15"/>
          <p:cNvSpPr txBox="1"/>
          <p:nvPr/>
        </p:nvSpPr>
        <p:spPr>
          <a:xfrm>
            <a:off x="1468007" y="5286768"/>
            <a:ext cx="14807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>
                <a:solidFill>
                  <a:schemeClr val="tx1">
                    <a:lumMod val="75000"/>
                  </a:schemeClr>
                </a:solidFill>
              </a:rPr>
              <a:t>Non favorable </a:t>
            </a:r>
          </a:p>
        </p:txBody>
      </p:sp>
      <p:sp>
        <p:nvSpPr>
          <p:cNvPr id="17" name="ZoneTexte 16"/>
          <p:cNvSpPr txBox="1"/>
          <p:nvPr/>
        </p:nvSpPr>
        <p:spPr>
          <a:xfrm>
            <a:off x="1404370" y="2856601"/>
            <a:ext cx="17649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>
                <a:solidFill>
                  <a:schemeClr val="tx1">
                    <a:lumMod val="75000"/>
                  </a:schemeClr>
                </a:solidFill>
              </a:rPr>
              <a:t>Très favorable </a:t>
            </a:r>
          </a:p>
        </p:txBody>
      </p:sp>
      <p:sp>
        <p:nvSpPr>
          <p:cNvPr id="18" name="ZoneTexte 17"/>
          <p:cNvSpPr txBox="1"/>
          <p:nvPr/>
        </p:nvSpPr>
        <p:spPr>
          <a:xfrm>
            <a:off x="1412816" y="3972142"/>
            <a:ext cx="24046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>
                <a:solidFill>
                  <a:schemeClr val="tx1">
                    <a:lumMod val="75000"/>
                  </a:schemeClr>
                </a:solidFill>
              </a:rPr>
              <a:t>Moyennement favorable </a:t>
            </a:r>
          </a:p>
        </p:txBody>
      </p:sp>
      <p:pic>
        <p:nvPicPr>
          <p:cNvPr id="19" name="Picture 12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59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2483" y="2889781"/>
            <a:ext cx="694268" cy="472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9"/>
          <p:cNvPicPr>
            <a:picLocks noChangeAspect="1" noChangeArrowheads="1"/>
          </p:cNvPicPr>
          <p:nvPr/>
        </p:nvPicPr>
        <p:blipFill>
          <a:blip r:embed="rId6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5313" y="2870441"/>
            <a:ext cx="243140" cy="289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ZoneTexte 20"/>
          <p:cNvSpPr txBox="1"/>
          <p:nvPr/>
        </p:nvSpPr>
        <p:spPr>
          <a:xfrm>
            <a:off x="6669494" y="3058774"/>
            <a:ext cx="7251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17 %</a:t>
            </a:r>
          </a:p>
        </p:txBody>
      </p:sp>
      <p:sp>
        <p:nvSpPr>
          <p:cNvPr id="22" name="ZoneTexte 21"/>
          <p:cNvSpPr txBox="1"/>
          <p:nvPr/>
        </p:nvSpPr>
        <p:spPr>
          <a:xfrm>
            <a:off x="5724719" y="2801663"/>
            <a:ext cx="16167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b="1" dirty="0">
                <a:solidFill>
                  <a:schemeClr val="tx1">
                    <a:lumMod val="75000"/>
                  </a:schemeClr>
                </a:solidFill>
              </a:rPr>
              <a:t>Très favorable</a:t>
            </a:r>
          </a:p>
        </p:txBody>
      </p:sp>
      <p:sp>
        <p:nvSpPr>
          <p:cNvPr id="23" name="ZoneTexte 22"/>
          <p:cNvSpPr txBox="1"/>
          <p:nvPr/>
        </p:nvSpPr>
        <p:spPr>
          <a:xfrm>
            <a:off x="5607056" y="3945524"/>
            <a:ext cx="24260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>
                <a:solidFill>
                  <a:schemeClr val="tx1">
                    <a:lumMod val="75000"/>
                  </a:schemeClr>
                </a:solidFill>
              </a:rPr>
              <a:t>Moyennement favorable  </a:t>
            </a:r>
          </a:p>
        </p:txBody>
      </p:sp>
      <p:sp>
        <p:nvSpPr>
          <p:cNvPr id="24" name="ZoneTexte 23"/>
          <p:cNvSpPr txBox="1"/>
          <p:nvPr/>
        </p:nvSpPr>
        <p:spPr>
          <a:xfrm>
            <a:off x="5530881" y="4913609"/>
            <a:ext cx="12206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>
                <a:solidFill>
                  <a:schemeClr val="tx1">
                    <a:lumMod val="75000"/>
                  </a:schemeClr>
                </a:solidFill>
              </a:rPr>
              <a:t>+ Echanges</a:t>
            </a:r>
          </a:p>
        </p:txBody>
      </p:sp>
      <p:sp>
        <p:nvSpPr>
          <p:cNvPr id="25" name="ZoneTexte 24"/>
          <p:cNvSpPr txBox="1"/>
          <p:nvPr/>
        </p:nvSpPr>
        <p:spPr>
          <a:xfrm>
            <a:off x="6637360" y="4922689"/>
            <a:ext cx="14371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>
                <a:solidFill>
                  <a:schemeClr val="tx1">
                    <a:lumMod val="75000"/>
                  </a:schemeClr>
                </a:solidFill>
              </a:rPr>
              <a:t>+ Autonomie</a:t>
            </a:r>
          </a:p>
        </p:txBody>
      </p:sp>
      <p:cxnSp>
        <p:nvCxnSpPr>
          <p:cNvPr id="26" name="Connecteur en arc 25"/>
          <p:cNvCxnSpPr>
            <a:cxnSpLocks/>
          </p:cNvCxnSpPr>
          <p:nvPr/>
        </p:nvCxnSpPr>
        <p:spPr>
          <a:xfrm rot="16200000" flipH="1">
            <a:off x="4359502" y="-331215"/>
            <a:ext cx="29617" cy="4754508"/>
          </a:xfrm>
          <a:prstGeom prst="curvedConnector3">
            <a:avLst>
              <a:gd name="adj1" fmla="val -771854"/>
            </a:avLst>
          </a:prstGeom>
          <a:ln w="38100">
            <a:solidFill>
              <a:srgbClr val="559DA7"/>
            </a:solidFill>
            <a:headEnd type="arrow"/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Picture 3">
            <a:extLst/>
          </p:cNvPr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205" y="3968876"/>
            <a:ext cx="694268" cy="6942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3">
            <a:extLst/>
          </p:cNvPr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739" y="5234832"/>
            <a:ext cx="694268" cy="6942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12">
            <a:extLst/>
          </p:cNvPr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59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5495" y="4437112"/>
            <a:ext cx="694268" cy="472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9">
            <a:extLst/>
          </p:cNvPr>
          <p:cNvPicPr>
            <a:picLocks noChangeAspect="1" noChangeArrowheads="1"/>
          </p:cNvPicPr>
          <p:nvPr/>
        </p:nvPicPr>
        <p:blipFill>
          <a:blip r:embed="rId7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1228" y="3063173"/>
            <a:ext cx="250892" cy="298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Picture 9">
            <a:extLst/>
          </p:cNvPr>
          <p:cNvPicPr>
            <a:picLocks noChangeAspect="1" noChangeArrowheads="1"/>
          </p:cNvPicPr>
          <p:nvPr/>
        </p:nvPicPr>
        <p:blipFill>
          <a:blip r:embed="rId7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2964" y="4546503"/>
            <a:ext cx="250892" cy="298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Picture 12">
            <a:extLst/>
          </p:cNvPr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59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8890" y="4443451"/>
            <a:ext cx="694268" cy="472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Picture 9">
            <a:extLst/>
          </p:cNvPr>
          <p:cNvPicPr>
            <a:picLocks noChangeAspect="1" noChangeArrowheads="1"/>
          </p:cNvPicPr>
          <p:nvPr/>
        </p:nvPicPr>
        <p:blipFill>
          <a:blip r:embed="rId7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4589" y="4568006"/>
            <a:ext cx="250892" cy="298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Picture 12">
            <a:extLst/>
          </p:cNvPr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59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4589" y="5449073"/>
            <a:ext cx="694268" cy="472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ZoneTexte 34"/>
          <p:cNvSpPr txBox="1"/>
          <p:nvPr/>
        </p:nvSpPr>
        <p:spPr>
          <a:xfrm>
            <a:off x="7128576" y="4149080"/>
            <a:ext cx="7251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27 %</a:t>
            </a:r>
          </a:p>
        </p:txBody>
      </p:sp>
      <p:sp>
        <p:nvSpPr>
          <p:cNvPr id="36" name="ZoneTexte 35"/>
          <p:cNvSpPr txBox="1"/>
          <p:nvPr/>
        </p:nvSpPr>
        <p:spPr>
          <a:xfrm>
            <a:off x="5580112" y="4149080"/>
            <a:ext cx="7251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24 %</a:t>
            </a:r>
          </a:p>
        </p:txBody>
      </p:sp>
      <p:sp>
        <p:nvSpPr>
          <p:cNvPr id="37" name="ZoneTexte 36"/>
          <p:cNvSpPr txBox="1"/>
          <p:nvPr/>
        </p:nvSpPr>
        <p:spPr>
          <a:xfrm>
            <a:off x="5736585" y="5351902"/>
            <a:ext cx="16580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b="1" dirty="0">
                <a:solidFill>
                  <a:schemeClr val="tx1">
                    <a:lumMod val="75000"/>
                  </a:schemeClr>
                </a:solidFill>
              </a:rPr>
              <a:t>Non favorable </a:t>
            </a:r>
          </a:p>
        </p:txBody>
      </p:sp>
      <p:sp>
        <p:nvSpPr>
          <p:cNvPr id="38" name="ZoneTexte 37"/>
          <p:cNvSpPr txBox="1"/>
          <p:nvPr/>
        </p:nvSpPr>
        <p:spPr>
          <a:xfrm>
            <a:off x="6774863" y="5589166"/>
            <a:ext cx="7251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32 %</a:t>
            </a:r>
          </a:p>
        </p:txBody>
      </p:sp>
      <p:pic>
        <p:nvPicPr>
          <p:cNvPr id="39" name="Picture 9">
            <a:extLst/>
          </p:cNvPr>
          <p:cNvPicPr>
            <a:picLocks noChangeAspect="1" noChangeArrowheads="1"/>
          </p:cNvPicPr>
          <p:nvPr/>
        </p:nvPicPr>
        <p:blipFill>
          <a:blip r:embed="rId6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977" y="2867946"/>
            <a:ext cx="243140" cy="289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" name="Picture 9">
            <a:extLst/>
          </p:cNvPr>
          <p:cNvPicPr>
            <a:picLocks noChangeAspect="1" noChangeArrowheads="1"/>
          </p:cNvPicPr>
          <p:nvPr/>
        </p:nvPicPr>
        <p:blipFill>
          <a:blip r:embed="rId7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757" y="3046622"/>
            <a:ext cx="250892" cy="298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" name="Picture 9">
            <a:extLst/>
          </p:cNvPr>
          <p:cNvPicPr>
            <a:picLocks noChangeAspect="1" noChangeArrowheads="1"/>
          </p:cNvPicPr>
          <p:nvPr/>
        </p:nvPicPr>
        <p:blipFill>
          <a:blip r:embed="rId7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547" y="4190786"/>
            <a:ext cx="250892" cy="298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" name="ZoneTexte 41"/>
          <p:cNvSpPr txBox="1"/>
          <p:nvPr/>
        </p:nvSpPr>
        <p:spPr>
          <a:xfrm>
            <a:off x="3459675" y="1759057"/>
            <a:ext cx="182926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>
                <a:solidFill>
                  <a:srgbClr val="559DA7"/>
                </a:solidFill>
              </a:rPr>
              <a:t>en conjuguant</a:t>
            </a:r>
          </a:p>
          <a:p>
            <a:pPr algn="ctr"/>
            <a:r>
              <a:rPr lang="fr-FR" sz="3200" b="1" dirty="0">
                <a:solidFill>
                  <a:srgbClr val="559DA7"/>
                </a:solidFill>
              </a:rPr>
              <a:t>X </a:t>
            </a:r>
          </a:p>
        </p:txBody>
      </p:sp>
    </p:spTree>
    <p:extLst>
      <p:ext uri="{BB962C8B-B14F-4D97-AF65-F5344CB8AC3E}">
        <p14:creationId xmlns:p14="http://schemas.microsoft.com/office/powerpoint/2010/main" val="41672278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/>
              <a:t>Contextes et activités favorables</a:t>
            </a:r>
            <a:br>
              <a:rPr lang="fr-FR" dirty="0"/>
            </a:br>
            <a:r>
              <a:rPr lang="fr-FR" sz="2400" dirty="0"/>
              <a:t>Ne vont pas de pair</a:t>
            </a:r>
          </a:p>
        </p:txBody>
      </p:sp>
      <p:pic>
        <p:nvPicPr>
          <p:cNvPr id="8" name="Picture 12">
            <a:extLst/>
          </p:cNvPr>
          <p:cNvPicPr>
            <a:picLocks noChangeAspect="1" noChangeArrowheads="1"/>
          </p:cNvPicPr>
          <p:nvPr/>
        </p:nvPicPr>
        <p:blipFill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9010" y="2193760"/>
            <a:ext cx="1164524" cy="7486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>
          <a:xfrm>
            <a:off x="395534" y="3208610"/>
            <a:ext cx="8196592" cy="868462"/>
          </a:xfrm>
          <a:prstGeom prst="rect">
            <a:avLst/>
          </a:prstGeom>
          <a:gradFill flip="none" rotWithShape="1">
            <a:gsLst>
              <a:gs pos="0">
                <a:srgbClr val="559DA7">
                  <a:tint val="66000"/>
                  <a:satMod val="160000"/>
                </a:srgbClr>
              </a:gs>
              <a:gs pos="50000">
                <a:srgbClr val="559DA7">
                  <a:tint val="44500"/>
                  <a:satMod val="160000"/>
                </a:srgbClr>
              </a:gs>
              <a:gs pos="100000">
                <a:srgbClr val="559DA7">
                  <a:tint val="23500"/>
                  <a:satMod val="160000"/>
                </a:srgbClr>
              </a:gs>
            </a:gsLst>
            <a:lin ang="13500000" scaled="1"/>
            <a:tileRect/>
          </a:gra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/>
          <p:cNvSpPr/>
          <p:nvPr/>
        </p:nvSpPr>
        <p:spPr>
          <a:xfrm>
            <a:off x="407857" y="4221088"/>
            <a:ext cx="8196591" cy="887413"/>
          </a:xfrm>
          <a:prstGeom prst="rect">
            <a:avLst/>
          </a:prstGeom>
          <a:gradFill flip="none" rotWithShape="1">
            <a:gsLst>
              <a:gs pos="0">
                <a:srgbClr val="559DA7">
                  <a:tint val="66000"/>
                  <a:satMod val="160000"/>
                </a:srgbClr>
              </a:gs>
              <a:gs pos="50000">
                <a:srgbClr val="559DA7">
                  <a:tint val="44500"/>
                  <a:satMod val="160000"/>
                </a:srgbClr>
              </a:gs>
              <a:gs pos="100000">
                <a:srgbClr val="559DA7">
                  <a:tint val="23500"/>
                  <a:satMod val="160000"/>
                </a:srgbClr>
              </a:gs>
            </a:gsLst>
            <a:lin ang="13500000" scaled="1"/>
            <a:tileRect/>
          </a:gra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407856" y="5224834"/>
            <a:ext cx="8196592" cy="868462"/>
          </a:xfrm>
          <a:prstGeom prst="rect">
            <a:avLst/>
          </a:prstGeom>
          <a:gradFill flip="none" rotWithShape="1">
            <a:gsLst>
              <a:gs pos="0">
                <a:srgbClr val="559DA7">
                  <a:tint val="66000"/>
                  <a:satMod val="160000"/>
                </a:srgbClr>
              </a:gs>
              <a:gs pos="50000">
                <a:srgbClr val="559DA7">
                  <a:tint val="44500"/>
                  <a:satMod val="160000"/>
                </a:srgbClr>
              </a:gs>
              <a:gs pos="100000">
                <a:srgbClr val="559DA7">
                  <a:tint val="23500"/>
                  <a:satMod val="160000"/>
                </a:srgbClr>
              </a:gs>
            </a:gsLst>
            <a:lin ang="13500000" scaled="1"/>
            <a:tileRect/>
          </a:gra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495" y="3276116"/>
            <a:ext cx="718865" cy="718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Ellipse 12"/>
          <p:cNvSpPr/>
          <p:nvPr/>
        </p:nvSpPr>
        <p:spPr>
          <a:xfrm>
            <a:off x="2310432" y="3313089"/>
            <a:ext cx="718865" cy="619967"/>
          </a:xfrm>
          <a:prstGeom prst="ellipse">
            <a:avLst/>
          </a:prstGeom>
          <a:noFill/>
          <a:ln w="19050">
            <a:solidFill>
              <a:srgbClr val="559D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ZoneTexte 13"/>
          <p:cNvSpPr txBox="1"/>
          <p:nvPr/>
        </p:nvSpPr>
        <p:spPr>
          <a:xfrm>
            <a:off x="2237209" y="3395134"/>
            <a:ext cx="8640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9 %</a:t>
            </a:r>
          </a:p>
        </p:txBody>
      </p:sp>
      <p:sp>
        <p:nvSpPr>
          <p:cNvPr id="15" name="ZoneTexte 14"/>
          <p:cNvSpPr txBox="1"/>
          <p:nvPr/>
        </p:nvSpPr>
        <p:spPr>
          <a:xfrm>
            <a:off x="3849342" y="3403487"/>
            <a:ext cx="8640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>
                <a:solidFill>
                  <a:schemeClr val="tx1">
                    <a:lumMod val="75000"/>
                  </a:schemeClr>
                </a:solidFill>
              </a:rPr>
              <a:t>11 %</a:t>
            </a:r>
          </a:p>
        </p:txBody>
      </p:sp>
      <p:sp>
        <p:nvSpPr>
          <p:cNvPr id="16" name="ZoneTexte 15"/>
          <p:cNvSpPr txBox="1"/>
          <p:nvPr/>
        </p:nvSpPr>
        <p:spPr>
          <a:xfrm>
            <a:off x="5505527" y="3422513"/>
            <a:ext cx="8640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>
                <a:solidFill>
                  <a:schemeClr val="tx1">
                    <a:lumMod val="75000"/>
                  </a:schemeClr>
                </a:solidFill>
              </a:rPr>
              <a:t>12 %</a:t>
            </a:r>
          </a:p>
        </p:txBody>
      </p:sp>
      <p:sp>
        <p:nvSpPr>
          <p:cNvPr id="17" name="ZoneTexte 16"/>
          <p:cNvSpPr txBox="1"/>
          <p:nvPr/>
        </p:nvSpPr>
        <p:spPr>
          <a:xfrm>
            <a:off x="7360874" y="3408732"/>
            <a:ext cx="8640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>
                <a:solidFill>
                  <a:schemeClr val="tx1">
                    <a:lumMod val="75000"/>
                  </a:schemeClr>
                </a:solidFill>
              </a:rPr>
              <a:t>7 %</a:t>
            </a:r>
          </a:p>
        </p:txBody>
      </p:sp>
      <p:sp>
        <p:nvSpPr>
          <p:cNvPr id="18" name="ZoneTexte 17"/>
          <p:cNvSpPr txBox="1"/>
          <p:nvPr/>
        </p:nvSpPr>
        <p:spPr>
          <a:xfrm>
            <a:off x="2292324" y="4455722"/>
            <a:ext cx="8640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>
                <a:solidFill>
                  <a:schemeClr val="tx1">
                    <a:lumMod val="75000"/>
                  </a:schemeClr>
                </a:solidFill>
              </a:rPr>
              <a:t>6 %</a:t>
            </a:r>
          </a:p>
        </p:txBody>
      </p:sp>
      <p:sp>
        <p:nvSpPr>
          <p:cNvPr id="19" name="ZoneTexte 18"/>
          <p:cNvSpPr txBox="1"/>
          <p:nvPr/>
        </p:nvSpPr>
        <p:spPr>
          <a:xfrm>
            <a:off x="3812474" y="4469921"/>
            <a:ext cx="8640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>
                <a:solidFill>
                  <a:schemeClr val="tx1">
                    <a:lumMod val="75000"/>
                  </a:schemeClr>
                </a:solidFill>
              </a:rPr>
              <a:t>11 %</a:t>
            </a:r>
          </a:p>
        </p:txBody>
      </p:sp>
      <p:sp>
        <p:nvSpPr>
          <p:cNvPr id="20" name="ZoneTexte 19"/>
          <p:cNvSpPr txBox="1"/>
          <p:nvPr/>
        </p:nvSpPr>
        <p:spPr>
          <a:xfrm>
            <a:off x="5517850" y="4469722"/>
            <a:ext cx="8640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>
                <a:solidFill>
                  <a:schemeClr val="tx1">
                    <a:lumMod val="75000"/>
                  </a:schemeClr>
                </a:solidFill>
              </a:rPr>
              <a:t>11 %</a:t>
            </a:r>
          </a:p>
        </p:txBody>
      </p:sp>
      <p:sp>
        <p:nvSpPr>
          <p:cNvPr id="21" name="ZoneTexte 20"/>
          <p:cNvSpPr txBox="1"/>
          <p:nvPr/>
        </p:nvSpPr>
        <p:spPr>
          <a:xfrm>
            <a:off x="7372235" y="4464739"/>
            <a:ext cx="8640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>
                <a:solidFill>
                  <a:schemeClr val="tx1">
                    <a:lumMod val="75000"/>
                  </a:schemeClr>
                </a:solidFill>
              </a:rPr>
              <a:t>17 %</a:t>
            </a:r>
          </a:p>
        </p:txBody>
      </p:sp>
      <p:sp>
        <p:nvSpPr>
          <p:cNvPr id="22" name="ZoneTexte 21"/>
          <p:cNvSpPr txBox="1"/>
          <p:nvPr/>
        </p:nvSpPr>
        <p:spPr>
          <a:xfrm>
            <a:off x="2264311" y="5492245"/>
            <a:ext cx="8640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>
                <a:solidFill>
                  <a:schemeClr val="tx1">
                    <a:lumMod val="75000"/>
                  </a:schemeClr>
                </a:solidFill>
              </a:rPr>
              <a:t>2 %</a:t>
            </a:r>
          </a:p>
        </p:txBody>
      </p:sp>
      <p:sp>
        <p:nvSpPr>
          <p:cNvPr id="23" name="ZoneTexte 22"/>
          <p:cNvSpPr txBox="1"/>
          <p:nvPr/>
        </p:nvSpPr>
        <p:spPr>
          <a:xfrm>
            <a:off x="3861665" y="5492245"/>
            <a:ext cx="8640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>
                <a:solidFill>
                  <a:schemeClr val="tx1">
                    <a:lumMod val="75000"/>
                  </a:schemeClr>
                </a:solidFill>
              </a:rPr>
              <a:t>2 %</a:t>
            </a:r>
          </a:p>
        </p:txBody>
      </p:sp>
      <p:sp>
        <p:nvSpPr>
          <p:cNvPr id="24" name="ZoneTexte 23"/>
          <p:cNvSpPr txBox="1"/>
          <p:nvPr/>
        </p:nvSpPr>
        <p:spPr>
          <a:xfrm>
            <a:off x="5561899" y="5502341"/>
            <a:ext cx="8640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>
                <a:solidFill>
                  <a:schemeClr val="tx1">
                    <a:lumMod val="75000"/>
                  </a:schemeClr>
                </a:solidFill>
              </a:rPr>
              <a:t>4 %</a:t>
            </a:r>
          </a:p>
        </p:txBody>
      </p:sp>
      <p:sp>
        <p:nvSpPr>
          <p:cNvPr id="25" name="ZoneTexte 24"/>
          <p:cNvSpPr txBox="1"/>
          <p:nvPr/>
        </p:nvSpPr>
        <p:spPr>
          <a:xfrm>
            <a:off x="7434107" y="5519462"/>
            <a:ext cx="8640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>
                <a:solidFill>
                  <a:schemeClr val="tx1">
                    <a:lumMod val="75000"/>
                  </a:schemeClr>
                </a:solidFill>
              </a:rPr>
              <a:t>8 %</a:t>
            </a:r>
          </a:p>
        </p:txBody>
      </p:sp>
      <p:sp>
        <p:nvSpPr>
          <p:cNvPr id="26" name="Légende encadrée avec une bordure 2 25"/>
          <p:cNvSpPr/>
          <p:nvPr/>
        </p:nvSpPr>
        <p:spPr>
          <a:xfrm>
            <a:off x="362024" y="2142048"/>
            <a:ext cx="1697216" cy="743771"/>
          </a:xfrm>
          <a:prstGeom prst="accentBorderCallout2">
            <a:avLst>
              <a:gd name="adj1" fmla="val 40227"/>
              <a:gd name="adj2" fmla="val 99854"/>
              <a:gd name="adj3" fmla="val 143494"/>
              <a:gd name="adj4" fmla="val 119369"/>
              <a:gd name="adj5" fmla="val 157008"/>
              <a:gd name="adj6" fmla="val 137383"/>
            </a:avLst>
          </a:prstGeom>
          <a:gradFill flip="none" rotWithShape="1">
            <a:gsLst>
              <a:gs pos="0">
                <a:srgbClr val="559DA7">
                  <a:tint val="66000"/>
                  <a:satMod val="160000"/>
                </a:srgbClr>
              </a:gs>
              <a:gs pos="50000">
                <a:srgbClr val="559DA7">
                  <a:tint val="44500"/>
                  <a:satMod val="160000"/>
                </a:srgbClr>
              </a:gs>
              <a:gs pos="100000">
                <a:srgbClr val="559DA7">
                  <a:tint val="23500"/>
                  <a:satMod val="160000"/>
                </a:srgbClr>
              </a:gs>
            </a:gsLst>
            <a:lin ang="13500000" scaled="1"/>
            <a:tileRect/>
          </a:gradFill>
          <a:ln>
            <a:solidFill>
              <a:srgbClr val="559DA7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ZoneTexte 26"/>
          <p:cNvSpPr txBox="1"/>
          <p:nvPr/>
        </p:nvSpPr>
        <p:spPr>
          <a:xfrm>
            <a:off x="371079" y="2145050"/>
            <a:ext cx="1549401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559DA7"/>
                </a:solidFill>
              </a:rPr>
              <a:t>Répartition des salariés</a:t>
            </a:r>
          </a:p>
        </p:txBody>
      </p:sp>
      <p:sp>
        <p:nvSpPr>
          <p:cNvPr id="28" name="ZoneTexte 27"/>
          <p:cNvSpPr txBox="1"/>
          <p:nvPr/>
        </p:nvSpPr>
        <p:spPr>
          <a:xfrm>
            <a:off x="3428708" y="2878289"/>
            <a:ext cx="13816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>
                <a:solidFill>
                  <a:schemeClr val="tx1">
                    <a:lumMod val="75000"/>
                  </a:schemeClr>
                </a:solidFill>
              </a:rPr>
              <a:t>+ Echanges</a:t>
            </a:r>
          </a:p>
        </p:txBody>
      </p:sp>
      <p:sp>
        <p:nvSpPr>
          <p:cNvPr id="29" name="ZoneTexte 28"/>
          <p:cNvSpPr txBox="1"/>
          <p:nvPr/>
        </p:nvSpPr>
        <p:spPr>
          <a:xfrm>
            <a:off x="5003081" y="2881446"/>
            <a:ext cx="17284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>
                <a:solidFill>
                  <a:schemeClr val="tx1">
                    <a:lumMod val="75000"/>
                  </a:schemeClr>
                </a:solidFill>
              </a:rPr>
              <a:t>+ Autonomie</a:t>
            </a:r>
          </a:p>
        </p:txBody>
      </p:sp>
      <p:pic>
        <p:nvPicPr>
          <p:cNvPr id="30" name="Picture 3">
            <a:extLst/>
          </p:cNvPr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670" y="4305566"/>
            <a:ext cx="718865" cy="718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Picture 3">
            <a:extLst/>
          </p:cNvPr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954" y="5285569"/>
            <a:ext cx="718865" cy="718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Picture 12">
            <a:extLst/>
          </p:cNvPr>
          <p:cNvPicPr>
            <a:picLocks noChangeAspect="1" noChangeArrowheads="1"/>
          </p:cNvPicPr>
          <p:nvPr/>
        </p:nvPicPr>
        <p:blipFill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9306" y="2137197"/>
            <a:ext cx="1164524" cy="7486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Picture 9">
            <a:extLst/>
          </p:cNvPr>
          <p:cNvPicPr>
            <a:picLocks noChangeAspect="1" noChangeArrowheads="1"/>
          </p:cNvPicPr>
          <p:nvPr/>
        </p:nvPicPr>
        <p:blipFill>
          <a:blip r:embed="rId5" cstate="print">
            <a:duotone>
              <a:prstClr val="black"/>
              <a:schemeClr val="bg1">
                <a:lumMod val="95000"/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8001" y="2173803"/>
            <a:ext cx="198174" cy="2361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Picture 12">
            <a:extLst/>
          </p:cNvPr>
          <p:cNvPicPr>
            <a:picLocks noChangeAspect="1" noChangeArrowheads="1"/>
          </p:cNvPicPr>
          <p:nvPr/>
        </p:nvPicPr>
        <p:blipFill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4986" y="2160405"/>
            <a:ext cx="1164524" cy="7486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" name="Picture 9">
            <a:extLst/>
          </p:cNvPr>
          <p:cNvPicPr>
            <a:picLocks noChangeAspect="1" noChangeArrowheads="1"/>
          </p:cNvPicPr>
          <p:nvPr/>
        </p:nvPicPr>
        <p:blipFill>
          <a:blip r:embed="rId5" cstate="print">
            <a:duotone>
              <a:prstClr val="black"/>
              <a:schemeClr val="bg1">
                <a:lumMod val="95000"/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3681" y="2197011"/>
            <a:ext cx="198174" cy="2361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" name="Picture 12">
            <a:extLst/>
          </p:cNvPr>
          <p:cNvPicPr>
            <a:picLocks noChangeAspect="1" noChangeArrowheads="1"/>
          </p:cNvPicPr>
          <p:nvPr/>
        </p:nvPicPr>
        <p:blipFill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7568" y="2184981"/>
            <a:ext cx="1164524" cy="7486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" name="Picture 9">
            <a:extLst/>
          </p:cNvPr>
          <p:cNvPicPr>
            <a:picLocks noChangeAspect="1" noChangeArrowheads="1"/>
          </p:cNvPicPr>
          <p:nvPr/>
        </p:nvPicPr>
        <p:blipFill>
          <a:blip r:embed="rId6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192" y="3363832"/>
            <a:ext cx="243140" cy="289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" name="Picture 9">
            <a:extLst/>
          </p:cNvPr>
          <p:cNvPicPr>
            <a:picLocks noChangeAspect="1" noChangeArrowheads="1"/>
          </p:cNvPicPr>
          <p:nvPr/>
        </p:nvPicPr>
        <p:blipFill>
          <a:blip r:embed="rId7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972" y="3542508"/>
            <a:ext cx="250892" cy="298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" name="Picture 9">
            <a:extLst/>
          </p:cNvPr>
          <p:cNvPicPr>
            <a:picLocks noChangeAspect="1" noChangeArrowheads="1"/>
          </p:cNvPicPr>
          <p:nvPr/>
        </p:nvPicPr>
        <p:blipFill>
          <a:blip r:embed="rId7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512" y="4556852"/>
            <a:ext cx="250892" cy="298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" name="Picture 9">
            <a:extLst/>
          </p:cNvPr>
          <p:cNvPicPr>
            <a:picLocks noChangeAspect="1" noChangeArrowheads="1"/>
          </p:cNvPicPr>
          <p:nvPr/>
        </p:nvPicPr>
        <p:blipFill>
          <a:blip r:embed="rId5" cstate="print">
            <a:duotone>
              <a:prstClr val="black"/>
              <a:schemeClr val="bg1">
                <a:lumMod val="95000"/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3080" y="2205960"/>
            <a:ext cx="198174" cy="2361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" name="Picture 9">
            <a:extLst/>
          </p:cNvPr>
          <p:cNvPicPr>
            <a:picLocks noChangeAspect="1" noChangeArrowheads="1"/>
          </p:cNvPicPr>
          <p:nvPr/>
        </p:nvPicPr>
        <p:blipFill>
          <a:blip r:embed="rId8" cstate="print">
            <a:duotone>
              <a:prstClr val="black"/>
              <a:schemeClr val="bg1">
                <a:lumMod val="95000"/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3874" y="2430220"/>
            <a:ext cx="229002" cy="2728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4266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fr-FR" sz="2400" dirty="0"/>
          </a:p>
        </p:txBody>
      </p:sp>
      <p:pic>
        <p:nvPicPr>
          <p:cNvPr id="8" name="Picture 12">
            <a:extLst/>
          </p:cNvPr>
          <p:cNvPicPr>
            <a:picLocks noChangeAspect="1" noChangeArrowheads="1"/>
          </p:cNvPicPr>
          <p:nvPr/>
        </p:nvPicPr>
        <p:blipFill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9010" y="2193760"/>
            <a:ext cx="1164524" cy="7486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>
          <a:xfrm>
            <a:off x="395534" y="3208610"/>
            <a:ext cx="8196592" cy="868462"/>
          </a:xfrm>
          <a:prstGeom prst="rect">
            <a:avLst/>
          </a:prstGeom>
          <a:gradFill flip="none" rotWithShape="1">
            <a:gsLst>
              <a:gs pos="0">
                <a:srgbClr val="559DA7">
                  <a:tint val="66000"/>
                  <a:satMod val="160000"/>
                </a:srgbClr>
              </a:gs>
              <a:gs pos="50000">
                <a:srgbClr val="559DA7">
                  <a:tint val="44500"/>
                  <a:satMod val="160000"/>
                </a:srgbClr>
              </a:gs>
              <a:gs pos="100000">
                <a:srgbClr val="559DA7">
                  <a:tint val="23500"/>
                  <a:satMod val="160000"/>
                </a:srgbClr>
              </a:gs>
            </a:gsLst>
            <a:lin ang="13500000" scaled="1"/>
            <a:tileRect/>
          </a:gra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/>
          <p:cNvSpPr/>
          <p:nvPr/>
        </p:nvSpPr>
        <p:spPr>
          <a:xfrm>
            <a:off x="407857" y="4221088"/>
            <a:ext cx="8196591" cy="887413"/>
          </a:xfrm>
          <a:prstGeom prst="rect">
            <a:avLst/>
          </a:prstGeom>
          <a:gradFill flip="none" rotWithShape="1">
            <a:gsLst>
              <a:gs pos="0">
                <a:srgbClr val="559DA7">
                  <a:tint val="66000"/>
                  <a:satMod val="160000"/>
                </a:srgbClr>
              </a:gs>
              <a:gs pos="50000">
                <a:srgbClr val="559DA7">
                  <a:tint val="44500"/>
                  <a:satMod val="160000"/>
                </a:srgbClr>
              </a:gs>
              <a:gs pos="100000">
                <a:srgbClr val="559DA7">
                  <a:tint val="23500"/>
                  <a:satMod val="160000"/>
                </a:srgbClr>
              </a:gs>
            </a:gsLst>
            <a:lin ang="13500000" scaled="1"/>
            <a:tileRect/>
          </a:gra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407856" y="5224834"/>
            <a:ext cx="8196592" cy="868462"/>
          </a:xfrm>
          <a:prstGeom prst="rect">
            <a:avLst/>
          </a:prstGeom>
          <a:gradFill flip="none" rotWithShape="1">
            <a:gsLst>
              <a:gs pos="0">
                <a:srgbClr val="559DA7">
                  <a:tint val="66000"/>
                  <a:satMod val="160000"/>
                </a:srgbClr>
              </a:gs>
              <a:gs pos="50000">
                <a:srgbClr val="559DA7">
                  <a:tint val="44500"/>
                  <a:satMod val="160000"/>
                </a:srgbClr>
              </a:gs>
              <a:gs pos="100000">
                <a:srgbClr val="559DA7">
                  <a:tint val="23500"/>
                  <a:satMod val="160000"/>
                </a:srgbClr>
              </a:gs>
            </a:gsLst>
            <a:lin ang="13500000" scaled="1"/>
            <a:tileRect/>
          </a:gra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495" y="3276116"/>
            <a:ext cx="718865" cy="718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ZoneTexte 27"/>
          <p:cNvSpPr txBox="1"/>
          <p:nvPr/>
        </p:nvSpPr>
        <p:spPr>
          <a:xfrm>
            <a:off x="3428708" y="2878289"/>
            <a:ext cx="13816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>
                <a:solidFill>
                  <a:schemeClr val="tx1">
                    <a:lumMod val="75000"/>
                  </a:schemeClr>
                </a:solidFill>
              </a:rPr>
              <a:t>+ Echanges</a:t>
            </a:r>
          </a:p>
        </p:txBody>
      </p:sp>
      <p:sp>
        <p:nvSpPr>
          <p:cNvPr id="29" name="ZoneTexte 28"/>
          <p:cNvSpPr txBox="1"/>
          <p:nvPr/>
        </p:nvSpPr>
        <p:spPr>
          <a:xfrm>
            <a:off x="5003081" y="2881446"/>
            <a:ext cx="17284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>
                <a:solidFill>
                  <a:schemeClr val="tx1">
                    <a:lumMod val="75000"/>
                  </a:schemeClr>
                </a:solidFill>
              </a:rPr>
              <a:t>+ Autonomie</a:t>
            </a:r>
          </a:p>
        </p:txBody>
      </p:sp>
      <p:pic>
        <p:nvPicPr>
          <p:cNvPr id="30" name="Picture 3">
            <a:extLst/>
          </p:cNvPr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670" y="4305566"/>
            <a:ext cx="718865" cy="718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Picture 3">
            <a:extLst/>
          </p:cNvPr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954" y="5285569"/>
            <a:ext cx="718865" cy="718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Picture 12">
            <a:extLst/>
          </p:cNvPr>
          <p:cNvPicPr>
            <a:picLocks noChangeAspect="1" noChangeArrowheads="1"/>
          </p:cNvPicPr>
          <p:nvPr/>
        </p:nvPicPr>
        <p:blipFill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9306" y="2137197"/>
            <a:ext cx="1164524" cy="7486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Picture 9">
            <a:extLst/>
          </p:cNvPr>
          <p:cNvPicPr>
            <a:picLocks noChangeAspect="1" noChangeArrowheads="1"/>
          </p:cNvPicPr>
          <p:nvPr/>
        </p:nvPicPr>
        <p:blipFill>
          <a:blip r:embed="rId5" cstate="print">
            <a:duotone>
              <a:prstClr val="black"/>
              <a:schemeClr val="bg1">
                <a:lumMod val="95000"/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8001" y="2173803"/>
            <a:ext cx="198174" cy="2361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Picture 12">
            <a:extLst/>
          </p:cNvPr>
          <p:cNvPicPr>
            <a:picLocks noChangeAspect="1" noChangeArrowheads="1"/>
          </p:cNvPicPr>
          <p:nvPr/>
        </p:nvPicPr>
        <p:blipFill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4986" y="2160405"/>
            <a:ext cx="1164524" cy="7486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" name="Picture 9">
            <a:extLst/>
          </p:cNvPr>
          <p:cNvPicPr>
            <a:picLocks noChangeAspect="1" noChangeArrowheads="1"/>
          </p:cNvPicPr>
          <p:nvPr/>
        </p:nvPicPr>
        <p:blipFill>
          <a:blip r:embed="rId5" cstate="print">
            <a:duotone>
              <a:prstClr val="black"/>
              <a:schemeClr val="bg1">
                <a:lumMod val="95000"/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3681" y="2197011"/>
            <a:ext cx="198174" cy="2361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" name="Picture 12">
            <a:extLst/>
          </p:cNvPr>
          <p:cNvPicPr>
            <a:picLocks noChangeAspect="1" noChangeArrowheads="1"/>
          </p:cNvPicPr>
          <p:nvPr/>
        </p:nvPicPr>
        <p:blipFill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7568" y="2184981"/>
            <a:ext cx="1164524" cy="7486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" name="Picture 9">
            <a:extLst/>
          </p:cNvPr>
          <p:cNvPicPr>
            <a:picLocks noChangeAspect="1" noChangeArrowheads="1"/>
          </p:cNvPicPr>
          <p:nvPr/>
        </p:nvPicPr>
        <p:blipFill>
          <a:blip r:embed="rId6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192" y="3363832"/>
            <a:ext cx="243140" cy="289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" name="Picture 9">
            <a:extLst/>
          </p:cNvPr>
          <p:cNvPicPr>
            <a:picLocks noChangeAspect="1" noChangeArrowheads="1"/>
          </p:cNvPicPr>
          <p:nvPr/>
        </p:nvPicPr>
        <p:blipFill>
          <a:blip r:embed="rId7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972" y="3542508"/>
            <a:ext cx="250892" cy="298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" name="Picture 9">
            <a:extLst/>
          </p:cNvPr>
          <p:cNvPicPr>
            <a:picLocks noChangeAspect="1" noChangeArrowheads="1"/>
          </p:cNvPicPr>
          <p:nvPr/>
        </p:nvPicPr>
        <p:blipFill>
          <a:blip r:embed="rId7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512" y="4556852"/>
            <a:ext cx="250892" cy="298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" name="Picture 9">
            <a:extLst/>
          </p:cNvPr>
          <p:cNvPicPr>
            <a:picLocks noChangeAspect="1" noChangeArrowheads="1"/>
          </p:cNvPicPr>
          <p:nvPr/>
        </p:nvPicPr>
        <p:blipFill>
          <a:blip r:embed="rId5" cstate="print">
            <a:duotone>
              <a:prstClr val="black"/>
              <a:schemeClr val="bg1">
                <a:lumMod val="95000"/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3080" y="2205960"/>
            <a:ext cx="198174" cy="2361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" name="Picture 9">
            <a:extLst/>
          </p:cNvPr>
          <p:cNvPicPr>
            <a:picLocks noChangeAspect="1" noChangeArrowheads="1"/>
          </p:cNvPicPr>
          <p:nvPr/>
        </p:nvPicPr>
        <p:blipFill>
          <a:blip r:embed="rId8" cstate="print">
            <a:duotone>
              <a:prstClr val="black"/>
              <a:schemeClr val="bg1">
                <a:lumMod val="95000"/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3874" y="2430220"/>
            <a:ext cx="229002" cy="2728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lèche droite à entaille 4"/>
          <p:cNvSpPr/>
          <p:nvPr/>
        </p:nvSpPr>
        <p:spPr>
          <a:xfrm rot="12415328">
            <a:off x="2512558" y="4212273"/>
            <a:ext cx="5136354" cy="1014344"/>
          </a:xfrm>
          <a:prstGeom prst="notchedRightArrow">
            <a:avLst>
              <a:gd name="adj1" fmla="val 47649"/>
              <a:gd name="adj2" fmla="val 72939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 rot="1598589">
            <a:off x="4239582" y="4564229"/>
            <a:ext cx="1970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tx1">
                    <a:lumMod val="75000"/>
                  </a:schemeClr>
                </a:solidFill>
              </a:rPr>
              <a:t>Travail qualifiant</a:t>
            </a:r>
          </a:p>
        </p:txBody>
      </p:sp>
    </p:spTree>
    <p:extLst>
      <p:ext uri="{BB962C8B-B14F-4D97-AF65-F5344CB8AC3E}">
        <p14:creationId xmlns:p14="http://schemas.microsoft.com/office/powerpoint/2010/main" val="30487959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sz="quarter" idx="15"/>
          </p:nvPr>
        </p:nvSpPr>
        <p:spPr/>
        <p:txBody>
          <a:bodyPr>
            <a:noAutofit/>
          </a:bodyPr>
          <a:lstStyle/>
          <a:p>
            <a:r>
              <a:rPr lang="fr-FR" sz="2400" dirty="0"/>
              <a:t>Les enjeux autour des non qualifiés</a:t>
            </a:r>
          </a:p>
        </p:txBody>
      </p:sp>
    </p:spTree>
    <p:extLst>
      <p:ext uri="{BB962C8B-B14F-4D97-AF65-F5344CB8AC3E}">
        <p14:creationId xmlns:p14="http://schemas.microsoft.com/office/powerpoint/2010/main" val="20634285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L’emploi non qualifié</a:t>
            </a:r>
          </a:p>
        </p:txBody>
      </p:sp>
      <p:graphicFrame>
        <p:nvGraphicFramePr>
          <p:cNvPr id="8" name="Tableau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2711021"/>
              </p:ext>
            </p:extLst>
          </p:nvPr>
        </p:nvGraphicFramePr>
        <p:xfrm>
          <a:off x="502021" y="2250142"/>
          <a:ext cx="7835154" cy="2483435"/>
        </p:xfrm>
        <a:graphic>
          <a:graphicData uri="http://schemas.openxmlformats.org/drawingml/2006/table">
            <a:tbl>
              <a:tblPr firstRow="1" firstCol="1" bandRow="1">
                <a:tableStyleId>{3B4B98B0-60AC-42C2-AFA5-B58CD77FA1E5}</a:tableStyleId>
              </a:tblPr>
              <a:tblGrid>
                <a:gridCol w="1416062">
                  <a:extLst>
                    <a:ext uri="{9D8B030D-6E8A-4147-A177-3AD203B41FA5}">
                      <a16:colId xmlns:a16="http://schemas.microsoft.com/office/drawing/2014/main" val="3817042514"/>
                    </a:ext>
                  </a:extLst>
                </a:gridCol>
                <a:gridCol w="1396557">
                  <a:extLst>
                    <a:ext uri="{9D8B030D-6E8A-4147-A177-3AD203B41FA5}">
                      <a16:colId xmlns:a16="http://schemas.microsoft.com/office/drawing/2014/main" val="1595076230"/>
                    </a:ext>
                  </a:extLst>
                </a:gridCol>
                <a:gridCol w="628060">
                  <a:extLst>
                    <a:ext uri="{9D8B030D-6E8A-4147-A177-3AD203B41FA5}">
                      <a16:colId xmlns:a16="http://schemas.microsoft.com/office/drawing/2014/main" val="1988230569"/>
                    </a:ext>
                  </a:extLst>
                </a:gridCol>
                <a:gridCol w="1513588">
                  <a:extLst>
                    <a:ext uri="{9D8B030D-6E8A-4147-A177-3AD203B41FA5}">
                      <a16:colId xmlns:a16="http://schemas.microsoft.com/office/drawing/2014/main" val="3625396869"/>
                    </a:ext>
                  </a:extLst>
                </a:gridCol>
                <a:gridCol w="713882">
                  <a:extLst>
                    <a:ext uri="{9D8B030D-6E8A-4147-A177-3AD203B41FA5}">
                      <a16:colId xmlns:a16="http://schemas.microsoft.com/office/drawing/2014/main" val="870113254"/>
                    </a:ext>
                  </a:extLst>
                </a:gridCol>
                <a:gridCol w="1427766">
                  <a:extLst>
                    <a:ext uri="{9D8B030D-6E8A-4147-A177-3AD203B41FA5}">
                      <a16:colId xmlns:a16="http://schemas.microsoft.com/office/drawing/2014/main" val="2569202818"/>
                    </a:ext>
                  </a:extLst>
                </a:gridCol>
                <a:gridCol w="739239">
                  <a:extLst>
                    <a:ext uri="{9D8B030D-6E8A-4147-A177-3AD203B41FA5}">
                      <a16:colId xmlns:a16="http://schemas.microsoft.com/office/drawing/2014/main" val="390347488"/>
                    </a:ext>
                  </a:extLst>
                </a:gridCol>
              </a:tblGrid>
              <a:tr h="626189">
                <a:tc>
                  <a:txBody>
                    <a:bodyPr/>
                    <a:lstStyle/>
                    <a:p>
                      <a:endParaRPr lang="fr-FR" sz="1600" dirty="0">
                        <a:solidFill>
                          <a:srgbClr val="31849B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>
                          <a:effectLst/>
                        </a:rPr>
                        <a:t>Chenu 2001</a:t>
                      </a:r>
                      <a:endParaRPr lang="fr-FR" sz="1600">
                        <a:solidFill>
                          <a:srgbClr val="31849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fr-FR" sz="1600">
                        <a:solidFill>
                          <a:srgbClr val="31849B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>
                          <a:effectLst/>
                        </a:rPr>
                        <a:t>Chardon 2006</a:t>
                      </a:r>
                      <a:endParaRPr lang="fr-FR" sz="1600">
                        <a:solidFill>
                          <a:srgbClr val="31849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fr-FR" sz="1600">
                        <a:solidFill>
                          <a:srgbClr val="31849B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>
                          <a:effectLst/>
                        </a:rPr>
                        <a:t>Estrade 2008</a:t>
                      </a:r>
                      <a:endParaRPr lang="fr-FR" sz="1600">
                        <a:solidFill>
                          <a:srgbClr val="31849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fr-FR" sz="1600">
                        <a:solidFill>
                          <a:srgbClr val="31849B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70280728"/>
                  </a:ext>
                </a:extLst>
              </a:tr>
              <a:tr h="302654">
                <a:tc>
                  <a:txBody>
                    <a:bodyPr/>
                    <a:lstStyle/>
                    <a:p>
                      <a:endParaRPr lang="fr-FR" sz="1600" dirty="0">
                        <a:solidFill>
                          <a:srgbClr val="31849B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>
                          <a:effectLst/>
                        </a:rPr>
                        <a:t>EFF.</a:t>
                      </a:r>
                      <a:endParaRPr lang="fr-FR" sz="1600">
                        <a:solidFill>
                          <a:srgbClr val="31849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>
                          <a:effectLst/>
                        </a:rPr>
                        <a:t>%</a:t>
                      </a:r>
                      <a:endParaRPr lang="fr-FR" sz="1600">
                        <a:solidFill>
                          <a:srgbClr val="31849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>
                          <a:effectLst/>
                        </a:rPr>
                        <a:t>EFF.</a:t>
                      </a:r>
                      <a:endParaRPr lang="fr-FR" sz="1600">
                        <a:solidFill>
                          <a:srgbClr val="31849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>
                          <a:effectLst/>
                        </a:rPr>
                        <a:t>%</a:t>
                      </a:r>
                      <a:endParaRPr lang="fr-FR" sz="1600">
                        <a:solidFill>
                          <a:srgbClr val="31849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>
                          <a:effectLst/>
                        </a:rPr>
                        <a:t>EFF.</a:t>
                      </a:r>
                      <a:endParaRPr lang="fr-FR" sz="1600">
                        <a:solidFill>
                          <a:srgbClr val="31849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>
                          <a:effectLst/>
                        </a:rPr>
                        <a:t>%</a:t>
                      </a:r>
                      <a:endParaRPr lang="fr-FR" sz="1600">
                        <a:solidFill>
                          <a:srgbClr val="31849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024565739"/>
                  </a:ext>
                </a:extLst>
              </a:tr>
              <a:tr h="12732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Peu qualifiés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(ONQ+ENQ)</a:t>
                      </a:r>
                      <a:endParaRPr lang="fr-FR" sz="1600" dirty="0">
                        <a:solidFill>
                          <a:srgbClr val="31849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3 343 387</a:t>
                      </a:r>
                      <a:endParaRPr lang="fr-FR" sz="1600" dirty="0">
                        <a:solidFill>
                          <a:srgbClr val="31849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>
                          <a:effectLst/>
                        </a:rPr>
                        <a:t>23</a:t>
                      </a:r>
                      <a:endParaRPr lang="fr-FR" sz="1600">
                        <a:solidFill>
                          <a:srgbClr val="31849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2 969 235</a:t>
                      </a:r>
                      <a:endParaRPr lang="fr-FR" sz="1600" dirty="0">
                        <a:solidFill>
                          <a:srgbClr val="31849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>
                          <a:effectLst/>
                        </a:rPr>
                        <a:t>21</a:t>
                      </a:r>
                      <a:endParaRPr lang="fr-FR" sz="1600">
                        <a:solidFill>
                          <a:srgbClr val="31849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2 928 776</a:t>
                      </a:r>
                      <a:endParaRPr lang="fr-FR" sz="1600" dirty="0">
                        <a:solidFill>
                          <a:srgbClr val="31849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>
                          <a:effectLst/>
                        </a:rPr>
                        <a:t>20</a:t>
                      </a:r>
                      <a:endParaRPr lang="fr-FR" sz="1600">
                        <a:solidFill>
                          <a:srgbClr val="31849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372108962"/>
                  </a:ext>
                </a:extLst>
              </a:tr>
              <a:tr h="281334">
                <a:tc gridSpan="7">
                  <a:txBody>
                    <a:bodyPr/>
                    <a:lstStyle/>
                    <a:p>
                      <a:r>
                        <a:rPr lang="fr-FR" sz="1600" kern="1200" dirty="0">
                          <a:effectLst/>
                        </a:rPr>
                        <a:t>Champ : DEFIS - Les salariés du secteur</a:t>
                      </a:r>
                      <a:r>
                        <a:rPr lang="fr-FR" sz="1600" kern="1200" baseline="0" dirty="0">
                          <a:effectLst/>
                        </a:rPr>
                        <a:t> privé </a:t>
                      </a:r>
                      <a:r>
                        <a:rPr lang="fr-FR" sz="1600" kern="1200" dirty="0">
                          <a:effectLst/>
                        </a:rPr>
                        <a:t>en 2013</a:t>
                      </a:r>
                      <a:endParaRPr lang="fr-FR" sz="1600" dirty="0">
                        <a:solidFill>
                          <a:srgbClr val="31849B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100">
                        <a:solidFill>
                          <a:srgbClr val="31849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100">
                        <a:solidFill>
                          <a:srgbClr val="31849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100">
                        <a:solidFill>
                          <a:srgbClr val="31849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100">
                        <a:solidFill>
                          <a:srgbClr val="31849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100">
                        <a:solidFill>
                          <a:srgbClr val="31849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100">
                        <a:solidFill>
                          <a:srgbClr val="31849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426636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237986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dirty="0"/>
              <a:t>Répartition des </a:t>
            </a:r>
            <a:r>
              <a:rPr lang="fr-FR" b="1" dirty="0"/>
              <a:t>emplois peu qualifiés</a:t>
            </a:r>
            <a:br>
              <a:rPr lang="fr-FR" b="1" dirty="0"/>
            </a:br>
            <a:r>
              <a:rPr lang="fr-FR" dirty="0"/>
              <a:t>selon les dynamiques de travail</a:t>
            </a:r>
          </a:p>
        </p:txBody>
      </p:sp>
      <p:pic>
        <p:nvPicPr>
          <p:cNvPr id="8" name="Picture 12">
            <a:extLst/>
          </p:cNvPr>
          <p:cNvPicPr>
            <a:picLocks noChangeAspect="1" noChangeArrowheads="1"/>
          </p:cNvPicPr>
          <p:nvPr/>
        </p:nvPicPr>
        <p:blipFill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9010" y="2193760"/>
            <a:ext cx="1164524" cy="7486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>
          <a:xfrm>
            <a:off x="395534" y="3208610"/>
            <a:ext cx="8196592" cy="868462"/>
          </a:xfrm>
          <a:prstGeom prst="rect">
            <a:avLst/>
          </a:prstGeom>
          <a:gradFill flip="none" rotWithShape="1">
            <a:gsLst>
              <a:gs pos="0">
                <a:srgbClr val="559DA7">
                  <a:tint val="66000"/>
                  <a:satMod val="160000"/>
                </a:srgbClr>
              </a:gs>
              <a:gs pos="50000">
                <a:srgbClr val="559DA7">
                  <a:tint val="44500"/>
                  <a:satMod val="160000"/>
                </a:srgbClr>
              </a:gs>
              <a:gs pos="100000">
                <a:srgbClr val="559DA7">
                  <a:tint val="23500"/>
                  <a:satMod val="160000"/>
                </a:srgbClr>
              </a:gs>
            </a:gsLst>
            <a:lin ang="13500000" scaled="1"/>
            <a:tileRect/>
          </a:gra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/>
          <p:cNvSpPr/>
          <p:nvPr/>
        </p:nvSpPr>
        <p:spPr>
          <a:xfrm>
            <a:off x="407857" y="4221088"/>
            <a:ext cx="8196591" cy="887413"/>
          </a:xfrm>
          <a:prstGeom prst="rect">
            <a:avLst/>
          </a:prstGeom>
          <a:gradFill flip="none" rotWithShape="1">
            <a:gsLst>
              <a:gs pos="0">
                <a:srgbClr val="559DA7">
                  <a:tint val="66000"/>
                  <a:satMod val="160000"/>
                </a:srgbClr>
              </a:gs>
              <a:gs pos="50000">
                <a:srgbClr val="559DA7">
                  <a:tint val="44500"/>
                  <a:satMod val="160000"/>
                </a:srgbClr>
              </a:gs>
              <a:gs pos="100000">
                <a:srgbClr val="559DA7">
                  <a:tint val="23500"/>
                  <a:satMod val="160000"/>
                </a:srgbClr>
              </a:gs>
            </a:gsLst>
            <a:lin ang="13500000" scaled="1"/>
            <a:tileRect/>
          </a:gra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407856" y="5224834"/>
            <a:ext cx="8196592" cy="868462"/>
          </a:xfrm>
          <a:prstGeom prst="rect">
            <a:avLst/>
          </a:prstGeom>
          <a:gradFill flip="none" rotWithShape="1">
            <a:gsLst>
              <a:gs pos="0">
                <a:srgbClr val="559DA7">
                  <a:tint val="66000"/>
                  <a:satMod val="160000"/>
                </a:srgbClr>
              </a:gs>
              <a:gs pos="50000">
                <a:srgbClr val="559DA7">
                  <a:tint val="44500"/>
                  <a:satMod val="160000"/>
                </a:srgbClr>
              </a:gs>
              <a:gs pos="100000">
                <a:srgbClr val="559DA7">
                  <a:tint val="23500"/>
                  <a:satMod val="160000"/>
                </a:srgbClr>
              </a:gs>
            </a:gsLst>
            <a:lin ang="13500000" scaled="1"/>
            <a:tileRect/>
          </a:gra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495" y="3276116"/>
            <a:ext cx="718865" cy="718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ZoneTexte 13"/>
          <p:cNvSpPr txBox="1"/>
          <p:nvPr/>
        </p:nvSpPr>
        <p:spPr>
          <a:xfrm>
            <a:off x="2237209" y="3395134"/>
            <a:ext cx="8640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>
                <a:solidFill>
                  <a:schemeClr val="tx1">
                    <a:lumMod val="75000"/>
                  </a:schemeClr>
                </a:solidFill>
              </a:rPr>
              <a:t>3 %</a:t>
            </a:r>
          </a:p>
        </p:txBody>
      </p:sp>
      <p:sp>
        <p:nvSpPr>
          <p:cNvPr id="15" name="ZoneTexte 14"/>
          <p:cNvSpPr txBox="1"/>
          <p:nvPr/>
        </p:nvSpPr>
        <p:spPr>
          <a:xfrm>
            <a:off x="3849342" y="3403487"/>
            <a:ext cx="8640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>
                <a:solidFill>
                  <a:schemeClr val="tx1">
                    <a:lumMod val="75000"/>
                  </a:schemeClr>
                </a:solidFill>
              </a:rPr>
              <a:t>9 %</a:t>
            </a:r>
          </a:p>
        </p:txBody>
      </p:sp>
      <p:sp>
        <p:nvSpPr>
          <p:cNvPr id="16" name="ZoneTexte 15"/>
          <p:cNvSpPr txBox="1"/>
          <p:nvPr/>
        </p:nvSpPr>
        <p:spPr>
          <a:xfrm>
            <a:off x="5505527" y="3422513"/>
            <a:ext cx="8640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>
                <a:solidFill>
                  <a:schemeClr val="tx1">
                    <a:lumMod val="75000"/>
                  </a:schemeClr>
                </a:solidFill>
              </a:rPr>
              <a:t>5 %</a:t>
            </a:r>
          </a:p>
        </p:txBody>
      </p:sp>
      <p:sp>
        <p:nvSpPr>
          <p:cNvPr id="17" name="ZoneTexte 16"/>
          <p:cNvSpPr txBox="1"/>
          <p:nvPr/>
        </p:nvSpPr>
        <p:spPr>
          <a:xfrm>
            <a:off x="7360874" y="3408732"/>
            <a:ext cx="8640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>
                <a:solidFill>
                  <a:schemeClr val="tx1">
                    <a:lumMod val="75000"/>
                  </a:schemeClr>
                </a:solidFill>
              </a:rPr>
              <a:t>12 %</a:t>
            </a:r>
          </a:p>
        </p:txBody>
      </p:sp>
      <p:sp>
        <p:nvSpPr>
          <p:cNvPr id="18" name="ZoneTexte 17"/>
          <p:cNvSpPr txBox="1"/>
          <p:nvPr/>
        </p:nvSpPr>
        <p:spPr>
          <a:xfrm>
            <a:off x="2292324" y="4455722"/>
            <a:ext cx="8640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>
                <a:solidFill>
                  <a:schemeClr val="tx1">
                    <a:lumMod val="75000"/>
                  </a:schemeClr>
                </a:solidFill>
              </a:rPr>
              <a:t>5 %</a:t>
            </a:r>
          </a:p>
        </p:txBody>
      </p:sp>
      <p:sp>
        <p:nvSpPr>
          <p:cNvPr id="19" name="ZoneTexte 18"/>
          <p:cNvSpPr txBox="1"/>
          <p:nvPr/>
        </p:nvSpPr>
        <p:spPr>
          <a:xfrm>
            <a:off x="3812474" y="4469921"/>
            <a:ext cx="8640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>
                <a:solidFill>
                  <a:schemeClr val="tx1">
                    <a:lumMod val="75000"/>
                  </a:schemeClr>
                </a:solidFill>
              </a:rPr>
              <a:t>11 %</a:t>
            </a:r>
          </a:p>
        </p:txBody>
      </p:sp>
      <p:sp>
        <p:nvSpPr>
          <p:cNvPr id="20" name="ZoneTexte 19"/>
          <p:cNvSpPr txBox="1"/>
          <p:nvPr/>
        </p:nvSpPr>
        <p:spPr>
          <a:xfrm>
            <a:off x="5517850" y="4469722"/>
            <a:ext cx="8640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>
                <a:solidFill>
                  <a:schemeClr val="tx1">
                    <a:lumMod val="75000"/>
                  </a:schemeClr>
                </a:solidFill>
              </a:rPr>
              <a:t>6 %</a:t>
            </a:r>
          </a:p>
        </p:txBody>
      </p:sp>
      <p:sp>
        <p:nvSpPr>
          <p:cNvPr id="21" name="ZoneTexte 20"/>
          <p:cNvSpPr txBox="1"/>
          <p:nvPr/>
        </p:nvSpPr>
        <p:spPr>
          <a:xfrm>
            <a:off x="7372235" y="4464739"/>
            <a:ext cx="8640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>
                <a:solidFill>
                  <a:schemeClr val="tx1">
                    <a:lumMod val="75000"/>
                  </a:schemeClr>
                </a:solidFill>
              </a:rPr>
              <a:t>32 %</a:t>
            </a:r>
          </a:p>
        </p:txBody>
      </p:sp>
      <p:sp>
        <p:nvSpPr>
          <p:cNvPr id="22" name="ZoneTexte 21"/>
          <p:cNvSpPr txBox="1"/>
          <p:nvPr/>
        </p:nvSpPr>
        <p:spPr>
          <a:xfrm>
            <a:off x="2264311" y="5492245"/>
            <a:ext cx="8640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>
                <a:solidFill>
                  <a:schemeClr val="tx1">
                    <a:lumMod val="75000"/>
                  </a:schemeClr>
                </a:solidFill>
              </a:rPr>
              <a:t>1 %</a:t>
            </a:r>
          </a:p>
        </p:txBody>
      </p:sp>
      <p:sp>
        <p:nvSpPr>
          <p:cNvPr id="23" name="ZoneTexte 22"/>
          <p:cNvSpPr txBox="1"/>
          <p:nvPr/>
        </p:nvSpPr>
        <p:spPr>
          <a:xfrm>
            <a:off x="3861665" y="5492245"/>
            <a:ext cx="8640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>
                <a:solidFill>
                  <a:schemeClr val="tx1">
                    <a:lumMod val="75000"/>
                  </a:schemeClr>
                </a:solidFill>
              </a:rPr>
              <a:t>3 %</a:t>
            </a:r>
          </a:p>
        </p:txBody>
      </p:sp>
      <p:sp>
        <p:nvSpPr>
          <p:cNvPr id="24" name="ZoneTexte 23"/>
          <p:cNvSpPr txBox="1"/>
          <p:nvPr/>
        </p:nvSpPr>
        <p:spPr>
          <a:xfrm>
            <a:off x="5561899" y="5502341"/>
            <a:ext cx="8640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>
                <a:solidFill>
                  <a:schemeClr val="tx1">
                    <a:lumMod val="75000"/>
                  </a:schemeClr>
                </a:solidFill>
              </a:rPr>
              <a:t>2 %</a:t>
            </a:r>
          </a:p>
        </p:txBody>
      </p:sp>
      <p:sp>
        <p:nvSpPr>
          <p:cNvPr id="25" name="ZoneTexte 24"/>
          <p:cNvSpPr txBox="1"/>
          <p:nvPr/>
        </p:nvSpPr>
        <p:spPr>
          <a:xfrm>
            <a:off x="7360874" y="5502341"/>
            <a:ext cx="8640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>
                <a:solidFill>
                  <a:schemeClr val="tx1">
                    <a:lumMod val="75000"/>
                  </a:schemeClr>
                </a:solidFill>
              </a:rPr>
              <a:t>11 %</a:t>
            </a:r>
          </a:p>
        </p:txBody>
      </p:sp>
      <p:sp>
        <p:nvSpPr>
          <p:cNvPr id="27" name="ZoneTexte 26"/>
          <p:cNvSpPr txBox="1"/>
          <p:nvPr/>
        </p:nvSpPr>
        <p:spPr>
          <a:xfrm>
            <a:off x="344154" y="2131786"/>
            <a:ext cx="1722757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1600" b="1" dirty="0">
                <a:solidFill>
                  <a:srgbClr val="559DA7"/>
                </a:solidFill>
              </a:rPr>
              <a:t>Répartition de l’emploi peu qualifié</a:t>
            </a:r>
          </a:p>
        </p:txBody>
      </p:sp>
      <p:sp>
        <p:nvSpPr>
          <p:cNvPr id="28" name="ZoneTexte 27"/>
          <p:cNvSpPr txBox="1"/>
          <p:nvPr/>
        </p:nvSpPr>
        <p:spPr>
          <a:xfrm>
            <a:off x="3428708" y="2878289"/>
            <a:ext cx="13816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>
                <a:solidFill>
                  <a:schemeClr val="tx1">
                    <a:lumMod val="75000"/>
                  </a:schemeClr>
                </a:solidFill>
              </a:rPr>
              <a:t>+ Echanges</a:t>
            </a:r>
          </a:p>
        </p:txBody>
      </p:sp>
      <p:sp>
        <p:nvSpPr>
          <p:cNvPr id="29" name="ZoneTexte 28"/>
          <p:cNvSpPr txBox="1"/>
          <p:nvPr/>
        </p:nvSpPr>
        <p:spPr>
          <a:xfrm>
            <a:off x="5003081" y="2881446"/>
            <a:ext cx="17284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>
                <a:solidFill>
                  <a:schemeClr val="tx1">
                    <a:lumMod val="75000"/>
                  </a:schemeClr>
                </a:solidFill>
              </a:rPr>
              <a:t>+ Autonomie</a:t>
            </a:r>
          </a:p>
        </p:txBody>
      </p:sp>
      <p:pic>
        <p:nvPicPr>
          <p:cNvPr id="30" name="Picture 3">
            <a:extLst/>
          </p:cNvPr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670" y="4305566"/>
            <a:ext cx="718865" cy="718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Picture 3">
            <a:extLst/>
          </p:cNvPr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954" y="5285569"/>
            <a:ext cx="718865" cy="718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Picture 12">
            <a:extLst/>
          </p:cNvPr>
          <p:cNvPicPr>
            <a:picLocks noChangeAspect="1" noChangeArrowheads="1"/>
          </p:cNvPicPr>
          <p:nvPr/>
        </p:nvPicPr>
        <p:blipFill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9306" y="2137197"/>
            <a:ext cx="1164524" cy="7486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Picture 9">
            <a:extLst/>
          </p:cNvPr>
          <p:cNvPicPr>
            <a:picLocks noChangeAspect="1" noChangeArrowheads="1"/>
          </p:cNvPicPr>
          <p:nvPr/>
        </p:nvPicPr>
        <p:blipFill>
          <a:blip r:embed="rId5" cstate="print">
            <a:duotone>
              <a:prstClr val="black"/>
              <a:schemeClr val="bg1">
                <a:lumMod val="95000"/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8001" y="2173803"/>
            <a:ext cx="198174" cy="2361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Picture 12">
            <a:extLst/>
          </p:cNvPr>
          <p:cNvPicPr>
            <a:picLocks noChangeAspect="1" noChangeArrowheads="1"/>
          </p:cNvPicPr>
          <p:nvPr/>
        </p:nvPicPr>
        <p:blipFill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4986" y="2160405"/>
            <a:ext cx="1164524" cy="7486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" name="Picture 9">
            <a:extLst/>
          </p:cNvPr>
          <p:cNvPicPr>
            <a:picLocks noChangeAspect="1" noChangeArrowheads="1"/>
          </p:cNvPicPr>
          <p:nvPr/>
        </p:nvPicPr>
        <p:blipFill>
          <a:blip r:embed="rId5" cstate="print">
            <a:duotone>
              <a:prstClr val="black"/>
              <a:schemeClr val="bg1">
                <a:lumMod val="95000"/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3681" y="2197011"/>
            <a:ext cx="198174" cy="2361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" name="Picture 12">
            <a:extLst/>
          </p:cNvPr>
          <p:cNvPicPr>
            <a:picLocks noChangeAspect="1" noChangeArrowheads="1"/>
          </p:cNvPicPr>
          <p:nvPr/>
        </p:nvPicPr>
        <p:blipFill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7568" y="2184981"/>
            <a:ext cx="1164524" cy="7486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" name="Picture 9">
            <a:extLst/>
          </p:cNvPr>
          <p:cNvPicPr>
            <a:picLocks noChangeAspect="1" noChangeArrowheads="1"/>
          </p:cNvPicPr>
          <p:nvPr/>
        </p:nvPicPr>
        <p:blipFill>
          <a:blip r:embed="rId6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192" y="3363832"/>
            <a:ext cx="243140" cy="289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" name="Picture 9">
            <a:extLst/>
          </p:cNvPr>
          <p:cNvPicPr>
            <a:picLocks noChangeAspect="1" noChangeArrowheads="1"/>
          </p:cNvPicPr>
          <p:nvPr/>
        </p:nvPicPr>
        <p:blipFill>
          <a:blip r:embed="rId7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972" y="3542508"/>
            <a:ext cx="250892" cy="298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" name="Picture 9">
            <a:extLst/>
          </p:cNvPr>
          <p:cNvPicPr>
            <a:picLocks noChangeAspect="1" noChangeArrowheads="1"/>
          </p:cNvPicPr>
          <p:nvPr/>
        </p:nvPicPr>
        <p:blipFill>
          <a:blip r:embed="rId7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512" y="4556852"/>
            <a:ext cx="250892" cy="298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" name="Picture 9">
            <a:extLst/>
          </p:cNvPr>
          <p:cNvPicPr>
            <a:picLocks noChangeAspect="1" noChangeArrowheads="1"/>
          </p:cNvPicPr>
          <p:nvPr/>
        </p:nvPicPr>
        <p:blipFill>
          <a:blip r:embed="rId5" cstate="print">
            <a:duotone>
              <a:prstClr val="black"/>
              <a:schemeClr val="bg1">
                <a:lumMod val="95000"/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3080" y="2205960"/>
            <a:ext cx="198174" cy="2361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" name="Picture 9">
            <a:extLst/>
          </p:cNvPr>
          <p:cNvPicPr>
            <a:picLocks noChangeAspect="1" noChangeArrowheads="1"/>
          </p:cNvPicPr>
          <p:nvPr/>
        </p:nvPicPr>
        <p:blipFill>
          <a:blip r:embed="rId8" cstate="print">
            <a:duotone>
              <a:prstClr val="black"/>
              <a:schemeClr val="bg1">
                <a:lumMod val="95000"/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3874" y="2430220"/>
            <a:ext cx="229002" cy="2728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" name="Ellipse 43"/>
          <p:cNvSpPr/>
          <p:nvPr/>
        </p:nvSpPr>
        <p:spPr>
          <a:xfrm>
            <a:off x="7262133" y="3216843"/>
            <a:ext cx="1110901" cy="2876453"/>
          </a:xfrm>
          <a:prstGeom prst="ellipse">
            <a:avLst/>
          </a:prstGeom>
          <a:noFill/>
          <a:ln w="19050">
            <a:solidFill>
              <a:srgbClr val="559D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3083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4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dirty="0"/>
              <a:t>Les </a:t>
            </a:r>
            <a:r>
              <a:rPr lang="fr-FR" b="1" dirty="0"/>
              <a:t>emplois peu qualifiés</a:t>
            </a:r>
            <a:br>
              <a:rPr lang="fr-FR" dirty="0"/>
            </a:br>
            <a:r>
              <a:rPr lang="fr-FR" dirty="0"/>
              <a:t>selon les dynamiques de travail </a:t>
            </a:r>
          </a:p>
        </p:txBody>
      </p:sp>
      <p:pic>
        <p:nvPicPr>
          <p:cNvPr id="8" name="Picture 12">
            <a:extLst/>
          </p:cNvPr>
          <p:cNvPicPr>
            <a:picLocks noChangeAspect="1" noChangeArrowheads="1"/>
          </p:cNvPicPr>
          <p:nvPr/>
        </p:nvPicPr>
        <p:blipFill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9010" y="2193760"/>
            <a:ext cx="1164524" cy="7486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>
          <a:xfrm>
            <a:off x="407857" y="3206766"/>
            <a:ext cx="8196592" cy="868462"/>
          </a:xfrm>
          <a:prstGeom prst="rect">
            <a:avLst/>
          </a:prstGeom>
          <a:gradFill flip="none" rotWithShape="1">
            <a:gsLst>
              <a:gs pos="0">
                <a:srgbClr val="559DA7">
                  <a:tint val="66000"/>
                  <a:satMod val="160000"/>
                </a:srgbClr>
              </a:gs>
              <a:gs pos="50000">
                <a:srgbClr val="559DA7">
                  <a:tint val="44500"/>
                  <a:satMod val="160000"/>
                </a:srgbClr>
              </a:gs>
              <a:gs pos="100000">
                <a:srgbClr val="559DA7">
                  <a:tint val="23500"/>
                  <a:satMod val="160000"/>
                </a:srgbClr>
              </a:gs>
            </a:gsLst>
            <a:lin ang="13500000" scaled="1"/>
            <a:tileRect/>
          </a:gra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/>
          <p:cNvSpPr/>
          <p:nvPr/>
        </p:nvSpPr>
        <p:spPr>
          <a:xfrm>
            <a:off x="407857" y="4221088"/>
            <a:ext cx="8196591" cy="887413"/>
          </a:xfrm>
          <a:prstGeom prst="rect">
            <a:avLst/>
          </a:prstGeom>
          <a:gradFill flip="none" rotWithShape="1">
            <a:gsLst>
              <a:gs pos="0">
                <a:srgbClr val="559DA7">
                  <a:tint val="66000"/>
                  <a:satMod val="160000"/>
                </a:srgbClr>
              </a:gs>
              <a:gs pos="50000">
                <a:srgbClr val="559DA7">
                  <a:tint val="44500"/>
                  <a:satMod val="160000"/>
                </a:srgbClr>
              </a:gs>
              <a:gs pos="100000">
                <a:srgbClr val="559DA7">
                  <a:tint val="23500"/>
                  <a:satMod val="160000"/>
                </a:srgbClr>
              </a:gs>
            </a:gsLst>
            <a:lin ang="13500000" scaled="1"/>
            <a:tileRect/>
          </a:gra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407857" y="5176051"/>
            <a:ext cx="8196592" cy="868462"/>
          </a:xfrm>
          <a:prstGeom prst="rect">
            <a:avLst/>
          </a:prstGeom>
          <a:gradFill flip="none" rotWithShape="1">
            <a:gsLst>
              <a:gs pos="0">
                <a:srgbClr val="559DA7">
                  <a:tint val="66000"/>
                  <a:satMod val="160000"/>
                </a:srgbClr>
              </a:gs>
              <a:gs pos="50000">
                <a:srgbClr val="559DA7">
                  <a:tint val="44500"/>
                  <a:satMod val="160000"/>
                </a:srgbClr>
              </a:gs>
              <a:gs pos="100000">
                <a:srgbClr val="559DA7">
                  <a:tint val="23500"/>
                  <a:satMod val="160000"/>
                </a:srgbClr>
              </a:gs>
            </a:gsLst>
            <a:lin ang="13500000" scaled="1"/>
            <a:tileRect/>
          </a:gra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495" y="3276116"/>
            <a:ext cx="718865" cy="718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ZoneTexte 13"/>
          <p:cNvSpPr txBox="1"/>
          <p:nvPr/>
        </p:nvSpPr>
        <p:spPr>
          <a:xfrm>
            <a:off x="1535362" y="3348650"/>
            <a:ext cx="20517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>
                <a:solidFill>
                  <a:schemeClr val="tx1">
                    <a:lumMod val="75000"/>
                  </a:schemeClr>
                </a:solidFill>
              </a:rPr>
              <a:t>ONQ de </a:t>
            </a:r>
            <a:r>
              <a:rPr lang="fr-FR" sz="1200" b="1" dirty="0" err="1">
                <a:solidFill>
                  <a:schemeClr val="tx1">
                    <a:lumMod val="75000"/>
                  </a:schemeClr>
                </a:solidFill>
              </a:rPr>
              <a:t>prod</a:t>
            </a:r>
            <a:endParaRPr lang="fr-FR" sz="1200" b="1" dirty="0">
              <a:solidFill>
                <a:schemeClr val="tx1">
                  <a:lumMod val="75000"/>
                </a:schemeClr>
              </a:solidFill>
            </a:endParaRPr>
          </a:p>
          <a:p>
            <a:pPr algn="ctr"/>
            <a:r>
              <a:rPr lang="fr-FR" sz="1200" dirty="0" err="1">
                <a:solidFill>
                  <a:schemeClr val="tx1">
                    <a:lumMod val="75000"/>
                  </a:schemeClr>
                </a:solidFill>
              </a:rPr>
              <a:t>Empl</a:t>
            </a:r>
            <a:r>
              <a:rPr lang="fr-FR" sz="1200" dirty="0">
                <a:solidFill>
                  <a:schemeClr val="tx1">
                    <a:lumMod val="75000"/>
                  </a:schemeClr>
                </a:solidFill>
              </a:rPr>
              <a:t> hôtel/restaurant</a:t>
            </a:r>
          </a:p>
          <a:p>
            <a:pPr algn="ctr"/>
            <a:r>
              <a:rPr lang="fr-FR" sz="1200" dirty="0">
                <a:solidFill>
                  <a:schemeClr val="tx1">
                    <a:lumMod val="75000"/>
                  </a:schemeClr>
                </a:solidFill>
              </a:rPr>
              <a:t>Vendeurs</a:t>
            </a:r>
          </a:p>
        </p:txBody>
      </p:sp>
      <p:sp>
        <p:nvSpPr>
          <p:cNvPr id="15" name="ZoneTexte 14"/>
          <p:cNvSpPr txBox="1"/>
          <p:nvPr/>
        </p:nvSpPr>
        <p:spPr>
          <a:xfrm>
            <a:off x="3380014" y="3400904"/>
            <a:ext cx="14937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>
                <a:solidFill>
                  <a:srgbClr val="559DA7"/>
                </a:solidFill>
              </a:rPr>
              <a:t>Caissiers</a:t>
            </a:r>
          </a:p>
          <a:p>
            <a:pPr algn="ctr"/>
            <a:r>
              <a:rPr lang="fr-FR" sz="1200" b="1" dirty="0">
                <a:solidFill>
                  <a:srgbClr val="559DA7"/>
                </a:solidFill>
              </a:rPr>
              <a:t>magasiniers</a:t>
            </a:r>
          </a:p>
        </p:txBody>
      </p:sp>
      <p:sp>
        <p:nvSpPr>
          <p:cNvPr id="16" name="ZoneTexte 15"/>
          <p:cNvSpPr txBox="1"/>
          <p:nvPr/>
        </p:nvSpPr>
        <p:spPr>
          <a:xfrm>
            <a:off x="4811512" y="3404720"/>
            <a:ext cx="18940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>
                <a:solidFill>
                  <a:srgbClr val="559DA7"/>
                </a:solidFill>
              </a:rPr>
              <a:t>Agents de sécurité</a:t>
            </a:r>
          </a:p>
          <a:p>
            <a:pPr algn="ctr"/>
            <a:r>
              <a:rPr lang="fr-FR" sz="1200" dirty="0">
                <a:solidFill>
                  <a:schemeClr val="tx1">
                    <a:lumMod val="75000"/>
                  </a:schemeClr>
                </a:solidFill>
              </a:rPr>
              <a:t>ENQ adm</a:t>
            </a:r>
          </a:p>
        </p:txBody>
      </p:sp>
      <p:sp>
        <p:nvSpPr>
          <p:cNvPr id="17" name="ZoneTexte 16"/>
          <p:cNvSpPr txBox="1"/>
          <p:nvPr/>
        </p:nvSpPr>
        <p:spPr>
          <a:xfrm>
            <a:off x="6520284" y="3265665"/>
            <a:ext cx="21590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>
                <a:solidFill>
                  <a:schemeClr val="tx1">
                    <a:lumMod val="75000"/>
                  </a:schemeClr>
                </a:solidFill>
              </a:rPr>
              <a:t>Nettoyeurs</a:t>
            </a:r>
          </a:p>
          <a:p>
            <a:pPr algn="ctr"/>
            <a:r>
              <a:rPr lang="fr-FR" sz="1200" dirty="0">
                <a:solidFill>
                  <a:schemeClr val="tx1">
                    <a:lumMod val="75000"/>
                  </a:schemeClr>
                </a:solidFill>
              </a:rPr>
              <a:t>Agents de surveillance</a:t>
            </a:r>
          </a:p>
          <a:p>
            <a:pPr algn="ctr"/>
            <a:r>
              <a:rPr lang="fr-FR" sz="1200" dirty="0">
                <a:solidFill>
                  <a:schemeClr val="tx1">
                    <a:lumMod val="75000"/>
                  </a:schemeClr>
                </a:solidFill>
              </a:rPr>
              <a:t>Aides cuisine</a:t>
            </a:r>
          </a:p>
        </p:txBody>
      </p:sp>
      <p:sp>
        <p:nvSpPr>
          <p:cNvPr id="27" name="ZoneTexte 26"/>
          <p:cNvSpPr txBox="1"/>
          <p:nvPr/>
        </p:nvSpPr>
        <p:spPr>
          <a:xfrm>
            <a:off x="143434" y="2077573"/>
            <a:ext cx="2061883" cy="95410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1400" b="1" dirty="0">
                <a:solidFill>
                  <a:srgbClr val="559DA7"/>
                </a:solidFill>
              </a:rPr>
              <a:t>Les principaux métiers exercés par les salariés occupant un emploi peu qualifié</a:t>
            </a:r>
          </a:p>
        </p:txBody>
      </p:sp>
      <p:sp>
        <p:nvSpPr>
          <p:cNvPr id="28" name="ZoneTexte 27"/>
          <p:cNvSpPr txBox="1"/>
          <p:nvPr/>
        </p:nvSpPr>
        <p:spPr>
          <a:xfrm>
            <a:off x="3428708" y="2878289"/>
            <a:ext cx="13816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>
                <a:solidFill>
                  <a:schemeClr val="tx1">
                    <a:lumMod val="75000"/>
                  </a:schemeClr>
                </a:solidFill>
              </a:rPr>
              <a:t>+ Echanges</a:t>
            </a:r>
          </a:p>
        </p:txBody>
      </p:sp>
      <p:sp>
        <p:nvSpPr>
          <p:cNvPr id="29" name="ZoneTexte 28"/>
          <p:cNvSpPr txBox="1"/>
          <p:nvPr/>
        </p:nvSpPr>
        <p:spPr>
          <a:xfrm>
            <a:off x="5003081" y="2881446"/>
            <a:ext cx="17284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>
                <a:solidFill>
                  <a:schemeClr val="tx1">
                    <a:lumMod val="75000"/>
                  </a:schemeClr>
                </a:solidFill>
              </a:rPr>
              <a:t>+ Autonomie</a:t>
            </a:r>
          </a:p>
        </p:txBody>
      </p:sp>
      <p:pic>
        <p:nvPicPr>
          <p:cNvPr id="30" name="Picture 3">
            <a:extLst/>
          </p:cNvPr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670" y="4305566"/>
            <a:ext cx="718865" cy="718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Picture 3">
            <a:extLst/>
          </p:cNvPr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954" y="5285569"/>
            <a:ext cx="718865" cy="718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Picture 12">
            <a:extLst/>
          </p:cNvPr>
          <p:cNvPicPr>
            <a:picLocks noChangeAspect="1" noChangeArrowheads="1"/>
          </p:cNvPicPr>
          <p:nvPr/>
        </p:nvPicPr>
        <p:blipFill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9306" y="2137197"/>
            <a:ext cx="1164524" cy="7486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Picture 9">
            <a:extLst/>
          </p:cNvPr>
          <p:cNvPicPr>
            <a:picLocks noChangeAspect="1" noChangeArrowheads="1"/>
          </p:cNvPicPr>
          <p:nvPr/>
        </p:nvPicPr>
        <p:blipFill>
          <a:blip r:embed="rId5" cstate="print">
            <a:duotone>
              <a:prstClr val="black"/>
              <a:schemeClr val="bg1">
                <a:lumMod val="95000"/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8001" y="2173803"/>
            <a:ext cx="198174" cy="2361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Picture 12">
            <a:extLst/>
          </p:cNvPr>
          <p:cNvPicPr>
            <a:picLocks noChangeAspect="1" noChangeArrowheads="1"/>
          </p:cNvPicPr>
          <p:nvPr/>
        </p:nvPicPr>
        <p:blipFill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4986" y="2160405"/>
            <a:ext cx="1164524" cy="7486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" name="Picture 9">
            <a:extLst/>
          </p:cNvPr>
          <p:cNvPicPr>
            <a:picLocks noChangeAspect="1" noChangeArrowheads="1"/>
          </p:cNvPicPr>
          <p:nvPr/>
        </p:nvPicPr>
        <p:blipFill>
          <a:blip r:embed="rId5" cstate="print">
            <a:duotone>
              <a:prstClr val="black"/>
              <a:schemeClr val="bg1">
                <a:lumMod val="95000"/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3681" y="2197011"/>
            <a:ext cx="198174" cy="2361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" name="Picture 12">
            <a:extLst/>
          </p:cNvPr>
          <p:cNvPicPr>
            <a:picLocks noChangeAspect="1" noChangeArrowheads="1"/>
          </p:cNvPicPr>
          <p:nvPr/>
        </p:nvPicPr>
        <p:blipFill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7568" y="2184981"/>
            <a:ext cx="1164524" cy="7486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" name="Picture 9">
            <a:extLst/>
          </p:cNvPr>
          <p:cNvPicPr>
            <a:picLocks noChangeAspect="1" noChangeArrowheads="1"/>
          </p:cNvPicPr>
          <p:nvPr/>
        </p:nvPicPr>
        <p:blipFill>
          <a:blip r:embed="rId6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192" y="3363832"/>
            <a:ext cx="243140" cy="289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" name="Picture 9">
            <a:extLst/>
          </p:cNvPr>
          <p:cNvPicPr>
            <a:picLocks noChangeAspect="1" noChangeArrowheads="1"/>
          </p:cNvPicPr>
          <p:nvPr/>
        </p:nvPicPr>
        <p:blipFill>
          <a:blip r:embed="rId7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972" y="3542508"/>
            <a:ext cx="250892" cy="298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" name="Picture 9">
            <a:extLst/>
          </p:cNvPr>
          <p:cNvPicPr>
            <a:picLocks noChangeAspect="1" noChangeArrowheads="1"/>
          </p:cNvPicPr>
          <p:nvPr/>
        </p:nvPicPr>
        <p:blipFill>
          <a:blip r:embed="rId7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512" y="4556852"/>
            <a:ext cx="250892" cy="298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" name="Picture 9">
            <a:extLst/>
          </p:cNvPr>
          <p:cNvPicPr>
            <a:picLocks noChangeAspect="1" noChangeArrowheads="1"/>
          </p:cNvPicPr>
          <p:nvPr/>
        </p:nvPicPr>
        <p:blipFill>
          <a:blip r:embed="rId5" cstate="print">
            <a:duotone>
              <a:prstClr val="black"/>
              <a:schemeClr val="bg1">
                <a:lumMod val="95000"/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3080" y="2205960"/>
            <a:ext cx="198174" cy="2361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" name="Picture 9">
            <a:extLst/>
          </p:cNvPr>
          <p:cNvPicPr>
            <a:picLocks noChangeAspect="1" noChangeArrowheads="1"/>
          </p:cNvPicPr>
          <p:nvPr/>
        </p:nvPicPr>
        <p:blipFill>
          <a:blip r:embed="rId8" cstate="print">
            <a:duotone>
              <a:prstClr val="black"/>
              <a:schemeClr val="bg1">
                <a:lumMod val="95000"/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3874" y="2430220"/>
            <a:ext cx="229002" cy="2728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" name="ZoneTexte 42"/>
          <p:cNvSpPr txBox="1"/>
          <p:nvPr/>
        </p:nvSpPr>
        <p:spPr>
          <a:xfrm>
            <a:off x="1684888" y="4360496"/>
            <a:ext cx="15959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>
                <a:solidFill>
                  <a:schemeClr val="tx1">
                    <a:lumMod val="75000"/>
                  </a:schemeClr>
                </a:solidFill>
              </a:rPr>
              <a:t>Magasiniers</a:t>
            </a:r>
          </a:p>
          <a:p>
            <a:pPr algn="ctr"/>
            <a:r>
              <a:rPr lang="fr-FR" sz="1200" dirty="0">
                <a:solidFill>
                  <a:schemeClr val="tx1">
                    <a:lumMod val="75000"/>
                  </a:schemeClr>
                </a:solidFill>
              </a:rPr>
              <a:t>Standardistes</a:t>
            </a:r>
          </a:p>
          <a:p>
            <a:pPr algn="ctr"/>
            <a:r>
              <a:rPr lang="fr-FR" sz="1200" dirty="0">
                <a:solidFill>
                  <a:schemeClr val="tx1">
                    <a:lumMod val="75000"/>
                  </a:schemeClr>
                </a:solidFill>
              </a:rPr>
              <a:t>Agents de sécurité</a:t>
            </a:r>
          </a:p>
        </p:txBody>
      </p:sp>
      <p:sp>
        <p:nvSpPr>
          <p:cNvPr id="45" name="ZoneTexte 44"/>
          <p:cNvSpPr txBox="1"/>
          <p:nvPr/>
        </p:nvSpPr>
        <p:spPr>
          <a:xfrm>
            <a:off x="3354684" y="4475509"/>
            <a:ext cx="1595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>
                <a:solidFill>
                  <a:schemeClr val="tx1">
                    <a:lumMod val="75000"/>
                  </a:schemeClr>
                </a:solidFill>
              </a:rPr>
              <a:t>Magasiniers</a:t>
            </a:r>
          </a:p>
          <a:p>
            <a:pPr algn="ctr"/>
            <a:r>
              <a:rPr lang="fr-FR" sz="1200" dirty="0">
                <a:solidFill>
                  <a:schemeClr val="tx1">
                    <a:lumMod val="75000"/>
                  </a:schemeClr>
                </a:solidFill>
              </a:rPr>
              <a:t>Standardistes</a:t>
            </a:r>
          </a:p>
        </p:txBody>
      </p:sp>
      <p:sp>
        <p:nvSpPr>
          <p:cNvPr id="46" name="ZoneTexte 45"/>
          <p:cNvSpPr txBox="1"/>
          <p:nvPr/>
        </p:nvSpPr>
        <p:spPr>
          <a:xfrm>
            <a:off x="4950660" y="4477160"/>
            <a:ext cx="18940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>
                <a:solidFill>
                  <a:schemeClr val="tx1">
                    <a:lumMod val="75000"/>
                  </a:schemeClr>
                </a:solidFill>
              </a:rPr>
              <a:t>ENQ adm</a:t>
            </a:r>
          </a:p>
          <a:p>
            <a:pPr algn="ctr"/>
            <a:r>
              <a:rPr lang="fr-FR" sz="1200" dirty="0">
                <a:solidFill>
                  <a:schemeClr val="tx1">
                    <a:lumMod val="75000"/>
                  </a:schemeClr>
                </a:solidFill>
              </a:rPr>
              <a:t>ONQ manutention</a:t>
            </a:r>
          </a:p>
        </p:txBody>
      </p:sp>
      <p:sp>
        <p:nvSpPr>
          <p:cNvPr id="47" name="ZoneTexte 46"/>
          <p:cNvSpPr txBox="1"/>
          <p:nvPr/>
        </p:nvSpPr>
        <p:spPr>
          <a:xfrm>
            <a:off x="6520283" y="4481621"/>
            <a:ext cx="21590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>
                <a:solidFill>
                  <a:srgbClr val="559DA7"/>
                </a:solidFill>
              </a:rPr>
              <a:t>Agents d’entretien</a:t>
            </a:r>
          </a:p>
          <a:p>
            <a:pPr algn="ctr"/>
            <a:r>
              <a:rPr lang="fr-FR" sz="1200" dirty="0">
                <a:solidFill>
                  <a:schemeClr val="tx1">
                    <a:lumMod val="75000"/>
                  </a:schemeClr>
                </a:solidFill>
              </a:rPr>
              <a:t>Aides à domicile</a:t>
            </a:r>
          </a:p>
        </p:txBody>
      </p:sp>
      <p:sp>
        <p:nvSpPr>
          <p:cNvPr id="48" name="ZoneTexte 47"/>
          <p:cNvSpPr txBox="1"/>
          <p:nvPr/>
        </p:nvSpPr>
        <p:spPr>
          <a:xfrm>
            <a:off x="1535361" y="5435380"/>
            <a:ext cx="20517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 err="1">
                <a:solidFill>
                  <a:srgbClr val="559DA7"/>
                </a:solidFill>
              </a:rPr>
              <a:t>Empl</a:t>
            </a:r>
            <a:r>
              <a:rPr lang="fr-FR" sz="1200" b="1" dirty="0">
                <a:solidFill>
                  <a:srgbClr val="559DA7"/>
                </a:solidFill>
              </a:rPr>
              <a:t> hôtel/restaurant</a:t>
            </a:r>
          </a:p>
          <a:p>
            <a:pPr algn="ctr"/>
            <a:r>
              <a:rPr lang="fr-FR" sz="1200" dirty="0">
                <a:solidFill>
                  <a:schemeClr val="tx1">
                    <a:lumMod val="75000"/>
                  </a:schemeClr>
                </a:solidFill>
              </a:rPr>
              <a:t>Concierges</a:t>
            </a:r>
          </a:p>
        </p:txBody>
      </p:sp>
      <p:sp>
        <p:nvSpPr>
          <p:cNvPr id="49" name="ZoneTexte 48"/>
          <p:cNvSpPr txBox="1"/>
          <p:nvPr/>
        </p:nvSpPr>
        <p:spPr>
          <a:xfrm>
            <a:off x="3174590" y="5333063"/>
            <a:ext cx="21590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>
                <a:solidFill>
                  <a:schemeClr val="tx1">
                    <a:lumMod val="75000"/>
                  </a:schemeClr>
                </a:solidFill>
              </a:rPr>
              <a:t>Manutentionnaires</a:t>
            </a:r>
          </a:p>
          <a:p>
            <a:pPr algn="ctr"/>
            <a:r>
              <a:rPr lang="fr-FR" sz="1200" dirty="0">
                <a:solidFill>
                  <a:schemeClr val="tx1">
                    <a:lumMod val="75000"/>
                  </a:schemeClr>
                </a:solidFill>
              </a:rPr>
              <a:t>Serveurs</a:t>
            </a:r>
          </a:p>
          <a:p>
            <a:pPr algn="ctr"/>
            <a:r>
              <a:rPr lang="fr-FR" sz="1200" dirty="0">
                <a:solidFill>
                  <a:schemeClr val="tx1">
                    <a:lumMod val="75000"/>
                  </a:schemeClr>
                </a:solidFill>
              </a:rPr>
              <a:t>ONQ de prod</a:t>
            </a:r>
          </a:p>
        </p:txBody>
      </p:sp>
      <p:sp>
        <p:nvSpPr>
          <p:cNvPr id="50" name="ZoneTexte 49"/>
          <p:cNvSpPr txBox="1"/>
          <p:nvPr/>
        </p:nvSpPr>
        <p:spPr>
          <a:xfrm>
            <a:off x="4893925" y="5171738"/>
            <a:ext cx="21590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 err="1">
                <a:solidFill>
                  <a:schemeClr val="tx1">
                    <a:lumMod val="75000"/>
                  </a:schemeClr>
                </a:solidFill>
              </a:rPr>
              <a:t>Empl</a:t>
            </a:r>
            <a:r>
              <a:rPr lang="fr-FR" sz="1200" dirty="0">
                <a:solidFill>
                  <a:schemeClr val="tx1">
                    <a:lumMod val="75000"/>
                  </a:schemeClr>
                </a:solidFill>
              </a:rPr>
              <a:t> de compta</a:t>
            </a:r>
          </a:p>
          <a:p>
            <a:pPr algn="ctr"/>
            <a:r>
              <a:rPr lang="fr-FR" sz="1200" dirty="0" err="1">
                <a:solidFill>
                  <a:schemeClr val="tx1">
                    <a:lumMod val="75000"/>
                  </a:schemeClr>
                </a:solidFill>
              </a:rPr>
              <a:t>Empl</a:t>
            </a:r>
            <a:r>
              <a:rPr lang="fr-FR" sz="1200" dirty="0">
                <a:solidFill>
                  <a:schemeClr val="tx1">
                    <a:lumMod val="75000"/>
                  </a:schemeClr>
                </a:solidFill>
              </a:rPr>
              <a:t> hôtel/</a:t>
            </a:r>
            <a:r>
              <a:rPr lang="fr-FR" sz="1200" dirty="0" err="1">
                <a:solidFill>
                  <a:schemeClr val="tx1">
                    <a:lumMod val="75000"/>
                  </a:schemeClr>
                </a:solidFill>
              </a:rPr>
              <a:t>rest</a:t>
            </a:r>
            <a:endParaRPr lang="fr-FR" sz="1200" dirty="0">
              <a:solidFill>
                <a:schemeClr val="tx1">
                  <a:lumMod val="75000"/>
                </a:schemeClr>
              </a:solidFill>
            </a:endParaRPr>
          </a:p>
          <a:p>
            <a:pPr algn="ctr"/>
            <a:r>
              <a:rPr lang="fr-FR" sz="1200" dirty="0" err="1">
                <a:solidFill>
                  <a:schemeClr val="tx1">
                    <a:lumMod val="75000"/>
                  </a:schemeClr>
                </a:solidFill>
              </a:rPr>
              <a:t>Empl</a:t>
            </a:r>
            <a:r>
              <a:rPr lang="fr-FR" sz="1200" dirty="0">
                <a:solidFill>
                  <a:schemeClr val="tx1">
                    <a:lumMod val="75000"/>
                  </a:schemeClr>
                </a:solidFill>
              </a:rPr>
              <a:t> de maison</a:t>
            </a:r>
          </a:p>
          <a:p>
            <a:pPr algn="ctr"/>
            <a:r>
              <a:rPr lang="fr-FR" sz="1200" dirty="0">
                <a:solidFill>
                  <a:schemeClr val="tx1">
                    <a:lumMod val="75000"/>
                  </a:schemeClr>
                </a:solidFill>
              </a:rPr>
              <a:t>ONQ bâtiment</a:t>
            </a:r>
          </a:p>
        </p:txBody>
      </p:sp>
      <p:sp>
        <p:nvSpPr>
          <p:cNvPr id="51" name="ZoneTexte 50"/>
          <p:cNvSpPr txBox="1"/>
          <p:nvPr/>
        </p:nvSpPr>
        <p:spPr>
          <a:xfrm>
            <a:off x="6520283" y="5420575"/>
            <a:ext cx="21590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>
                <a:solidFill>
                  <a:srgbClr val="559DA7"/>
                </a:solidFill>
              </a:rPr>
              <a:t>Agents d’entretien</a:t>
            </a:r>
          </a:p>
          <a:p>
            <a:pPr algn="ctr"/>
            <a:r>
              <a:rPr lang="fr-FR" sz="1200" dirty="0">
                <a:solidFill>
                  <a:schemeClr val="tx1">
                    <a:lumMod val="75000"/>
                  </a:schemeClr>
                </a:solidFill>
              </a:rPr>
              <a:t>ONQ bâtiment</a:t>
            </a:r>
          </a:p>
        </p:txBody>
      </p:sp>
    </p:spTree>
    <p:extLst>
      <p:ext uri="{BB962C8B-B14F-4D97-AF65-F5344CB8AC3E}">
        <p14:creationId xmlns:p14="http://schemas.microsoft.com/office/powerpoint/2010/main" val="2266511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  <p:bldP spid="43" grpId="0"/>
      <p:bldP spid="45" grpId="0"/>
      <p:bldP spid="46" grpId="0"/>
      <p:bldP spid="47" grpId="0"/>
      <p:bldP spid="48" grpId="0"/>
      <p:bldP spid="49" grpId="0"/>
      <p:bldP spid="50" grpId="0"/>
      <p:bldP spid="5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8650" y="645459"/>
            <a:ext cx="7886700" cy="1045230"/>
          </a:xfrm>
        </p:spPr>
        <p:txBody>
          <a:bodyPr/>
          <a:lstStyle/>
          <a:p>
            <a:r>
              <a:rPr lang="fr-FR" dirty="0"/>
              <a:t>L’emploi non qualifié : plus fragile face </a:t>
            </a:r>
            <a:br>
              <a:rPr lang="fr-FR" dirty="0"/>
            </a:br>
            <a:r>
              <a:rPr lang="fr-FR" dirty="0"/>
              <a:t>à la transition numérique</a:t>
            </a:r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5"/>
          </p:nvPr>
        </p:nvSpPr>
        <p:spPr>
          <a:xfrm>
            <a:off x="628650" y="1957388"/>
            <a:ext cx="7881938" cy="4425483"/>
          </a:xfrm>
        </p:spPr>
        <p:txBody>
          <a:bodyPr>
            <a:noAutofit/>
          </a:bodyPr>
          <a:lstStyle/>
          <a:p>
            <a:pPr algn="just">
              <a:lnSpc>
                <a:spcPct val="100000"/>
              </a:lnSpc>
            </a:pPr>
            <a:r>
              <a:rPr lang="fr-FR" sz="1800" i="1" dirty="0">
                <a:solidFill>
                  <a:schemeClr val="accent1">
                    <a:lumMod val="50000"/>
                  </a:schemeClr>
                </a:solidFill>
              </a:rPr>
              <a:t>Cf. Rapport du conseil d’orientation pour l’emploi 2017</a:t>
            </a:r>
            <a:r>
              <a:rPr lang="fr-FR" sz="18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sz="1800" dirty="0"/>
              <a:t>: </a:t>
            </a:r>
          </a:p>
          <a:p>
            <a:pPr algn="just">
              <a:lnSpc>
                <a:spcPct val="100000"/>
              </a:lnSpc>
            </a:pPr>
            <a:r>
              <a:rPr lang="fr-FR" sz="1800" dirty="0"/>
              <a:t>Parmi les emplois les plus susceptibles d’évoluer du fait de la numérisation </a:t>
            </a:r>
          </a:p>
          <a:p>
            <a:pPr algn="just">
              <a:lnSpc>
                <a:spcPct val="100000"/>
              </a:lnSpc>
            </a:pPr>
            <a:r>
              <a:rPr lang="fr-FR" sz="1800" dirty="0">
                <a:sym typeface="Wingdings" panose="05000000000000000000" pitchFamily="2" charset="2"/>
              </a:rPr>
              <a:t> </a:t>
            </a:r>
            <a:r>
              <a:rPr lang="fr-FR" sz="1800" dirty="0"/>
              <a:t>agents d’entretien, conducteurs de véhicules, employés hôtellerie/restaurant, employés de maison, vendeurs</a:t>
            </a:r>
          </a:p>
          <a:p>
            <a:pPr algn="just">
              <a:lnSpc>
                <a:spcPct val="100000"/>
              </a:lnSpc>
            </a:pPr>
            <a:r>
              <a:rPr lang="fr-FR" sz="1800" dirty="0"/>
              <a:t>Ces salariés : </a:t>
            </a:r>
          </a:p>
          <a:p>
            <a:pPr marL="342900" indent="-342900" algn="just">
              <a:lnSpc>
                <a:spcPct val="100000"/>
              </a:lnSpc>
              <a:buFontTx/>
              <a:buChar char="-"/>
            </a:pPr>
            <a:r>
              <a:rPr lang="fr-FR" sz="1800" dirty="0"/>
              <a:t>qui composent une large part de l’emploi peu qualifié (</a:t>
            </a:r>
            <a:r>
              <a:rPr lang="fr-FR" sz="1800" i="1" dirty="0">
                <a:solidFill>
                  <a:schemeClr val="accent1">
                    <a:lumMod val="50000"/>
                  </a:schemeClr>
                </a:solidFill>
              </a:rPr>
              <a:t>cf. Estrade 2009</a:t>
            </a:r>
            <a:r>
              <a:rPr lang="fr-FR" sz="1800" dirty="0"/>
              <a:t>)</a:t>
            </a:r>
          </a:p>
          <a:p>
            <a:pPr marL="342900" indent="-342900" algn="just">
              <a:lnSpc>
                <a:spcPct val="100000"/>
              </a:lnSpc>
              <a:buFontTx/>
              <a:buChar char="-"/>
            </a:pPr>
            <a:r>
              <a:rPr lang="fr-FR" sz="1800" dirty="0"/>
              <a:t>sont peu </a:t>
            </a:r>
            <a:r>
              <a:rPr lang="fr-FR" sz="1800" dirty="0" err="1"/>
              <a:t>diplomés</a:t>
            </a:r>
            <a:r>
              <a:rPr lang="fr-FR" sz="1800" dirty="0"/>
              <a:t> et n’accèdent pas à la formation continue organisée</a:t>
            </a:r>
          </a:p>
          <a:p>
            <a:pPr marL="342900" indent="-342900" algn="just">
              <a:lnSpc>
                <a:spcPct val="100000"/>
              </a:lnSpc>
              <a:buFontTx/>
              <a:buChar char="-"/>
            </a:pPr>
            <a:r>
              <a:rPr lang="fr-FR" sz="1800" dirty="0"/>
              <a:t>évoluent dans des dynamiques peu favorables aux apprentissages au travail</a:t>
            </a:r>
          </a:p>
          <a:p>
            <a:pPr algn="just">
              <a:lnSpc>
                <a:spcPct val="100000"/>
              </a:lnSpc>
            </a:pPr>
            <a:r>
              <a:rPr lang="fr-FR" sz="1800" dirty="0">
                <a:sym typeface="Wingdings" panose="05000000000000000000" pitchFamily="2" charset="2"/>
              </a:rPr>
              <a:t>De surcroît, ces salariés sont peu voire non utilisateurs des TIC (</a:t>
            </a:r>
            <a:r>
              <a:rPr lang="fr-FR" sz="1800" i="1" dirty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cf. Bref 376</a:t>
            </a:r>
            <a:r>
              <a:rPr lang="fr-FR" sz="1800" dirty="0">
                <a:sym typeface="Wingdings" panose="05000000000000000000" pitchFamily="2" charset="2"/>
              </a:rPr>
              <a:t>)</a:t>
            </a:r>
          </a:p>
          <a:p>
            <a:pPr algn="just">
              <a:lnSpc>
                <a:spcPct val="100000"/>
              </a:lnSpc>
            </a:pPr>
            <a:endParaRPr lang="fr-FR" sz="1800" dirty="0">
              <a:sym typeface="Wingdings" panose="05000000000000000000" pitchFamily="2" charset="2"/>
            </a:endParaRPr>
          </a:p>
          <a:p>
            <a:pPr algn="just">
              <a:lnSpc>
                <a:spcPct val="100000"/>
              </a:lnSpc>
            </a:pPr>
            <a:r>
              <a:rPr lang="fr-FR" sz="1800" dirty="0">
                <a:sym typeface="Wingdings" panose="05000000000000000000" pitchFamily="2" charset="2"/>
              </a:rPr>
              <a:t> </a:t>
            </a:r>
            <a:r>
              <a:rPr lang="fr-FR" sz="1800" b="1" dirty="0">
                <a:sym typeface="Wingdings" panose="05000000000000000000" pitchFamily="2" charset="2"/>
              </a:rPr>
              <a:t>Ces salariés ne sont pas </a:t>
            </a:r>
            <a:r>
              <a:rPr lang="fr-FR" sz="1800" b="1" dirty="0"/>
              <a:t>préparés aux évolutions prochaines du contenu de leur travail.</a:t>
            </a:r>
          </a:p>
        </p:txBody>
      </p:sp>
    </p:spTree>
    <p:extLst>
      <p:ext uri="{BB962C8B-B14F-4D97-AF65-F5344CB8AC3E}">
        <p14:creationId xmlns:p14="http://schemas.microsoft.com/office/powerpoint/2010/main" val="314089746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Les dynamiques de travail favorables profitent à l’emploi non qualifié</a:t>
            </a:r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5"/>
          </p:nvPr>
        </p:nvSpPr>
        <p:spPr>
          <a:xfrm>
            <a:off x="628650" y="2429258"/>
            <a:ext cx="7656700" cy="3639848"/>
          </a:xfrm>
        </p:spPr>
        <p:txBody>
          <a:bodyPr>
            <a:noAutofit/>
          </a:bodyPr>
          <a:lstStyle/>
          <a:p>
            <a:pPr algn="just">
              <a:lnSpc>
                <a:spcPct val="100000"/>
              </a:lnSpc>
            </a:pPr>
            <a:r>
              <a:rPr lang="fr-FR" sz="1800" dirty="0"/>
              <a:t>Lorsque les salariés peu qualifiés évoluent dans des dynamiques de travail propices aux apprentissages :</a:t>
            </a:r>
          </a:p>
          <a:p>
            <a:pPr algn="just">
              <a:lnSpc>
                <a:spcPct val="100000"/>
              </a:lnSpc>
            </a:pPr>
            <a:endParaRPr lang="fr-FR" sz="1800" dirty="0"/>
          </a:p>
          <a:p>
            <a:pPr marL="342900" indent="-342900" algn="just">
              <a:lnSpc>
                <a:spcPct val="100000"/>
              </a:lnSpc>
              <a:buFontTx/>
              <a:buChar char="-"/>
            </a:pPr>
            <a:r>
              <a:rPr lang="fr-FR" sz="1800" dirty="0"/>
              <a:t>Leurs chances d’augmenter leurs compétences sont x 6</a:t>
            </a:r>
          </a:p>
          <a:p>
            <a:pPr marL="342900" indent="-342900" algn="just">
              <a:lnSpc>
                <a:spcPct val="100000"/>
              </a:lnSpc>
              <a:buFontTx/>
              <a:buChar char="-"/>
            </a:pPr>
            <a:r>
              <a:rPr lang="fr-FR" sz="1800" dirty="0"/>
              <a:t>Les inégalités d’accès à la formation organisée sont réduites</a:t>
            </a:r>
          </a:p>
          <a:p>
            <a:pPr marL="342900" indent="-342900" algn="just">
              <a:lnSpc>
                <a:spcPct val="100000"/>
              </a:lnSpc>
              <a:buFontTx/>
              <a:buChar char="-"/>
            </a:pPr>
            <a:r>
              <a:rPr lang="fr-FR" sz="1800" dirty="0"/>
              <a:t>Le bien-être au travail augmente</a:t>
            </a:r>
          </a:p>
          <a:p>
            <a:pPr marL="342900" indent="-342900" algn="just">
              <a:lnSpc>
                <a:spcPct val="100000"/>
              </a:lnSpc>
              <a:buFontTx/>
              <a:buChar char="-"/>
            </a:pPr>
            <a:endParaRPr lang="fr-FR" sz="1800" dirty="0"/>
          </a:p>
          <a:p>
            <a:pPr algn="just">
              <a:lnSpc>
                <a:spcPct val="100000"/>
              </a:lnSpc>
            </a:pPr>
            <a:r>
              <a:rPr lang="fr-FR" sz="1800" dirty="0">
                <a:sym typeface="Wingdings" panose="05000000000000000000" pitchFamily="2" charset="2"/>
              </a:rPr>
              <a:t> </a:t>
            </a:r>
            <a:r>
              <a:rPr lang="fr-FR" sz="1800" dirty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La qualité du travail est déterminante pour ces salariés peu qualifiés puisqu’elle joue beaucoup plus sur l’acquisition de compétences que d’autres caractéristiques liées à l’emploi.</a:t>
            </a:r>
            <a:endParaRPr lang="fr-FR" sz="1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47588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Les « non qualifiés », une catégorie</a:t>
            </a:r>
            <a:br>
              <a:rPr lang="fr-FR" dirty="0"/>
            </a:br>
            <a:r>
              <a:rPr lang="fr-FR" dirty="0"/>
              <a:t>ciblée dans les politiques publiques</a:t>
            </a:r>
          </a:p>
        </p:txBody>
      </p:sp>
      <p:sp>
        <p:nvSpPr>
          <p:cNvPr id="8" name="Rectangle 7"/>
          <p:cNvSpPr/>
          <p:nvPr/>
        </p:nvSpPr>
        <p:spPr>
          <a:xfrm>
            <a:off x="628650" y="2259028"/>
            <a:ext cx="6893859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dirty="0">
                <a:solidFill>
                  <a:srgbClr val="559DA7"/>
                </a:solidFill>
              </a:rPr>
              <a:t>« Le Plan d’investissement dans les compétences, piloté par le ministère du Travail, se fixe pour  ambitions de former </a:t>
            </a:r>
            <a:r>
              <a:rPr lang="fr-FR" b="1" dirty="0">
                <a:solidFill>
                  <a:srgbClr val="559DA7"/>
                </a:solidFill>
              </a:rPr>
              <a:t>1 million de demandeurs d’emploi </a:t>
            </a:r>
            <a:r>
              <a:rPr lang="fr-FR" b="1" u="sng" dirty="0">
                <a:solidFill>
                  <a:srgbClr val="559DA7"/>
                </a:solidFill>
              </a:rPr>
              <a:t>peu ou pas qualifiés </a:t>
            </a:r>
            <a:r>
              <a:rPr lang="fr-FR" b="1" dirty="0">
                <a:solidFill>
                  <a:srgbClr val="559DA7"/>
                </a:solidFill>
              </a:rPr>
              <a:t>et 1 million de jeunes éloignés</a:t>
            </a:r>
            <a:r>
              <a:rPr lang="fr-FR" dirty="0">
                <a:solidFill>
                  <a:srgbClr val="559DA7"/>
                </a:solidFill>
              </a:rPr>
              <a:t> du marché du travail » (2019)</a:t>
            </a:r>
          </a:p>
          <a:p>
            <a:endParaRPr lang="fr-FR" dirty="0">
              <a:solidFill>
                <a:srgbClr val="559DA7"/>
              </a:solidFill>
            </a:endParaRPr>
          </a:p>
          <a:p>
            <a:endParaRPr lang="fr-FR" dirty="0">
              <a:solidFill>
                <a:srgbClr val="559DA7"/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è"/>
            </a:pPr>
            <a:r>
              <a:rPr lang="fr-FR" dirty="0">
                <a:solidFill>
                  <a:srgbClr val="559DA7"/>
                </a:solidFill>
                <a:sym typeface="Wingdings" panose="05000000000000000000" pitchFamily="2" charset="2"/>
              </a:rPr>
              <a:t>Fait suite à de nombreuses mesures pour l’emploi et la formation des personnes « peu qualifiées » (notamment des jeunes) depuis les années 70.</a:t>
            </a:r>
          </a:p>
          <a:p>
            <a:endParaRPr lang="fr-FR" dirty="0">
              <a:solidFill>
                <a:srgbClr val="559DA7"/>
              </a:solidFill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87202773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hlinkClick r:id="rId2"/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26"/>
          <a:stretch/>
        </p:blipFill>
        <p:spPr>
          <a:xfrm>
            <a:off x="796398" y="0"/>
            <a:ext cx="8347602" cy="6858000"/>
          </a:xfrm>
          <a:prstGeom prst="rect">
            <a:avLst/>
          </a:prstGeom>
        </p:spPr>
      </p:pic>
      <p:sp>
        <p:nvSpPr>
          <p:cNvPr id="9" name="Espace réservé du contenu 2"/>
          <p:cNvSpPr txBox="1">
            <a:spLocks/>
          </p:cNvSpPr>
          <p:nvPr/>
        </p:nvSpPr>
        <p:spPr>
          <a:xfrm>
            <a:off x="399879" y="1073820"/>
            <a:ext cx="2424003" cy="9576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fr-FR" sz="32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Merci.</a:t>
            </a:r>
          </a:p>
          <a:p>
            <a:pPr marL="1028700" lvl="3" indent="0">
              <a:lnSpc>
                <a:spcPct val="100000"/>
              </a:lnSpc>
              <a:buFont typeface="Arial" panose="020B0604020202020204" pitchFamily="34" charset="0"/>
              <a:buNone/>
            </a:pPr>
            <a:endParaRPr lang="fr-FR" sz="1400" b="1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99879" y="1792946"/>
            <a:ext cx="44231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42900">
              <a:buFont typeface="Arial" panose="020B0604020202020204" pitchFamily="34" charset="0"/>
              <a:buNone/>
            </a:pPr>
            <a:r>
              <a:rPr lang="fr-FR" sz="12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Marion Lambert</a:t>
            </a:r>
          </a:p>
          <a:p>
            <a:pPr indent="-342900">
              <a:buFont typeface="Arial" panose="020B0604020202020204" pitchFamily="34" charset="0"/>
              <a:buNone/>
            </a:pPr>
            <a:r>
              <a:rPr lang="fr-FR" sz="12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Chargée d’études</a:t>
            </a:r>
          </a:p>
          <a:p>
            <a:pPr indent="-342900">
              <a:buFont typeface="Arial" panose="020B0604020202020204" pitchFamily="34" charset="0"/>
              <a:buNone/>
            </a:pPr>
            <a:r>
              <a:rPr lang="fr-FR" sz="1200" dirty="0">
                <a:solidFill>
                  <a:srgbClr val="559DA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lambert@cereq.fr </a:t>
            </a:r>
          </a:p>
        </p:txBody>
      </p:sp>
      <p:sp>
        <p:nvSpPr>
          <p:cNvPr id="11" name="Rectangle 10"/>
          <p:cNvSpPr/>
          <p:nvPr/>
        </p:nvSpPr>
        <p:spPr>
          <a:xfrm rot="16200000">
            <a:off x="8175324" y="5922869"/>
            <a:ext cx="1535998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700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Photo : Jacob Lund / Shutterstock</a:t>
            </a:r>
          </a:p>
        </p:txBody>
      </p:sp>
    </p:spTree>
    <p:extLst>
      <p:ext uri="{BB962C8B-B14F-4D97-AF65-F5344CB8AC3E}">
        <p14:creationId xmlns:p14="http://schemas.microsoft.com/office/powerpoint/2010/main" val="41031245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5152" y="1151969"/>
            <a:ext cx="5602942" cy="5269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Espace réservé du contenu 2"/>
          <p:cNvSpPr>
            <a:spLocks noGrp="1"/>
          </p:cNvSpPr>
          <p:nvPr>
            <p:ph idx="4294967295"/>
          </p:nvPr>
        </p:nvSpPr>
        <p:spPr>
          <a:xfrm>
            <a:off x="4455458" y="1290918"/>
            <a:ext cx="4365811" cy="409687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fr-FR" sz="1600" b="1" dirty="0"/>
              <a:t>Objectifs de DEFIS</a:t>
            </a:r>
          </a:p>
          <a:p>
            <a:pPr marL="0" indent="0" algn="just">
              <a:buNone/>
            </a:pPr>
            <a:endParaRPr lang="fr-FR" sz="1400" b="1" dirty="0"/>
          </a:p>
          <a:p>
            <a:pPr marL="0" indent="0" algn="just">
              <a:buNone/>
            </a:pPr>
            <a:r>
              <a:rPr lang="fr-FR" sz="1400" b="1" dirty="0">
                <a:solidFill>
                  <a:schemeClr val="tx1">
                    <a:lumMod val="75000"/>
                  </a:schemeClr>
                </a:solidFill>
              </a:rPr>
              <a:t>Etudier : </a:t>
            </a:r>
          </a:p>
          <a:p>
            <a:pPr marL="0" indent="0" algn="just">
              <a:buNone/>
            </a:pPr>
            <a:r>
              <a:rPr lang="fr-FR" sz="1400" dirty="0"/>
              <a:t>Les dynamiques de formation des salariés en lien avec </a:t>
            </a:r>
          </a:p>
          <a:p>
            <a:pPr marL="361950" indent="-180975" algn="just">
              <a:buNone/>
            </a:pPr>
            <a:r>
              <a:rPr lang="fr-FR" sz="1400" dirty="0"/>
              <a:t>-  le travail et son organisation,</a:t>
            </a:r>
          </a:p>
          <a:p>
            <a:pPr marL="361950" indent="-180975" algn="just">
              <a:buNone/>
            </a:pPr>
            <a:r>
              <a:rPr lang="fr-FR" sz="1400" dirty="0"/>
              <a:t>- les politiques de formation et de ressources humaines des entreprises.</a:t>
            </a:r>
          </a:p>
          <a:p>
            <a:pPr marL="0" indent="0" algn="just">
              <a:buNone/>
            </a:pPr>
            <a:endParaRPr lang="fr-FR" sz="1400" dirty="0"/>
          </a:p>
          <a:p>
            <a:pPr marL="0" indent="0" algn="just">
              <a:buNone/>
            </a:pPr>
            <a:r>
              <a:rPr lang="fr-FR" sz="1400" b="1" dirty="0">
                <a:solidFill>
                  <a:schemeClr val="tx1">
                    <a:lumMod val="75000"/>
                  </a:schemeClr>
                </a:solidFill>
              </a:rPr>
              <a:t>Et ses effets sur :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FR" sz="1400" dirty="0"/>
              <a:t>les carrières professionnelles et salariales,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FR" sz="1400" dirty="0"/>
              <a:t>la mobilité externe et les chances d’accès à un nouvel emploi,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FR" sz="1400" dirty="0"/>
              <a:t>les autres changements dans l’activité professionnelle des salariés</a:t>
            </a:r>
          </a:p>
        </p:txBody>
      </p:sp>
    </p:spTree>
    <p:extLst>
      <p:ext uri="{BB962C8B-B14F-4D97-AF65-F5344CB8AC3E}">
        <p14:creationId xmlns:p14="http://schemas.microsoft.com/office/powerpoint/2010/main" val="37003885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3"/>
          </p:nvPr>
        </p:nvSpPr>
        <p:spPr/>
        <p:txBody>
          <a:bodyPr>
            <a:normAutofit/>
          </a:bodyPr>
          <a:lstStyle/>
          <a:p>
            <a:r>
              <a:rPr lang="fr-FR" dirty="0"/>
              <a:t>Les emplois non qualifiés, pour quel travail ?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fr-FR" dirty="0"/>
              <a:t>1. La qualification de quoi parle-t-on ?</a:t>
            </a:r>
          </a:p>
          <a:p>
            <a:r>
              <a:rPr lang="fr-FR" dirty="0"/>
              <a:t>2. Le </a:t>
            </a:r>
            <a:r>
              <a:rPr lang="fr-FR" i="1" dirty="0"/>
              <a:t>travail</a:t>
            </a:r>
            <a:r>
              <a:rPr lang="fr-FR" dirty="0"/>
              <a:t> qualifiant</a:t>
            </a:r>
          </a:p>
          <a:p>
            <a:r>
              <a:rPr lang="fr-FR" dirty="0"/>
              <a:t>3. Les enjeux autour des non qualifiés </a:t>
            </a:r>
          </a:p>
          <a:p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477615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sz="quarter" idx="15"/>
          </p:nvPr>
        </p:nvSpPr>
        <p:spPr/>
        <p:txBody>
          <a:bodyPr>
            <a:noAutofit/>
          </a:bodyPr>
          <a:lstStyle/>
          <a:p>
            <a:r>
              <a:rPr lang="fr-FR" sz="2400" dirty="0"/>
              <a:t>La qualification de quoi parle-t-on ?</a:t>
            </a:r>
          </a:p>
        </p:txBody>
      </p:sp>
    </p:spTree>
    <p:extLst>
      <p:ext uri="{BB962C8B-B14F-4D97-AF65-F5344CB8AC3E}">
        <p14:creationId xmlns:p14="http://schemas.microsoft.com/office/powerpoint/2010/main" val="630216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Les trois registres de la qualification </a:t>
            </a:r>
            <a:br>
              <a:rPr lang="fr-FR" dirty="0"/>
            </a:br>
            <a:r>
              <a:rPr lang="fr-FR" dirty="0"/>
              <a:t>(cf. Rose 2009)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5"/>
          </p:nvPr>
        </p:nvSpPr>
        <p:spPr>
          <a:xfrm>
            <a:off x="628650" y="1788425"/>
            <a:ext cx="7886700" cy="4908210"/>
          </a:xfrm>
        </p:spPr>
        <p:txBody>
          <a:bodyPr>
            <a:noAutofit/>
          </a:bodyPr>
          <a:lstStyle/>
          <a:p>
            <a:pPr algn="just">
              <a:lnSpc>
                <a:spcPct val="110000"/>
              </a:lnSpc>
            </a:pPr>
            <a:r>
              <a:rPr lang="fr-FR" sz="1500" b="1" dirty="0"/>
              <a:t>1. Lié à la personne :</a:t>
            </a:r>
          </a:p>
          <a:p>
            <a:pPr marL="358775" indent="-358775" algn="just">
              <a:lnSpc>
                <a:spcPct val="110000"/>
              </a:lnSpc>
              <a:tabLst>
                <a:tab pos="358775" algn="l"/>
              </a:tabLst>
            </a:pPr>
            <a:r>
              <a:rPr lang="fr-FR" sz="1500" dirty="0"/>
              <a:t>	L’ensemble des connaissances, savoirs, qualités, capacités, habiletés et compétences acquises et potentiellement utilisables dans le travail. Acquis par la formation initiale mais aussi par la formation </a:t>
            </a:r>
            <a:r>
              <a:rPr lang="fr-FR" sz="1500" i="1" dirty="0"/>
              <a:t>organisée</a:t>
            </a:r>
            <a:r>
              <a:rPr lang="fr-FR" sz="1500" dirty="0"/>
              <a:t> en cours d’emploi.</a:t>
            </a:r>
          </a:p>
          <a:p>
            <a:pPr marL="457200" indent="-457200" algn="just">
              <a:lnSpc>
                <a:spcPct val="110000"/>
              </a:lnSpc>
              <a:buFont typeface="+mj-lt"/>
              <a:buAutoNum type="arabicPeriod"/>
              <a:tabLst>
                <a:tab pos="358775" algn="l"/>
              </a:tabLst>
            </a:pPr>
            <a:endParaRPr lang="fr-FR" sz="1500" dirty="0"/>
          </a:p>
          <a:p>
            <a:pPr algn="just">
              <a:lnSpc>
                <a:spcPct val="110000"/>
              </a:lnSpc>
            </a:pPr>
            <a:r>
              <a:rPr lang="fr-FR" sz="1500" b="1" dirty="0"/>
              <a:t>2. Lié à l’emploi : </a:t>
            </a:r>
          </a:p>
          <a:p>
            <a:pPr lvl="1" algn="just">
              <a:lnSpc>
                <a:spcPct val="110000"/>
              </a:lnSpc>
            </a:pPr>
            <a:r>
              <a:rPr lang="fr-FR" sz="1500" dirty="0">
                <a:solidFill>
                  <a:srgbClr val="559DA7"/>
                </a:solidFill>
              </a:rPr>
              <a:t>Système de classification socialement validé qui conduit à un mode de reconnaissance de la qualification statutaire et salariale et résulte d’un jeu d’acteurs (employeurs, syndicats, pouvoirs publics) à plusieurs niveaux (branche, entreprise).</a:t>
            </a:r>
          </a:p>
          <a:p>
            <a:pPr algn="just">
              <a:lnSpc>
                <a:spcPct val="110000"/>
              </a:lnSpc>
            </a:pPr>
            <a:r>
              <a:rPr lang="fr-FR" sz="1500" dirty="0"/>
              <a:t>	</a:t>
            </a:r>
          </a:p>
          <a:p>
            <a:pPr algn="just">
              <a:lnSpc>
                <a:spcPct val="110000"/>
              </a:lnSpc>
            </a:pPr>
            <a:r>
              <a:rPr lang="fr-FR" sz="1500" b="1" dirty="0"/>
              <a:t>3. Lié au travail :</a:t>
            </a:r>
          </a:p>
          <a:p>
            <a:pPr marL="358775" indent="-358775" algn="just">
              <a:lnSpc>
                <a:spcPct val="110000"/>
              </a:lnSpc>
              <a:tabLst>
                <a:tab pos="358775" algn="l"/>
              </a:tabLst>
            </a:pPr>
            <a:r>
              <a:rPr lang="fr-FR" sz="1500" dirty="0"/>
              <a:t>	La qualification est liée au contenu du travail et aux conditions dans lesquelles il s’exerce. Ce travail peut être plus ou moins complexe, répétitif ou pénible, exiger +/- de responsabilité, de contrôle ou d’autonomie. Au-delà ce cette aspect individuel, cette dimension de la qualification peut être aussi collective et définie au niveau de l’entreprise : les modes de répartition du travail jouant un rôle déterminant.</a:t>
            </a:r>
          </a:p>
        </p:txBody>
      </p:sp>
    </p:spTree>
    <p:extLst>
      <p:ext uri="{BB962C8B-B14F-4D97-AF65-F5344CB8AC3E}">
        <p14:creationId xmlns:p14="http://schemas.microsoft.com/office/powerpoint/2010/main" val="39571531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Quels indicateurs ?</a:t>
            </a:r>
          </a:p>
        </p:txBody>
      </p:sp>
      <p:graphicFrame>
        <p:nvGraphicFramePr>
          <p:cNvPr id="10" name="Diagramme 9"/>
          <p:cNvGraphicFramePr/>
          <p:nvPr>
            <p:extLst>
              <p:ext uri="{D42A27DB-BD31-4B8C-83A1-F6EECF244321}">
                <p14:modId xmlns:p14="http://schemas.microsoft.com/office/powerpoint/2010/main" val="4161683345"/>
              </p:ext>
            </p:extLst>
          </p:nvPr>
        </p:nvGraphicFramePr>
        <p:xfrm>
          <a:off x="628650" y="1798265"/>
          <a:ext cx="7645774" cy="50597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5" name="ZoneTexte 14"/>
          <p:cNvSpPr txBox="1"/>
          <p:nvPr/>
        </p:nvSpPr>
        <p:spPr>
          <a:xfrm>
            <a:off x="4589900" y="4015472"/>
            <a:ext cx="2332031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fr-FR" sz="1400" b="1" dirty="0">
                <a:solidFill>
                  <a:srgbClr val="559DA7"/>
                </a:solidFill>
              </a:rPr>
              <a:t>Le travail </a:t>
            </a:r>
          </a:p>
          <a:p>
            <a:pPr lvl="0" algn="ctr"/>
            <a:r>
              <a:rPr lang="fr-FR" sz="1400" b="1" dirty="0">
                <a:solidFill>
                  <a:srgbClr val="559DA7"/>
                </a:solidFill>
              </a:rPr>
              <a:t>non qualifié</a:t>
            </a:r>
          </a:p>
          <a:p>
            <a:pPr lvl="0" algn="just">
              <a:tabLst>
                <a:tab pos="179388" algn="l"/>
              </a:tabLst>
            </a:pPr>
            <a:endParaRPr lang="fr-FR" sz="1200" b="1" dirty="0">
              <a:solidFill>
                <a:srgbClr val="559DA7"/>
              </a:solidFill>
            </a:endParaRPr>
          </a:p>
          <a:p>
            <a:pPr lvl="0" algn="just">
              <a:tabLst>
                <a:tab pos="179388" algn="l"/>
              </a:tabLst>
            </a:pPr>
            <a:r>
              <a:rPr lang="fr-FR" sz="1200" dirty="0">
                <a:solidFill>
                  <a:srgbClr val="559DA7"/>
                </a:solidFill>
              </a:rPr>
              <a:t>Travail « réputé » non qualifié ? « peu » qualifié ?</a:t>
            </a:r>
          </a:p>
          <a:p>
            <a:pPr lvl="0" algn="just">
              <a:tabLst>
                <a:tab pos="179388" algn="l"/>
              </a:tabLst>
            </a:pPr>
            <a:endParaRPr lang="fr-FR" sz="1200" dirty="0">
              <a:solidFill>
                <a:srgbClr val="559DA7"/>
              </a:solidFill>
            </a:endParaRPr>
          </a:p>
          <a:p>
            <a:pPr lvl="0" algn="just">
              <a:tabLst>
                <a:tab pos="179388" algn="l"/>
              </a:tabLst>
            </a:pPr>
            <a:r>
              <a:rPr lang="fr-FR" sz="1200" dirty="0">
                <a:solidFill>
                  <a:srgbClr val="559DA7"/>
                </a:solidFill>
              </a:rPr>
              <a:t>Caractérisé par la simplicité des tâches, la répétitivité, l’absence de prescription, un contexte peu enrichissant…. </a:t>
            </a:r>
          </a:p>
          <a:p>
            <a:pPr lvl="0" algn="just">
              <a:tabLst>
                <a:tab pos="179388" algn="l"/>
              </a:tabLst>
            </a:pPr>
            <a:endParaRPr lang="fr-FR" sz="1200" dirty="0">
              <a:solidFill>
                <a:srgbClr val="559DA7"/>
              </a:solidFill>
            </a:endParaRPr>
          </a:p>
          <a:p>
            <a:pPr lvl="0" algn="ctr">
              <a:tabLst>
                <a:tab pos="179388" algn="l"/>
              </a:tabLst>
            </a:pPr>
            <a:r>
              <a:rPr lang="fr-FR" sz="1200" b="1" dirty="0">
                <a:solidFill>
                  <a:schemeClr val="accent1">
                    <a:lumMod val="50000"/>
                  </a:schemeClr>
                </a:solidFill>
              </a:rPr>
              <a:t>Mais impossible de</a:t>
            </a:r>
          </a:p>
          <a:p>
            <a:pPr lvl="0" algn="ctr">
              <a:tabLst>
                <a:tab pos="179388" algn="l"/>
              </a:tabLst>
            </a:pPr>
            <a:r>
              <a:rPr lang="fr-FR" sz="1200" b="1" dirty="0">
                <a:solidFill>
                  <a:schemeClr val="accent1">
                    <a:lumMod val="50000"/>
                  </a:schemeClr>
                </a:solidFill>
              </a:rPr>
              <a:t> le ramener à </a:t>
            </a:r>
          </a:p>
          <a:p>
            <a:pPr lvl="0" algn="ctr">
              <a:tabLst>
                <a:tab pos="179388" algn="l"/>
              </a:tabLst>
            </a:pPr>
            <a:r>
              <a:rPr lang="fr-FR" sz="1200" b="1" dirty="0">
                <a:solidFill>
                  <a:schemeClr val="accent1">
                    <a:lumMod val="50000"/>
                  </a:schemeClr>
                </a:solidFill>
              </a:rPr>
              <a:t>un seul critère !</a:t>
            </a:r>
          </a:p>
          <a:p>
            <a:endParaRPr lang="fr-FR" sz="1200" dirty="0"/>
          </a:p>
        </p:txBody>
      </p:sp>
      <p:sp>
        <p:nvSpPr>
          <p:cNvPr id="16" name="ZoneTexte 15"/>
          <p:cNvSpPr txBox="1"/>
          <p:nvPr/>
        </p:nvSpPr>
        <p:spPr>
          <a:xfrm>
            <a:off x="2052917" y="4096821"/>
            <a:ext cx="2241177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fr-FR" sz="1400" b="1" dirty="0">
                <a:solidFill>
                  <a:srgbClr val="559DA7"/>
                </a:solidFill>
              </a:rPr>
              <a:t>L’emploi </a:t>
            </a:r>
          </a:p>
          <a:p>
            <a:pPr lvl="0" algn="ctr"/>
            <a:r>
              <a:rPr lang="fr-FR" sz="1400" b="1" dirty="0">
                <a:solidFill>
                  <a:srgbClr val="559DA7"/>
                </a:solidFill>
              </a:rPr>
              <a:t>non qualifié</a:t>
            </a:r>
          </a:p>
          <a:p>
            <a:pPr lvl="0" algn="just"/>
            <a:endParaRPr lang="fr-FR" sz="1200" b="1" dirty="0">
              <a:solidFill>
                <a:srgbClr val="559DA7"/>
              </a:solidFill>
            </a:endParaRPr>
          </a:p>
          <a:p>
            <a:pPr lvl="0" algn="just"/>
            <a:endParaRPr lang="fr-FR" sz="1200" b="1" dirty="0">
              <a:solidFill>
                <a:srgbClr val="559DA7"/>
              </a:solidFill>
            </a:endParaRPr>
          </a:p>
          <a:p>
            <a:pPr lvl="0" algn="just">
              <a:tabLst>
                <a:tab pos="179388" algn="l"/>
              </a:tabLst>
            </a:pPr>
            <a:r>
              <a:rPr lang="fr-FR" sz="1200" dirty="0">
                <a:solidFill>
                  <a:srgbClr val="559DA7"/>
                </a:solidFill>
              </a:rPr>
              <a:t>Bruno et Chenu (2001), Chardon (2006), Estrade 2009 </a:t>
            </a:r>
            <a:r>
              <a:rPr lang="fr-FR" sz="1200" dirty="0">
                <a:solidFill>
                  <a:srgbClr val="559DA7"/>
                </a:solidFill>
                <a:sym typeface="Wingdings" panose="05000000000000000000" pitchFamily="2" charset="2"/>
              </a:rPr>
              <a:t> </a:t>
            </a:r>
            <a:r>
              <a:rPr lang="fr-FR" sz="1200" i="1" dirty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repérage à partir de la nomenclature des PCS</a:t>
            </a:r>
          </a:p>
          <a:p>
            <a:pPr lvl="0" algn="just">
              <a:tabLst>
                <a:tab pos="179388" algn="l"/>
              </a:tabLst>
            </a:pPr>
            <a:endParaRPr lang="fr-FR" sz="1200" dirty="0">
              <a:solidFill>
                <a:srgbClr val="559DA7"/>
              </a:solidFill>
              <a:sym typeface="Wingdings" panose="05000000000000000000" pitchFamily="2" charset="2"/>
            </a:endParaRPr>
          </a:p>
          <a:p>
            <a:pPr lvl="0" algn="just">
              <a:tabLst>
                <a:tab pos="0" algn="l"/>
              </a:tabLst>
            </a:pPr>
            <a:r>
              <a:rPr lang="fr-FR" sz="1200" dirty="0">
                <a:solidFill>
                  <a:srgbClr val="559DA7"/>
                </a:solidFill>
                <a:sym typeface="Wingdings" panose="05000000000000000000" pitchFamily="2" charset="2"/>
              </a:rPr>
              <a:t>À partir du salaire (seuil de 1,3*SMIC) </a:t>
            </a:r>
          </a:p>
          <a:p>
            <a:pPr algn="just"/>
            <a:endParaRPr lang="fr-FR" sz="1200" dirty="0"/>
          </a:p>
        </p:txBody>
      </p:sp>
      <p:sp>
        <p:nvSpPr>
          <p:cNvPr id="17" name="ZoneTexte 16"/>
          <p:cNvSpPr txBox="1"/>
          <p:nvPr/>
        </p:nvSpPr>
        <p:spPr>
          <a:xfrm>
            <a:off x="3247522" y="1911607"/>
            <a:ext cx="2408027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fr-FR" sz="1400" b="1" dirty="0">
                <a:solidFill>
                  <a:srgbClr val="559DA7"/>
                </a:solidFill>
              </a:rPr>
              <a:t>Personnes </a:t>
            </a:r>
          </a:p>
          <a:p>
            <a:pPr lvl="0" algn="ctr"/>
            <a:r>
              <a:rPr lang="fr-FR" sz="1400" b="1" dirty="0">
                <a:solidFill>
                  <a:srgbClr val="559DA7"/>
                </a:solidFill>
              </a:rPr>
              <a:t>non qualifiées </a:t>
            </a:r>
          </a:p>
          <a:p>
            <a:pPr lvl="0" algn="just"/>
            <a:endParaRPr lang="fr-FR" sz="1200" b="1" dirty="0">
              <a:solidFill>
                <a:srgbClr val="559DA7"/>
              </a:solidFill>
            </a:endParaRPr>
          </a:p>
          <a:p>
            <a:pPr lvl="0" algn="just">
              <a:tabLst>
                <a:tab pos="179388" algn="l"/>
              </a:tabLst>
            </a:pPr>
            <a:r>
              <a:rPr lang="fr-FR" sz="1200" b="1" dirty="0">
                <a:solidFill>
                  <a:srgbClr val="559DA7"/>
                </a:solidFill>
              </a:rPr>
              <a:t>Non diplômés de </a:t>
            </a:r>
            <a:r>
              <a:rPr lang="fr-FR" sz="1200" dirty="0">
                <a:solidFill>
                  <a:srgbClr val="559DA7"/>
                </a:solidFill>
              </a:rPr>
              <a:t>formation initiale (12% des salariés dans DEFIS)</a:t>
            </a:r>
          </a:p>
          <a:p>
            <a:pPr lvl="0" algn="just">
              <a:tabLst>
                <a:tab pos="179388" algn="l"/>
              </a:tabLst>
            </a:pPr>
            <a:endParaRPr lang="fr-FR" sz="1200" dirty="0">
              <a:solidFill>
                <a:srgbClr val="559DA7"/>
              </a:solidFill>
            </a:endParaRPr>
          </a:p>
          <a:p>
            <a:pPr lvl="0" algn="just">
              <a:tabLst>
                <a:tab pos="179388" algn="l"/>
              </a:tabLst>
            </a:pPr>
            <a:r>
              <a:rPr lang="fr-FR" sz="1200" b="1" dirty="0">
                <a:solidFill>
                  <a:srgbClr val="559DA7"/>
                </a:solidFill>
              </a:rPr>
              <a:t>Non formés en cours d’emploi </a:t>
            </a:r>
            <a:r>
              <a:rPr lang="fr-FR" sz="1200" dirty="0">
                <a:solidFill>
                  <a:srgbClr val="559DA7"/>
                </a:solidFill>
              </a:rPr>
              <a:t>(sur 1 an environ 6 salariés sur 10 ne se forment pas)</a:t>
            </a:r>
          </a:p>
          <a:p>
            <a:pPr algn="just"/>
            <a:endParaRPr lang="fr-FR" sz="1200" dirty="0"/>
          </a:p>
        </p:txBody>
      </p:sp>
      <p:sp>
        <p:nvSpPr>
          <p:cNvPr id="5" name="Rectangle à coins arrondis 4"/>
          <p:cNvSpPr/>
          <p:nvPr/>
        </p:nvSpPr>
        <p:spPr>
          <a:xfrm>
            <a:off x="233081" y="2400842"/>
            <a:ext cx="2268071" cy="986117"/>
          </a:xfrm>
          <a:prstGeom prst="roundRect">
            <a:avLst/>
          </a:prstGeom>
          <a:solidFill>
            <a:srgbClr val="559DA7">
              <a:alpha val="5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233082" y="2570736"/>
            <a:ext cx="226807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/>
              <a:t>Porosité des 3 registres</a:t>
            </a:r>
          </a:p>
        </p:txBody>
      </p:sp>
      <p:sp>
        <p:nvSpPr>
          <p:cNvPr id="13" name="Rectangle à coins arrondis 12"/>
          <p:cNvSpPr/>
          <p:nvPr/>
        </p:nvSpPr>
        <p:spPr>
          <a:xfrm>
            <a:off x="6401920" y="2400842"/>
            <a:ext cx="2268071" cy="986117"/>
          </a:xfrm>
          <a:prstGeom prst="roundRect">
            <a:avLst/>
          </a:prstGeom>
          <a:solidFill>
            <a:srgbClr val="559DA7">
              <a:alpha val="5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/>
          <p:cNvSpPr/>
          <p:nvPr/>
        </p:nvSpPr>
        <p:spPr>
          <a:xfrm>
            <a:off x="6401921" y="2570736"/>
            <a:ext cx="226807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/>
              <a:t>Processus dynamique</a:t>
            </a:r>
          </a:p>
        </p:txBody>
      </p:sp>
    </p:spTree>
    <p:extLst>
      <p:ext uri="{BB962C8B-B14F-4D97-AF65-F5344CB8AC3E}">
        <p14:creationId xmlns:p14="http://schemas.microsoft.com/office/powerpoint/2010/main" val="387574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5" grpId="0" animBg="1"/>
      <p:bldP spid="8" grpId="0"/>
      <p:bldP spid="13" grpId="0" animBg="1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sz="quarter" idx="15"/>
          </p:nvPr>
        </p:nvSpPr>
        <p:spPr/>
        <p:txBody>
          <a:bodyPr>
            <a:noAutofit/>
          </a:bodyPr>
          <a:lstStyle/>
          <a:p>
            <a:r>
              <a:rPr lang="fr-FR" sz="2400" dirty="0"/>
              <a:t>Le travail qualifiant</a:t>
            </a:r>
          </a:p>
        </p:txBody>
      </p:sp>
    </p:spTree>
    <p:extLst>
      <p:ext uri="{BB962C8B-B14F-4D97-AF65-F5344CB8AC3E}">
        <p14:creationId xmlns:p14="http://schemas.microsoft.com/office/powerpoint/2010/main" val="31004100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86603" y="634068"/>
            <a:ext cx="7886700" cy="1006474"/>
          </a:xfrm>
        </p:spPr>
        <p:txBody>
          <a:bodyPr>
            <a:normAutofit/>
          </a:bodyPr>
          <a:lstStyle/>
          <a:p>
            <a:pPr lvl="0">
              <a:spcBef>
                <a:spcPts val="750"/>
              </a:spcBef>
            </a:pPr>
            <a:r>
              <a:rPr lang="fr-FR" dirty="0"/>
              <a:t>La dynamique de travail, un outil pour appréhender le travail qualifiant</a:t>
            </a:r>
          </a:p>
        </p:txBody>
      </p:sp>
      <p:sp>
        <p:nvSpPr>
          <p:cNvPr id="8" name="Espace réservé du texte 6"/>
          <p:cNvSpPr>
            <a:spLocks noGrp="1"/>
          </p:cNvSpPr>
          <p:nvPr>
            <p:ph type="body" sz="quarter" idx="15"/>
          </p:nvPr>
        </p:nvSpPr>
        <p:spPr>
          <a:xfrm>
            <a:off x="386603" y="2290306"/>
            <a:ext cx="7170644" cy="2659436"/>
          </a:xfrm>
        </p:spPr>
        <p:txBody>
          <a:bodyPr>
            <a:normAutofit/>
          </a:bodyPr>
          <a:lstStyle/>
          <a:p>
            <a:pPr marL="342900" indent="-342900" algn="just">
              <a:lnSpc>
                <a:spcPct val="100000"/>
              </a:lnSpc>
              <a:buFontTx/>
              <a:buChar char="-"/>
            </a:pPr>
            <a:r>
              <a:rPr lang="fr-FR" sz="1800" dirty="0"/>
              <a:t>Le travail </a:t>
            </a:r>
            <a:r>
              <a:rPr lang="fr-FR" sz="1800" i="1" dirty="0"/>
              <a:t>qualifié</a:t>
            </a:r>
            <a:r>
              <a:rPr lang="fr-FR" sz="1800" dirty="0"/>
              <a:t> a une dimension dynamique </a:t>
            </a:r>
            <a:r>
              <a:rPr lang="fr-FR" sz="1800" dirty="0">
                <a:sym typeface="Wingdings" panose="05000000000000000000" pitchFamily="2" charset="2"/>
              </a:rPr>
              <a:t> travail </a:t>
            </a:r>
            <a:r>
              <a:rPr lang="fr-FR" sz="1800" i="1" dirty="0">
                <a:sym typeface="Wingdings" panose="05000000000000000000" pitchFamily="2" charset="2"/>
              </a:rPr>
              <a:t>qualifiant</a:t>
            </a:r>
            <a:endParaRPr lang="fr-FR" sz="1800" i="1" dirty="0"/>
          </a:p>
          <a:p>
            <a:pPr marL="342900" indent="-342900" algn="just">
              <a:lnSpc>
                <a:spcPct val="100000"/>
              </a:lnSpc>
              <a:buFontTx/>
              <a:buChar char="-"/>
            </a:pPr>
            <a:endParaRPr lang="fr-FR" sz="1800" dirty="0"/>
          </a:p>
          <a:p>
            <a:pPr marL="342900" indent="-342900" algn="just">
              <a:lnSpc>
                <a:spcPct val="100000"/>
              </a:lnSpc>
              <a:buFontTx/>
              <a:buChar char="-"/>
            </a:pPr>
            <a:r>
              <a:rPr lang="fr-FR" sz="1800" dirty="0"/>
              <a:t>Un travail qualifiant = qui permet de développer les apprentissages au travail</a:t>
            </a:r>
          </a:p>
          <a:p>
            <a:pPr marL="342900" indent="-342900" algn="just">
              <a:lnSpc>
                <a:spcPct val="100000"/>
              </a:lnSpc>
              <a:buFontTx/>
              <a:buChar char="-"/>
            </a:pPr>
            <a:endParaRPr lang="fr-FR" sz="1800" dirty="0"/>
          </a:p>
          <a:p>
            <a:pPr marL="342900" indent="-342900" algn="just">
              <a:lnSpc>
                <a:spcPct val="100000"/>
              </a:lnSpc>
              <a:buFontTx/>
              <a:buChar char="-"/>
            </a:pPr>
            <a:r>
              <a:rPr lang="fr-FR" sz="1800" dirty="0"/>
              <a:t>La dynamique de travail = un outil d’analyse </a:t>
            </a:r>
          </a:p>
          <a:p>
            <a:pPr algn="just">
              <a:lnSpc>
                <a:spcPct val="100000"/>
              </a:lnSpc>
              <a:tabLst>
                <a:tab pos="358775" algn="l"/>
              </a:tabLst>
            </a:pPr>
            <a:r>
              <a:rPr lang="fr-FR" sz="1800" dirty="0"/>
              <a:t>	(</a:t>
            </a:r>
            <a:r>
              <a:rPr lang="fr-FR" sz="1800" i="1" dirty="0">
                <a:solidFill>
                  <a:schemeClr val="accent1">
                    <a:lumMod val="50000"/>
                  </a:schemeClr>
                </a:solidFill>
              </a:rPr>
              <a:t>Cf. Bref n°353 </a:t>
            </a:r>
            <a:r>
              <a:rPr lang="fr-FR" sz="1800" dirty="0"/>
              <a:t>)</a:t>
            </a:r>
          </a:p>
          <a:p>
            <a:pPr marL="342900" indent="-342900" algn="just">
              <a:lnSpc>
                <a:spcPct val="100000"/>
              </a:lnSpc>
              <a:buFontTx/>
              <a:buChar char="-"/>
            </a:pPr>
            <a:endParaRPr lang="fr-FR" sz="1800" dirty="0"/>
          </a:p>
          <a:p>
            <a:pPr marL="342900" indent="-342900" algn="just">
              <a:lnSpc>
                <a:spcPct val="100000"/>
              </a:lnSpc>
              <a:buFontTx/>
              <a:buChar char="-"/>
            </a:pPr>
            <a:endParaRPr lang="fr-FR" sz="1800" dirty="0"/>
          </a:p>
        </p:txBody>
      </p:sp>
    </p:spTree>
    <p:extLst>
      <p:ext uri="{BB962C8B-B14F-4D97-AF65-F5344CB8AC3E}">
        <p14:creationId xmlns:p14="http://schemas.microsoft.com/office/powerpoint/2010/main" val="69676530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Personnalisé 1">
      <a:dk1>
        <a:srgbClr val="757070"/>
      </a:dk1>
      <a:lt1>
        <a:sysClr val="window" lastClr="FFFFFF"/>
      </a:lt1>
      <a:dk2>
        <a:srgbClr val="757070"/>
      </a:dk2>
      <a:lt2>
        <a:srgbClr val="F2F2F2"/>
      </a:lt2>
      <a:accent1>
        <a:srgbClr val="008B99"/>
      </a:accent1>
      <a:accent2>
        <a:srgbClr val="EF5350"/>
      </a:accent2>
      <a:accent3>
        <a:srgbClr val="AEABAB"/>
      </a:accent3>
      <a:accent4>
        <a:srgbClr val="F8AC00"/>
      </a:accent4>
      <a:accent5>
        <a:srgbClr val="256299"/>
      </a:accent5>
      <a:accent6>
        <a:srgbClr val="7B9A62"/>
      </a:accent6>
      <a:hlink>
        <a:srgbClr val="008B99"/>
      </a:hlink>
      <a:folHlink>
        <a:srgbClr val="008B99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A07EA5030786147892F03EC235C4691" ma:contentTypeVersion="10" ma:contentTypeDescription="Create a new document." ma:contentTypeScope="" ma:versionID="9648713df4b26a6447ba4cd51081162b">
  <xsd:schema xmlns:xsd="http://www.w3.org/2001/XMLSchema" xmlns:xs="http://www.w3.org/2001/XMLSchema" xmlns:p="http://schemas.microsoft.com/office/2006/metadata/properties" xmlns:ns2="72a07078-56ca-4514-94c0-037d64cae5a5" xmlns:ns3="e42ac312-4269-454f-a8d2-84d86590d9c4" targetNamespace="http://schemas.microsoft.com/office/2006/metadata/properties" ma:root="true" ma:fieldsID="b8bbe1bcf48d6b1ba1cf9284e17c41f5" ns2:_="" ns3:_="">
    <xsd:import namespace="72a07078-56ca-4514-94c0-037d64cae5a5"/>
    <xsd:import namespace="e42ac312-4269-454f-a8d2-84d86590d9c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Location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2a07078-56ca-4514-94c0-037d64cae5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42ac312-4269-454f-a8d2-84d86590d9c4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D6813E2-D576-40F8-A1F6-9936A3F52944}"/>
</file>

<file path=customXml/itemProps2.xml><?xml version="1.0" encoding="utf-8"?>
<ds:datastoreItem xmlns:ds="http://schemas.openxmlformats.org/officeDocument/2006/customXml" ds:itemID="{9682631E-4C44-4F81-8360-3FE5309D52D7}"/>
</file>

<file path=customXml/itemProps3.xml><?xml version="1.0" encoding="utf-8"?>
<ds:datastoreItem xmlns:ds="http://schemas.openxmlformats.org/officeDocument/2006/customXml" ds:itemID="{28D70636-F6A9-4E7F-8B8B-A0EC2C2610E8}"/>
</file>

<file path=docProps/app.xml><?xml version="1.0" encoding="utf-8"?>
<Properties xmlns="http://schemas.openxmlformats.org/officeDocument/2006/extended-properties" xmlns:vt="http://schemas.openxmlformats.org/officeDocument/2006/docPropsVTypes">
  <Template>Thème Céreq</Template>
  <TotalTime>10120</TotalTime>
  <Words>760</Words>
  <Application>Microsoft Office PowerPoint</Application>
  <PresentationFormat>Affichage à l'écran (4:3)</PresentationFormat>
  <Paragraphs>222</Paragraphs>
  <Slides>20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20</vt:i4>
      </vt:variant>
    </vt:vector>
  </HeadingPairs>
  <TitlesOfParts>
    <vt:vector size="25" baseType="lpstr">
      <vt:lpstr>Arial</vt:lpstr>
      <vt:lpstr>Calibri</vt:lpstr>
      <vt:lpstr>Times New Roman</vt:lpstr>
      <vt:lpstr>Wingdings</vt:lpstr>
      <vt:lpstr>Thème Office</vt:lpstr>
      <vt:lpstr>Les emplois non qualifiés, pour quel travail ?</vt:lpstr>
      <vt:lpstr>Les « non qualifiés », une catégorie ciblée dans les politiques publiques</vt:lpstr>
      <vt:lpstr>Présentation PowerPoint</vt:lpstr>
      <vt:lpstr>Présentation PowerPoint</vt:lpstr>
      <vt:lpstr>Présentation PowerPoint</vt:lpstr>
      <vt:lpstr>Les trois registres de la qualification  (cf. Rose 2009)</vt:lpstr>
      <vt:lpstr>Quels indicateurs ?</vt:lpstr>
      <vt:lpstr>Présentation PowerPoint</vt:lpstr>
      <vt:lpstr>La dynamique de travail, un outil pour appréhender le travail qualifiant</vt:lpstr>
      <vt:lpstr>Stimuler les apprentissages aux travail</vt:lpstr>
      <vt:lpstr>Repérer les dynamiques favorables</vt:lpstr>
      <vt:lpstr>Contextes et activités favorables Ne vont pas de pair</vt:lpstr>
      <vt:lpstr>Présentation PowerPoint</vt:lpstr>
      <vt:lpstr>Présentation PowerPoint</vt:lpstr>
      <vt:lpstr>L’emploi non qualifié</vt:lpstr>
      <vt:lpstr>Répartition des emplois peu qualifiés selon les dynamiques de travail</vt:lpstr>
      <vt:lpstr>Les emplois peu qualifiés selon les dynamiques de travail </vt:lpstr>
      <vt:lpstr>L’emploi non qualifié : plus fragile face  à la transition numérique</vt:lpstr>
      <vt:lpstr>Les dynamiques de travail favorables profitent à l’emploi non qualifié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GIRARD-COUSSY Clémence</dc:creator>
  <cp:lastModifiedBy>LAMBERT Marion</cp:lastModifiedBy>
  <cp:revision>179</cp:revision>
  <cp:lastPrinted>2019-06-06T20:40:07Z</cp:lastPrinted>
  <dcterms:created xsi:type="dcterms:W3CDTF">2019-06-06T15:38:24Z</dcterms:created>
  <dcterms:modified xsi:type="dcterms:W3CDTF">2019-09-04T10:23:17Z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0x0101007A07EA5030786147892F03EC235C4691</vt:lpwstr>
  </property>
</Properties>
</file>