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5.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21.xml" ContentType="application/vnd.openxmlformats-officedocument.presentationml.slideLayout+xml"/>
  <Override PartName="/ppt/slideLayouts/slideLayout16.xml" ContentType="application/vnd.openxmlformats-officedocument.presentationml.slideLayout+xml"/>
  <Override PartName="/ppt/slideLayouts/slideLayout22.xml" ContentType="application/vnd.openxmlformats-officedocument.presentationml.slideLayout+xml"/>
  <Override PartName="/ppt/slideLayouts/slideLayout17.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18.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66" r:id="rId3"/>
    <p:sldId id="267" r:id="rId4"/>
    <p:sldId id="258" r:id="rId5"/>
    <p:sldId id="270" r:id="rId6"/>
    <p:sldId id="268" r:id="rId7"/>
    <p:sldId id="269" r:id="rId8"/>
    <p:sldId id="261" r:id="rId9"/>
    <p:sldId id="262" r:id="rId10"/>
    <p:sldId id="271" r:id="rId11"/>
    <p:sldId id="263" r:id="rId12"/>
    <p:sldId id="273" r:id="rId13"/>
    <p:sldId id="275" r:id="rId14"/>
    <p:sldId id="274"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EBF7"/>
    <a:srgbClr val="F95047"/>
    <a:srgbClr val="006666"/>
    <a:srgbClr val="F07D00"/>
    <a:srgbClr val="F82A20"/>
    <a:srgbClr val="41738C"/>
    <a:srgbClr val="9DC3E6"/>
    <a:srgbClr val="AAE1FA"/>
    <a:srgbClr val="EA2E3B"/>
    <a:srgbClr val="2038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97" autoAdjust="0"/>
    <p:restoredTop sz="94343" autoAdjust="0"/>
  </p:normalViewPr>
  <p:slideViewPr>
    <p:cSldViewPr snapToGrid="0">
      <p:cViewPr>
        <p:scale>
          <a:sx n="79" d="100"/>
          <a:sy n="79" d="100"/>
        </p:scale>
        <p:origin x="-1080" y="-3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customXml" Target="../customXml/item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smtClean="0"/>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en-US" dirty="0"/>
          </a:p>
        </p:txBody>
      </p:sp>
      <p:sp>
        <p:nvSpPr>
          <p:cNvPr id="4" name="Date Placeholder 3"/>
          <p:cNvSpPr>
            <a:spLocks noGrp="1"/>
          </p:cNvSpPr>
          <p:nvPr>
            <p:ph type="dt" sz="half" idx="10"/>
          </p:nvPr>
        </p:nvSpPr>
        <p:spPr/>
        <p:txBody>
          <a:bodyPr/>
          <a:lstStyle/>
          <a:p>
            <a:fld id="{6653AA12-DD56-4B17-B6A8-105ECE0AEF11}" type="datetimeFigureOut">
              <a:rPr lang="fr-FR" smtClean="0"/>
              <a:t>04/09/2019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4BBE5C7-8573-4264-BEBE-956B6BBBE1AC}" type="slidenum">
              <a:rPr lang="fr-FR" smtClean="0"/>
              <a:t>‹N°›</a:t>
            </a:fld>
            <a:endParaRPr lang="fr-FR"/>
          </a:p>
        </p:txBody>
      </p:sp>
    </p:spTree>
    <p:extLst>
      <p:ext uri="{BB962C8B-B14F-4D97-AF65-F5344CB8AC3E}">
        <p14:creationId xmlns:p14="http://schemas.microsoft.com/office/powerpoint/2010/main" val="700706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6653AA12-DD56-4B17-B6A8-105ECE0AEF11}" type="datetimeFigureOut">
              <a:rPr lang="fr-FR" smtClean="0"/>
              <a:t>04/09/2019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4BBE5C7-8573-4264-BEBE-956B6BBBE1AC}" type="slidenum">
              <a:rPr lang="fr-FR" smtClean="0"/>
              <a:t>‹N°›</a:t>
            </a:fld>
            <a:endParaRPr lang="fr-FR"/>
          </a:p>
        </p:txBody>
      </p:sp>
    </p:spTree>
    <p:extLst>
      <p:ext uri="{BB962C8B-B14F-4D97-AF65-F5344CB8AC3E}">
        <p14:creationId xmlns:p14="http://schemas.microsoft.com/office/powerpoint/2010/main" val="5460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6653AA12-DD56-4B17-B6A8-105ECE0AEF11}" type="datetimeFigureOut">
              <a:rPr lang="fr-FR" smtClean="0"/>
              <a:t>04/09/2019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4BBE5C7-8573-4264-BEBE-956B6BBBE1AC}" type="slidenum">
              <a:rPr lang="fr-FR" smtClean="0"/>
              <a:t>‹N°›</a:t>
            </a:fld>
            <a:endParaRPr lang="fr-FR"/>
          </a:p>
        </p:txBody>
      </p:sp>
    </p:spTree>
    <p:extLst>
      <p:ext uri="{BB962C8B-B14F-4D97-AF65-F5344CB8AC3E}">
        <p14:creationId xmlns:p14="http://schemas.microsoft.com/office/powerpoint/2010/main" val="37892571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smtClean="0"/>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en-US" dirty="0"/>
          </a:p>
        </p:txBody>
      </p:sp>
      <p:sp>
        <p:nvSpPr>
          <p:cNvPr id="4" name="Date Placeholder 3"/>
          <p:cNvSpPr>
            <a:spLocks noGrp="1"/>
          </p:cNvSpPr>
          <p:nvPr>
            <p:ph type="dt" sz="half" idx="10"/>
          </p:nvPr>
        </p:nvSpPr>
        <p:spPr/>
        <p:txBody>
          <a:bodyPr/>
          <a:lstStyle/>
          <a:p>
            <a:fld id="{B7F8DC55-A318-4E1A-9EE5-40CFABEE94E8}" type="datetimeFigureOut">
              <a:rPr lang="fr-FR" smtClean="0"/>
              <a:t>04/09/2019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E1C9563-A5F3-4A26-BE8F-77A505CCB501}" type="slidenum">
              <a:rPr lang="fr-FR" smtClean="0"/>
              <a:t>‹N°›</a:t>
            </a:fld>
            <a:endParaRPr lang="fr-FR"/>
          </a:p>
        </p:txBody>
      </p:sp>
    </p:spTree>
    <p:extLst>
      <p:ext uri="{BB962C8B-B14F-4D97-AF65-F5344CB8AC3E}">
        <p14:creationId xmlns:p14="http://schemas.microsoft.com/office/powerpoint/2010/main" val="7179090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B7F8DC55-A318-4E1A-9EE5-40CFABEE94E8}" type="datetimeFigureOut">
              <a:rPr lang="fr-FR" smtClean="0"/>
              <a:t>04/09/2019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E1C9563-A5F3-4A26-BE8F-77A505CCB501}" type="slidenum">
              <a:rPr lang="fr-FR" smtClean="0"/>
              <a:t>‹N°›</a:t>
            </a:fld>
            <a:endParaRPr lang="fr-FR"/>
          </a:p>
        </p:txBody>
      </p:sp>
    </p:spTree>
    <p:extLst>
      <p:ext uri="{BB962C8B-B14F-4D97-AF65-F5344CB8AC3E}">
        <p14:creationId xmlns:p14="http://schemas.microsoft.com/office/powerpoint/2010/main" val="34214004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smtClean="0"/>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Date Placeholder 3"/>
          <p:cNvSpPr>
            <a:spLocks noGrp="1"/>
          </p:cNvSpPr>
          <p:nvPr>
            <p:ph type="dt" sz="half" idx="10"/>
          </p:nvPr>
        </p:nvSpPr>
        <p:spPr/>
        <p:txBody>
          <a:bodyPr/>
          <a:lstStyle/>
          <a:p>
            <a:fld id="{B7F8DC55-A318-4E1A-9EE5-40CFABEE94E8}" type="datetimeFigureOut">
              <a:rPr lang="fr-FR" smtClean="0"/>
              <a:t>04/09/2019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E1C9563-A5F3-4A26-BE8F-77A505CCB501}" type="slidenum">
              <a:rPr lang="fr-FR" smtClean="0"/>
              <a:t>‹N°›</a:t>
            </a:fld>
            <a:endParaRPr lang="fr-FR"/>
          </a:p>
        </p:txBody>
      </p:sp>
    </p:spTree>
    <p:extLst>
      <p:ext uri="{BB962C8B-B14F-4D97-AF65-F5344CB8AC3E}">
        <p14:creationId xmlns:p14="http://schemas.microsoft.com/office/powerpoint/2010/main" val="19653004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B7F8DC55-A318-4E1A-9EE5-40CFABEE94E8}" type="datetimeFigureOut">
              <a:rPr lang="fr-FR" smtClean="0"/>
              <a:t>04/09/2019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E1C9563-A5F3-4A26-BE8F-77A505CCB501}" type="slidenum">
              <a:rPr lang="fr-FR" smtClean="0"/>
              <a:t>‹N°›</a:t>
            </a:fld>
            <a:endParaRPr lang="fr-FR"/>
          </a:p>
        </p:txBody>
      </p:sp>
    </p:spTree>
    <p:extLst>
      <p:ext uri="{BB962C8B-B14F-4D97-AF65-F5344CB8AC3E}">
        <p14:creationId xmlns:p14="http://schemas.microsoft.com/office/powerpoint/2010/main" val="26371728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B7F8DC55-A318-4E1A-9EE5-40CFABEE94E8}" type="datetimeFigureOut">
              <a:rPr lang="fr-FR" smtClean="0"/>
              <a:t>04/09/2019</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1E1C9563-A5F3-4A26-BE8F-77A505CCB501}" type="slidenum">
              <a:rPr lang="fr-FR" smtClean="0"/>
              <a:t>‹N°›</a:t>
            </a:fld>
            <a:endParaRPr lang="fr-FR"/>
          </a:p>
        </p:txBody>
      </p:sp>
    </p:spTree>
    <p:extLst>
      <p:ext uri="{BB962C8B-B14F-4D97-AF65-F5344CB8AC3E}">
        <p14:creationId xmlns:p14="http://schemas.microsoft.com/office/powerpoint/2010/main" val="23061781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B7F8DC55-A318-4E1A-9EE5-40CFABEE94E8}" type="datetimeFigureOut">
              <a:rPr lang="fr-FR" smtClean="0"/>
              <a:t>04/09/2019</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1E1C9563-A5F3-4A26-BE8F-77A505CCB501}" type="slidenum">
              <a:rPr lang="fr-FR" smtClean="0"/>
              <a:t>‹N°›</a:t>
            </a:fld>
            <a:endParaRPr lang="fr-FR"/>
          </a:p>
        </p:txBody>
      </p:sp>
    </p:spTree>
    <p:extLst>
      <p:ext uri="{BB962C8B-B14F-4D97-AF65-F5344CB8AC3E}">
        <p14:creationId xmlns:p14="http://schemas.microsoft.com/office/powerpoint/2010/main" val="28867071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6" name="Rectangle 5"/>
          <p:cNvSpPr/>
          <p:nvPr userDrawn="1"/>
        </p:nvSpPr>
        <p:spPr>
          <a:xfrm>
            <a:off x="0" y="0"/>
            <a:ext cx="491319"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Date Placeholder 1"/>
          <p:cNvSpPr>
            <a:spLocks noGrp="1"/>
          </p:cNvSpPr>
          <p:nvPr>
            <p:ph type="dt" sz="half" idx="10"/>
          </p:nvPr>
        </p:nvSpPr>
        <p:spPr>
          <a:xfrm>
            <a:off x="971550" y="6356351"/>
            <a:ext cx="2057400" cy="365125"/>
          </a:xfrm>
        </p:spPr>
        <p:txBody>
          <a:bodyPr/>
          <a:lstStyle/>
          <a:p>
            <a:fld id="{B7F8DC55-A318-4E1A-9EE5-40CFABEE94E8}" type="datetimeFigureOut">
              <a:rPr lang="fr-FR" smtClean="0"/>
              <a:t>04/09/2019</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a:xfrm>
            <a:off x="54589" y="6356351"/>
            <a:ext cx="464877" cy="365125"/>
          </a:xfrm>
        </p:spPr>
        <p:txBody>
          <a:bodyPr/>
          <a:lstStyle>
            <a:lvl1pPr>
              <a:defRPr>
                <a:solidFill>
                  <a:schemeClr val="bg1"/>
                </a:solidFill>
              </a:defRPr>
            </a:lvl1pPr>
          </a:lstStyle>
          <a:p>
            <a:fld id="{1E1C9563-A5F3-4A26-BE8F-77A505CCB501}" type="slidenum">
              <a:rPr lang="fr-FR" smtClean="0"/>
              <a:pPr/>
              <a:t>‹N°›</a:t>
            </a:fld>
            <a:endParaRPr lang="fr-FR" dirty="0"/>
          </a:p>
        </p:txBody>
      </p:sp>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39748" y="64875"/>
            <a:ext cx="720657" cy="600548"/>
          </a:xfrm>
          <a:prstGeom prst="rect">
            <a:avLst/>
          </a:prstGeom>
        </p:spPr>
      </p:pic>
      <p:sp>
        <p:nvSpPr>
          <p:cNvPr id="7" name="Titre 6"/>
          <p:cNvSpPr>
            <a:spLocks noGrp="1"/>
          </p:cNvSpPr>
          <p:nvPr>
            <p:ph type="title"/>
          </p:nvPr>
        </p:nvSpPr>
        <p:spPr>
          <a:xfrm>
            <a:off x="1105468" y="365126"/>
            <a:ext cx="7409881" cy="1325563"/>
          </a:xfrm>
        </p:spPr>
        <p:txBody>
          <a:bodyPr>
            <a:normAutofit/>
          </a:bodyPr>
          <a:lstStyle>
            <a:lvl1pPr>
              <a:defRPr sz="3600" b="1">
                <a:solidFill>
                  <a:srgbClr val="002060"/>
                </a:solidFill>
                <a:latin typeface="+mn-lt"/>
              </a:defRPr>
            </a:lvl1pPr>
          </a:lstStyle>
          <a:p>
            <a:r>
              <a:rPr lang="fr-FR" smtClean="0"/>
              <a:t>Modifiez le style du titre</a:t>
            </a:r>
            <a:endParaRPr lang="fr-FR"/>
          </a:p>
        </p:txBody>
      </p:sp>
    </p:spTree>
    <p:extLst>
      <p:ext uri="{BB962C8B-B14F-4D97-AF65-F5344CB8AC3E}">
        <p14:creationId xmlns:p14="http://schemas.microsoft.com/office/powerpoint/2010/main" val="27926027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Date Placeholder 4"/>
          <p:cNvSpPr>
            <a:spLocks noGrp="1"/>
          </p:cNvSpPr>
          <p:nvPr>
            <p:ph type="dt" sz="half" idx="10"/>
          </p:nvPr>
        </p:nvSpPr>
        <p:spPr/>
        <p:txBody>
          <a:bodyPr/>
          <a:lstStyle/>
          <a:p>
            <a:fld id="{B7F8DC55-A318-4E1A-9EE5-40CFABEE94E8}" type="datetimeFigureOut">
              <a:rPr lang="fr-FR" smtClean="0"/>
              <a:t>04/09/2019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E1C9563-A5F3-4A26-BE8F-77A505CCB501}" type="slidenum">
              <a:rPr lang="fr-FR" smtClean="0"/>
              <a:t>‹N°›</a:t>
            </a:fld>
            <a:endParaRPr lang="fr-FR"/>
          </a:p>
        </p:txBody>
      </p:sp>
    </p:spTree>
    <p:extLst>
      <p:ext uri="{BB962C8B-B14F-4D97-AF65-F5344CB8AC3E}">
        <p14:creationId xmlns:p14="http://schemas.microsoft.com/office/powerpoint/2010/main" val="4196090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6653AA12-DD56-4B17-B6A8-105ECE0AEF11}" type="datetimeFigureOut">
              <a:rPr lang="fr-FR" smtClean="0"/>
              <a:t>04/09/2019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4BBE5C7-8573-4264-BEBE-956B6BBBE1AC}" type="slidenum">
              <a:rPr lang="fr-FR" smtClean="0"/>
              <a:t>‹N°›</a:t>
            </a:fld>
            <a:endParaRPr lang="fr-FR"/>
          </a:p>
        </p:txBody>
      </p:sp>
    </p:spTree>
    <p:extLst>
      <p:ext uri="{BB962C8B-B14F-4D97-AF65-F5344CB8AC3E}">
        <p14:creationId xmlns:p14="http://schemas.microsoft.com/office/powerpoint/2010/main" val="12103036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Date Placeholder 4"/>
          <p:cNvSpPr>
            <a:spLocks noGrp="1"/>
          </p:cNvSpPr>
          <p:nvPr>
            <p:ph type="dt" sz="half" idx="10"/>
          </p:nvPr>
        </p:nvSpPr>
        <p:spPr/>
        <p:txBody>
          <a:bodyPr/>
          <a:lstStyle/>
          <a:p>
            <a:fld id="{B7F8DC55-A318-4E1A-9EE5-40CFABEE94E8}" type="datetimeFigureOut">
              <a:rPr lang="fr-FR" smtClean="0"/>
              <a:t>04/09/2019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E1C9563-A5F3-4A26-BE8F-77A505CCB501}" type="slidenum">
              <a:rPr lang="fr-FR" smtClean="0"/>
              <a:t>‹N°›</a:t>
            </a:fld>
            <a:endParaRPr lang="fr-FR"/>
          </a:p>
        </p:txBody>
      </p:sp>
    </p:spTree>
    <p:extLst>
      <p:ext uri="{BB962C8B-B14F-4D97-AF65-F5344CB8AC3E}">
        <p14:creationId xmlns:p14="http://schemas.microsoft.com/office/powerpoint/2010/main" val="30193294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B7F8DC55-A318-4E1A-9EE5-40CFABEE94E8}" type="datetimeFigureOut">
              <a:rPr lang="fr-FR" smtClean="0"/>
              <a:t>04/09/2019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E1C9563-A5F3-4A26-BE8F-77A505CCB501}" type="slidenum">
              <a:rPr lang="fr-FR" smtClean="0"/>
              <a:t>‹N°›</a:t>
            </a:fld>
            <a:endParaRPr lang="fr-FR"/>
          </a:p>
        </p:txBody>
      </p:sp>
    </p:spTree>
    <p:extLst>
      <p:ext uri="{BB962C8B-B14F-4D97-AF65-F5344CB8AC3E}">
        <p14:creationId xmlns:p14="http://schemas.microsoft.com/office/powerpoint/2010/main" val="3435251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B7F8DC55-A318-4E1A-9EE5-40CFABEE94E8}" type="datetimeFigureOut">
              <a:rPr lang="fr-FR" smtClean="0"/>
              <a:t>04/09/2019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E1C9563-A5F3-4A26-BE8F-77A505CCB501}" type="slidenum">
              <a:rPr lang="fr-FR" smtClean="0"/>
              <a:t>‹N°›</a:t>
            </a:fld>
            <a:endParaRPr lang="fr-FR"/>
          </a:p>
        </p:txBody>
      </p:sp>
    </p:spTree>
    <p:extLst>
      <p:ext uri="{BB962C8B-B14F-4D97-AF65-F5344CB8AC3E}">
        <p14:creationId xmlns:p14="http://schemas.microsoft.com/office/powerpoint/2010/main" val="24234877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Vide">
    <p:spTree>
      <p:nvGrpSpPr>
        <p:cNvPr id="1" name=""/>
        <p:cNvGrpSpPr/>
        <p:nvPr/>
      </p:nvGrpSpPr>
      <p:grpSpPr>
        <a:xfrm>
          <a:off x="0" y="0"/>
          <a:ext cx="0" cy="0"/>
          <a:chOff x="0" y="0"/>
          <a:chExt cx="0" cy="0"/>
        </a:xfrm>
      </p:grpSpPr>
      <p:sp>
        <p:nvSpPr>
          <p:cNvPr id="9" name="Titre 1"/>
          <p:cNvSpPr>
            <a:spLocks noGrp="1"/>
          </p:cNvSpPr>
          <p:nvPr>
            <p:ph type="title"/>
          </p:nvPr>
        </p:nvSpPr>
        <p:spPr>
          <a:xfrm>
            <a:off x="2411760" y="188640"/>
            <a:ext cx="6480720" cy="504056"/>
          </a:xfrm>
          <a:prstGeom prst="rect">
            <a:avLst/>
          </a:prstGeom>
        </p:spPr>
        <p:txBody>
          <a:bodyPr/>
          <a:lstStyle>
            <a:lvl1pPr>
              <a:defRPr sz="2800" b="0"/>
            </a:lvl1pPr>
          </a:lstStyle>
          <a:p>
            <a:r>
              <a:rPr lang="fr-FR" altLang="fr-FR" smtClean="0"/>
              <a:t>Modifiez le style du titre</a:t>
            </a:r>
            <a:endParaRPr lang="fr-FR" altLang="fr-FR" dirty="0"/>
          </a:p>
        </p:txBody>
      </p:sp>
      <p:sp>
        <p:nvSpPr>
          <p:cNvPr id="12" name="Espace réservé du texte 11"/>
          <p:cNvSpPr>
            <a:spLocks noGrp="1"/>
          </p:cNvSpPr>
          <p:nvPr>
            <p:ph type="body" sz="quarter" idx="11"/>
          </p:nvPr>
        </p:nvSpPr>
        <p:spPr>
          <a:xfrm>
            <a:off x="2411413" y="692150"/>
            <a:ext cx="6481762" cy="576263"/>
          </a:xfrm>
          <a:prstGeom prst="rect">
            <a:avLst/>
          </a:prstGeom>
        </p:spPr>
        <p:txBody>
          <a:bodyPr/>
          <a:lstStyle>
            <a:lvl1pPr marL="0" indent="0" algn="r">
              <a:buNone/>
              <a:defRPr b="0"/>
            </a:lvl1pPr>
            <a:lvl2pPr marL="395287" indent="0">
              <a:buNone/>
              <a:defRPr/>
            </a:lvl2pPr>
          </a:lstStyle>
          <a:p>
            <a:pPr lvl="0"/>
            <a:r>
              <a:rPr lang="fr-FR" smtClean="0"/>
              <a:t>Modifiez les styles du texte du masque</a:t>
            </a:r>
          </a:p>
        </p:txBody>
      </p:sp>
      <p:sp>
        <p:nvSpPr>
          <p:cNvPr id="13" name="Espace réservé du contenu 3"/>
          <p:cNvSpPr>
            <a:spLocks noGrp="1"/>
          </p:cNvSpPr>
          <p:nvPr>
            <p:ph sz="half" idx="2"/>
          </p:nvPr>
        </p:nvSpPr>
        <p:spPr>
          <a:xfrm>
            <a:off x="457200" y="1772816"/>
            <a:ext cx="8219256" cy="4536503"/>
          </a:xfrm>
          <a:prstGeom prst="rect">
            <a:avLst/>
          </a:prstGeom>
        </p:spPr>
        <p:txBody>
          <a:bodyPr/>
          <a:lstStyle>
            <a:lvl1pPr marL="333375" indent="-333375">
              <a:spcBef>
                <a:spcPts val="100"/>
              </a:spcBef>
              <a:spcAft>
                <a:spcPts val="100"/>
              </a:spcAft>
              <a:buSzPct val="80000"/>
              <a:buFont typeface="Wingdings" panose="05000000000000000000" pitchFamily="2" charset="2"/>
              <a:buChar char="q"/>
              <a:defRPr sz="1800"/>
            </a:lvl1pPr>
            <a:lvl2pPr marL="635000" indent="-239713">
              <a:spcAft>
                <a:spcPts val="100"/>
              </a:spcAft>
              <a:defRPr lang="fr-FR" sz="1500" b="1" dirty="0" smtClean="0">
                <a:solidFill>
                  <a:srgbClr val="00597C"/>
                </a:solidFill>
                <a:latin typeface="+mn-lt"/>
                <a:cs typeface="+mn-cs"/>
              </a:defRPr>
            </a:lvl2pPr>
            <a:lvl3pPr marL="865188" indent="-228600">
              <a:spcBef>
                <a:spcPts val="100"/>
              </a:spcBef>
              <a:spcAft>
                <a:spcPts val="100"/>
              </a:spcAft>
              <a:defRPr lang="fr-FR" sz="1200" dirty="0" smtClean="0">
                <a:solidFill>
                  <a:srgbClr val="1A171B"/>
                </a:solidFill>
                <a:latin typeface="+mn-lt"/>
                <a:cs typeface="+mn-cs"/>
              </a:defRPr>
            </a:lvl3pPr>
            <a:lvl4pPr marL="1022850" indent="-171450">
              <a:spcBef>
                <a:spcPts val="100"/>
              </a:spcBef>
              <a:spcAft>
                <a:spcPts val="100"/>
              </a:spcAft>
              <a:buFont typeface="Calibri" panose="020F0502020204030204" pitchFamily="34" charset="0"/>
              <a:buChar char="‐"/>
              <a:defRPr lang="fr-FR" sz="1100" i="0" dirty="0" smtClean="0">
                <a:solidFill>
                  <a:schemeClr val="tx1"/>
                </a:solidFill>
                <a:latin typeface="+mn-lt"/>
                <a:cs typeface="+mn-cs"/>
              </a:defRPr>
            </a:lvl4pPr>
            <a:lvl5pPr marL="1314000" indent="0">
              <a:spcBef>
                <a:spcPts val="100"/>
              </a:spcBef>
              <a:spcAft>
                <a:spcPts val="100"/>
              </a:spcAft>
              <a:buNone/>
              <a:defRPr lang="fr-FR" sz="1050" i="1" dirty="0">
                <a:solidFill>
                  <a:schemeClr val="tx1"/>
                </a:solidFill>
                <a:latin typeface="+mn-lt"/>
                <a:cs typeface="+mn-cs"/>
              </a:defRPr>
            </a:lvl5pPr>
            <a:lvl6pPr>
              <a:defRPr sz="1600"/>
            </a:lvl6pPr>
            <a:lvl7pPr>
              <a:defRPr sz="1600"/>
            </a:lvl7pPr>
            <a:lvl8pPr>
              <a:defRPr sz="1600"/>
            </a:lvl8pPr>
            <a:lvl9pPr>
              <a:defRPr sz="16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Rectangle 19"/>
          <p:cNvSpPr>
            <a:spLocks noGrp="1" noChangeArrowheads="1"/>
          </p:cNvSpPr>
          <p:nvPr>
            <p:ph type="sldNum" sz="quarter" idx="12"/>
          </p:nvPr>
        </p:nvSpPr>
        <p:spPr/>
        <p:txBody>
          <a:bodyPr/>
          <a:lstStyle>
            <a:lvl1pPr>
              <a:defRPr/>
            </a:lvl1pPr>
          </a:lstStyle>
          <a:p>
            <a:pPr>
              <a:defRPr/>
            </a:pPr>
            <a:fld id="{02FE3546-6090-49BD-9AAF-028E8B874673}" type="slidenum">
              <a:rPr lang="fr-FR" altLang="fr-FR">
                <a:solidFill>
                  <a:srgbClr val="7EA2D1"/>
                </a:solidFill>
              </a:rPr>
              <a:pPr>
                <a:defRPr/>
              </a:pPr>
              <a:t>‹N°›</a:t>
            </a:fld>
            <a:endParaRPr lang="fr-FR" altLang="fr-FR">
              <a:solidFill>
                <a:srgbClr val="7EA2D1"/>
              </a:solidFill>
            </a:endParaRPr>
          </a:p>
        </p:txBody>
      </p:sp>
    </p:spTree>
    <p:extLst>
      <p:ext uri="{BB962C8B-B14F-4D97-AF65-F5344CB8AC3E}">
        <p14:creationId xmlns:p14="http://schemas.microsoft.com/office/powerpoint/2010/main" val="1959084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smtClean="0"/>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Date Placeholder 3"/>
          <p:cNvSpPr>
            <a:spLocks noGrp="1"/>
          </p:cNvSpPr>
          <p:nvPr>
            <p:ph type="dt" sz="half" idx="10"/>
          </p:nvPr>
        </p:nvSpPr>
        <p:spPr/>
        <p:txBody>
          <a:bodyPr/>
          <a:lstStyle/>
          <a:p>
            <a:fld id="{6653AA12-DD56-4B17-B6A8-105ECE0AEF11}" type="datetimeFigureOut">
              <a:rPr lang="fr-FR" smtClean="0"/>
              <a:t>04/09/2019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4BBE5C7-8573-4264-BEBE-956B6BBBE1AC}" type="slidenum">
              <a:rPr lang="fr-FR" smtClean="0"/>
              <a:t>‹N°›</a:t>
            </a:fld>
            <a:endParaRPr lang="fr-FR"/>
          </a:p>
        </p:txBody>
      </p:sp>
    </p:spTree>
    <p:extLst>
      <p:ext uri="{BB962C8B-B14F-4D97-AF65-F5344CB8AC3E}">
        <p14:creationId xmlns:p14="http://schemas.microsoft.com/office/powerpoint/2010/main" val="3400475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6653AA12-DD56-4B17-B6A8-105ECE0AEF11}" type="datetimeFigureOut">
              <a:rPr lang="fr-FR" smtClean="0"/>
              <a:t>04/09/2019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4BBE5C7-8573-4264-BEBE-956B6BBBE1AC}" type="slidenum">
              <a:rPr lang="fr-FR" smtClean="0"/>
              <a:t>‹N°›</a:t>
            </a:fld>
            <a:endParaRPr lang="fr-FR"/>
          </a:p>
        </p:txBody>
      </p:sp>
    </p:spTree>
    <p:extLst>
      <p:ext uri="{BB962C8B-B14F-4D97-AF65-F5344CB8AC3E}">
        <p14:creationId xmlns:p14="http://schemas.microsoft.com/office/powerpoint/2010/main" val="58147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6653AA12-DD56-4B17-B6A8-105ECE0AEF11}" type="datetimeFigureOut">
              <a:rPr lang="fr-FR" smtClean="0"/>
              <a:t>04/09/2019</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E4BBE5C7-8573-4264-BEBE-956B6BBBE1AC}" type="slidenum">
              <a:rPr lang="fr-FR" smtClean="0"/>
              <a:t>‹N°›</a:t>
            </a:fld>
            <a:endParaRPr lang="fr-FR"/>
          </a:p>
        </p:txBody>
      </p:sp>
    </p:spTree>
    <p:extLst>
      <p:ext uri="{BB962C8B-B14F-4D97-AF65-F5344CB8AC3E}">
        <p14:creationId xmlns:p14="http://schemas.microsoft.com/office/powerpoint/2010/main" val="2772288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6653AA12-DD56-4B17-B6A8-105ECE0AEF11}" type="datetimeFigureOut">
              <a:rPr lang="fr-FR" smtClean="0"/>
              <a:t>04/09/2019</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E4BBE5C7-8573-4264-BEBE-956B6BBBE1AC}" type="slidenum">
              <a:rPr lang="fr-FR" smtClean="0"/>
              <a:t>‹N°›</a:t>
            </a:fld>
            <a:endParaRPr lang="fr-FR"/>
          </a:p>
        </p:txBody>
      </p:sp>
    </p:spTree>
    <p:extLst>
      <p:ext uri="{BB962C8B-B14F-4D97-AF65-F5344CB8AC3E}">
        <p14:creationId xmlns:p14="http://schemas.microsoft.com/office/powerpoint/2010/main" val="2992743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53AA12-DD56-4B17-B6A8-105ECE0AEF11}" type="datetimeFigureOut">
              <a:rPr lang="fr-FR" smtClean="0"/>
              <a:t>04/09/2019</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E4BBE5C7-8573-4264-BEBE-956B6BBBE1AC}" type="slidenum">
              <a:rPr lang="fr-FR" smtClean="0"/>
              <a:t>‹N°›</a:t>
            </a:fld>
            <a:endParaRPr lang="fr-FR"/>
          </a:p>
        </p:txBody>
      </p:sp>
    </p:spTree>
    <p:extLst>
      <p:ext uri="{BB962C8B-B14F-4D97-AF65-F5344CB8AC3E}">
        <p14:creationId xmlns:p14="http://schemas.microsoft.com/office/powerpoint/2010/main" val="1462243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Date Placeholder 4"/>
          <p:cNvSpPr>
            <a:spLocks noGrp="1"/>
          </p:cNvSpPr>
          <p:nvPr>
            <p:ph type="dt" sz="half" idx="10"/>
          </p:nvPr>
        </p:nvSpPr>
        <p:spPr/>
        <p:txBody>
          <a:bodyPr/>
          <a:lstStyle/>
          <a:p>
            <a:fld id="{6653AA12-DD56-4B17-B6A8-105ECE0AEF11}" type="datetimeFigureOut">
              <a:rPr lang="fr-FR" smtClean="0"/>
              <a:t>04/09/2019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4BBE5C7-8573-4264-BEBE-956B6BBBE1AC}" type="slidenum">
              <a:rPr lang="fr-FR" smtClean="0"/>
              <a:t>‹N°›</a:t>
            </a:fld>
            <a:endParaRPr lang="fr-FR"/>
          </a:p>
        </p:txBody>
      </p:sp>
    </p:spTree>
    <p:extLst>
      <p:ext uri="{BB962C8B-B14F-4D97-AF65-F5344CB8AC3E}">
        <p14:creationId xmlns:p14="http://schemas.microsoft.com/office/powerpoint/2010/main" val="743168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Date Placeholder 4"/>
          <p:cNvSpPr>
            <a:spLocks noGrp="1"/>
          </p:cNvSpPr>
          <p:nvPr>
            <p:ph type="dt" sz="half" idx="10"/>
          </p:nvPr>
        </p:nvSpPr>
        <p:spPr/>
        <p:txBody>
          <a:bodyPr/>
          <a:lstStyle/>
          <a:p>
            <a:fld id="{6653AA12-DD56-4B17-B6A8-105ECE0AEF11}" type="datetimeFigureOut">
              <a:rPr lang="fr-FR" smtClean="0"/>
              <a:t>04/09/2019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4BBE5C7-8573-4264-BEBE-956B6BBBE1AC}" type="slidenum">
              <a:rPr lang="fr-FR" smtClean="0"/>
              <a:t>‹N°›</a:t>
            </a:fld>
            <a:endParaRPr lang="fr-FR"/>
          </a:p>
        </p:txBody>
      </p:sp>
    </p:spTree>
    <p:extLst>
      <p:ext uri="{BB962C8B-B14F-4D97-AF65-F5344CB8AC3E}">
        <p14:creationId xmlns:p14="http://schemas.microsoft.com/office/powerpoint/2010/main" val="2986705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53AA12-DD56-4B17-B6A8-105ECE0AEF11}" type="datetimeFigureOut">
              <a:rPr lang="fr-FR" smtClean="0"/>
              <a:t>04/09/2019</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BBE5C7-8573-4264-BEBE-956B6BBBE1AC}" type="slidenum">
              <a:rPr lang="fr-FR" smtClean="0"/>
              <a:t>‹N°›</a:t>
            </a:fld>
            <a:endParaRPr lang="fr-FR"/>
          </a:p>
        </p:txBody>
      </p:sp>
    </p:spTree>
    <p:extLst>
      <p:ext uri="{BB962C8B-B14F-4D97-AF65-F5344CB8AC3E}">
        <p14:creationId xmlns:p14="http://schemas.microsoft.com/office/powerpoint/2010/main" val="32515105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F8DC55-A318-4E1A-9EE5-40CFABEE94E8}" type="datetimeFigureOut">
              <a:rPr lang="fr-FR" smtClean="0"/>
              <a:t>04/09/2019</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1C9563-A5F3-4A26-BE8F-77A505CCB501}" type="slidenum">
              <a:rPr lang="fr-FR" smtClean="0"/>
              <a:t>‹N°›</a:t>
            </a:fld>
            <a:endParaRPr lang="fr-FR"/>
          </a:p>
        </p:txBody>
      </p:sp>
    </p:spTree>
    <p:extLst>
      <p:ext uri="{BB962C8B-B14F-4D97-AF65-F5344CB8AC3E}">
        <p14:creationId xmlns:p14="http://schemas.microsoft.com/office/powerpoint/2010/main" val="19995580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8.xml"/><Relationship Id="rId5" Type="http://schemas.openxmlformats.org/officeDocument/2006/relationships/image" Target="../media/image35.pn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tmp"/><Relationship Id="rId1" Type="http://schemas.openxmlformats.org/officeDocument/2006/relationships/slideLayout" Target="../slideLayouts/slideLayout18.xml"/><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image" Target="../media/image18.png"/><Relationship Id="rId1" Type="http://schemas.openxmlformats.org/officeDocument/2006/relationships/slideLayout" Target="../slideLayouts/slideLayout1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hyperlink" Target="http://www.pole-emploi.fr/"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18.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p:cNvPicPr>
            <a:picLocks noChangeAspect="1"/>
          </p:cNvPicPr>
          <p:nvPr/>
        </p:nvPicPr>
        <p:blipFill rotWithShape="1">
          <a:blip r:embed="rId2">
            <a:extLst>
              <a:ext uri="{28A0092B-C50C-407E-A947-70E740481C1C}">
                <a14:useLocalDpi xmlns:a14="http://schemas.microsoft.com/office/drawing/2010/main" val="0"/>
              </a:ext>
            </a:extLst>
          </a:blip>
          <a:srcRect t="5423" b="10178"/>
          <a:stretch/>
        </p:blipFill>
        <p:spPr>
          <a:xfrm>
            <a:off x="0" y="-13651"/>
            <a:ext cx="9144000" cy="5732064"/>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04838" y="6175818"/>
            <a:ext cx="675564" cy="562971"/>
          </a:xfrm>
          <a:prstGeom prst="rect">
            <a:avLst/>
          </a:prstGeom>
        </p:spPr>
      </p:pic>
      <p:sp>
        <p:nvSpPr>
          <p:cNvPr id="9" name="Rectangle 8"/>
          <p:cNvSpPr/>
          <p:nvPr/>
        </p:nvSpPr>
        <p:spPr>
          <a:xfrm>
            <a:off x="0" y="0"/>
            <a:ext cx="559558" cy="685799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Pentagone 7"/>
          <p:cNvSpPr/>
          <p:nvPr/>
        </p:nvSpPr>
        <p:spPr>
          <a:xfrm>
            <a:off x="0" y="3192222"/>
            <a:ext cx="9144000" cy="98904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space réservé du texte 7"/>
          <p:cNvSpPr txBox="1">
            <a:spLocks/>
          </p:cNvSpPr>
          <p:nvPr/>
        </p:nvSpPr>
        <p:spPr bwMode="auto">
          <a:xfrm>
            <a:off x="559558" y="3250012"/>
            <a:ext cx="8320844" cy="13219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altLang="fr-FR" sz="2800" b="1" i="0" u="none" strike="noStrike" kern="1200" cap="none" spc="0" normalizeH="0" baseline="0" noProof="0" dirty="0" smtClean="0">
                <a:ln>
                  <a:noFill/>
                </a:ln>
                <a:solidFill>
                  <a:schemeClr val="bg1"/>
                </a:solidFill>
                <a:effectLst/>
                <a:uLnTx/>
                <a:uFillTx/>
                <a:latin typeface="Calibri" panose="020F0502020204030204"/>
                <a:ea typeface="+mn-ea"/>
                <a:cs typeface="+mn-cs"/>
              </a:rPr>
              <a:t>Le développement des compétences</a:t>
            </a:r>
            <a:r>
              <a:rPr kumimoji="0" lang="fr-FR" altLang="fr-FR" sz="2800" b="1" i="0" u="none" strike="noStrike" kern="1200" cap="none" spc="0" normalizeH="0" noProof="0" dirty="0" smtClean="0">
                <a:ln>
                  <a:noFill/>
                </a:ln>
                <a:solidFill>
                  <a:schemeClr val="bg1"/>
                </a:solidFill>
                <a:effectLst/>
                <a:uLnTx/>
                <a:uFillTx/>
                <a:latin typeface="Calibri" panose="020F0502020204030204"/>
                <a:ea typeface="+mn-ea"/>
                <a:cs typeface="+mn-cs"/>
              </a:rPr>
              <a:t> dans les territoires par Pôle emploi</a:t>
            </a:r>
            <a:endParaRPr kumimoji="0" lang="fr-FR" altLang="fr-FR" sz="2800" b="1" i="0" u="none" strike="noStrike" kern="1200" cap="none" spc="0" normalizeH="0" baseline="0" noProof="0" dirty="0" smtClean="0">
              <a:ln>
                <a:noFill/>
              </a:ln>
              <a:solidFill>
                <a:schemeClr val="bg1"/>
              </a:solidFill>
              <a:effectLst/>
              <a:uLnTx/>
              <a:uFillTx/>
              <a:latin typeface="Calibri" panose="020F0502020204030204"/>
              <a:ea typeface="+mn-ea"/>
              <a:cs typeface="+mn-cs"/>
            </a:endParaRPr>
          </a:p>
        </p:txBody>
      </p:sp>
      <p:sp>
        <p:nvSpPr>
          <p:cNvPr id="2" name="ZoneTexte 1"/>
          <p:cNvSpPr txBox="1"/>
          <p:nvPr/>
        </p:nvSpPr>
        <p:spPr>
          <a:xfrm>
            <a:off x="1591979" y="5870602"/>
            <a:ext cx="6460200" cy="646331"/>
          </a:xfrm>
          <a:prstGeom prst="rect">
            <a:avLst/>
          </a:prstGeom>
          <a:noFill/>
        </p:spPr>
        <p:txBody>
          <a:bodyPr wrap="square" rtlCol="0">
            <a:spAutoFit/>
          </a:bodyPr>
          <a:lstStyle/>
          <a:p>
            <a:pPr algn="ctr"/>
            <a:r>
              <a:rPr lang="fr-FR" sz="2000" b="1" smtClean="0">
                <a:solidFill>
                  <a:srgbClr val="002060"/>
                </a:solidFill>
              </a:rPr>
              <a:t>Délégation </a:t>
            </a:r>
            <a:r>
              <a:rPr lang="fr-FR" sz="2000" b="1" smtClean="0">
                <a:solidFill>
                  <a:srgbClr val="002060"/>
                </a:solidFill>
              </a:rPr>
              <a:t>Italienne </a:t>
            </a:r>
            <a:r>
              <a:rPr lang="fr-FR" sz="2000" b="1" smtClean="0">
                <a:solidFill>
                  <a:srgbClr val="002060"/>
                </a:solidFill>
              </a:rPr>
              <a:t> </a:t>
            </a:r>
            <a:r>
              <a:rPr lang="fr-FR" sz="2000" b="1" dirty="0" smtClean="0">
                <a:solidFill>
                  <a:srgbClr val="002060"/>
                </a:solidFill>
              </a:rPr>
              <a:t>– </a:t>
            </a:r>
            <a:r>
              <a:rPr lang="fr-FR" sz="2000" b="1" smtClean="0">
                <a:solidFill>
                  <a:srgbClr val="002060"/>
                </a:solidFill>
              </a:rPr>
              <a:t>6 septembre</a:t>
            </a:r>
            <a:r>
              <a:rPr lang="fr-FR" sz="2000" b="1" smtClean="0">
                <a:solidFill>
                  <a:srgbClr val="002060"/>
                </a:solidFill>
              </a:rPr>
              <a:t> </a:t>
            </a:r>
            <a:r>
              <a:rPr lang="fr-FR" sz="2000" b="1" dirty="0" smtClean="0">
                <a:solidFill>
                  <a:srgbClr val="002060"/>
                </a:solidFill>
              </a:rPr>
              <a:t>2019</a:t>
            </a:r>
          </a:p>
          <a:p>
            <a:pPr algn="ctr"/>
            <a:r>
              <a:rPr lang="fr-FR" sz="1600" b="1" dirty="0" smtClean="0">
                <a:solidFill>
                  <a:srgbClr val="002060"/>
                </a:solidFill>
              </a:rPr>
              <a:t>Intervention Direction des Opérations – LA FORMATION </a:t>
            </a:r>
            <a:endParaRPr lang="fr-FR" sz="1600" b="1" dirty="0">
              <a:solidFill>
                <a:srgbClr val="002060"/>
              </a:solidFill>
            </a:endParaRPr>
          </a:p>
        </p:txBody>
      </p:sp>
    </p:spTree>
    <p:extLst>
      <p:ext uri="{BB962C8B-B14F-4D97-AF65-F5344CB8AC3E}">
        <p14:creationId xmlns:p14="http://schemas.microsoft.com/office/powerpoint/2010/main" val="33351912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tagone 4"/>
          <p:cNvSpPr/>
          <p:nvPr/>
        </p:nvSpPr>
        <p:spPr>
          <a:xfrm>
            <a:off x="1" y="174057"/>
            <a:ext cx="6037368"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re 1"/>
          <p:cNvSpPr txBox="1">
            <a:spLocks/>
          </p:cNvSpPr>
          <p:nvPr/>
        </p:nvSpPr>
        <p:spPr>
          <a:xfrm>
            <a:off x="621613" y="26430"/>
            <a:ext cx="523375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2060"/>
                </a:solidFill>
                <a:latin typeface="+mn-lt"/>
                <a:ea typeface="+mj-ea"/>
                <a:cs typeface="+mj-cs"/>
              </a:defRPr>
            </a:lvl1pPr>
          </a:lstStyle>
          <a:p>
            <a:r>
              <a:rPr lang="fr-FR" sz="2800" dirty="0" smtClean="0">
                <a:solidFill>
                  <a:schemeClr val="bg1"/>
                </a:solidFill>
              </a:rPr>
              <a:t>Faciliter l’accès à la formation pour les demandeurs d’emploi</a:t>
            </a:r>
            <a:endParaRPr lang="fr-FR" sz="2800" dirty="0">
              <a:solidFill>
                <a:schemeClr val="bg1"/>
              </a:solidFill>
            </a:endParaRPr>
          </a:p>
        </p:txBody>
      </p:sp>
      <p:sp>
        <p:nvSpPr>
          <p:cNvPr id="8" name="Rectangle 7"/>
          <p:cNvSpPr/>
          <p:nvPr/>
        </p:nvSpPr>
        <p:spPr>
          <a:xfrm>
            <a:off x="475195" y="1213605"/>
            <a:ext cx="8442176" cy="584775"/>
          </a:xfrm>
          <a:prstGeom prst="rect">
            <a:avLst/>
          </a:prstGeom>
        </p:spPr>
        <p:txBody>
          <a:bodyPr wrap="square">
            <a:spAutoFit/>
          </a:bodyPr>
          <a:lstStyle/>
          <a:p>
            <a:r>
              <a:rPr lang="fr-FR" sz="1600" b="1" dirty="0" smtClean="0">
                <a:solidFill>
                  <a:srgbClr val="EA2E3B"/>
                </a:solidFill>
              </a:rPr>
              <a:t>SIMPLIFIER LES DEMARCHES ADMINISTRATIVES ET FACILITER LE PARTAGE D’INFORMATION POUR LES ACTEURS DE LA FORMATION PROFESSIONNELLE</a:t>
            </a:r>
            <a:endParaRPr lang="fr-FR" sz="1600" b="1" dirty="0">
              <a:solidFill>
                <a:srgbClr val="EA2E3B"/>
              </a:solidFill>
            </a:endParaRPr>
          </a:p>
        </p:txBody>
      </p:sp>
      <p:pic>
        <p:nvPicPr>
          <p:cNvPr id="13" name="Image 12"/>
          <p:cNvPicPr>
            <a:picLocks noChangeAspect="1"/>
          </p:cNvPicPr>
          <p:nvPr/>
        </p:nvPicPr>
        <p:blipFill rotWithShape="1">
          <a:blip r:embed="rId2" cstate="screen">
            <a:extLst>
              <a:ext uri="{28A0092B-C50C-407E-A947-70E740481C1C}">
                <a14:useLocalDpi xmlns:a14="http://schemas.microsoft.com/office/drawing/2010/main" val="0"/>
              </a:ext>
            </a:extLst>
          </a:blip>
          <a:srcRect b="36963"/>
          <a:stretch/>
        </p:blipFill>
        <p:spPr>
          <a:xfrm>
            <a:off x="621613" y="1878005"/>
            <a:ext cx="2301214" cy="345535"/>
          </a:xfrm>
          <a:prstGeom prst="rect">
            <a:avLst/>
          </a:prstGeom>
        </p:spPr>
      </p:pic>
      <p:sp>
        <p:nvSpPr>
          <p:cNvPr id="15" name="Rectangle 14"/>
          <p:cNvSpPr/>
          <p:nvPr/>
        </p:nvSpPr>
        <p:spPr>
          <a:xfrm>
            <a:off x="696658" y="3526850"/>
            <a:ext cx="3977102" cy="3457357"/>
          </a:xfrm>
          <a:prstGeom prst="rect">
            <a:avLst/>
          </a:prstGeom>
        </p:spPr>
        <p:txBody>
          <a:bodyPr wrap="square">
            <a:spAutoFit/>
          </a:bodyPr>
          <a:lstStyle/>
          <a:p>
            <a:pPr marL="218684" marR="0" lvl="0" indent="-218684" algn="just" defTabSz="457200" rtl="0" eaLnBrk="1" fontAlgn="auto" latinLnBrk="0" hangingPunct="1">
              <a:lnSpc>
                <a:spcPct val="100000"/>
              </a:lnSpc>
              <a:spcBef>
                <a:spcPts val="765"/>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rPr>
              <a:t>Il permet aux Cap Emploi, Missions Locales de </a:t>
            </a:r>
            <a:r>
              <a:rPr kumimoji="0" lang="fr-FR" sz="1200" b="1"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rPr>
              <a:t>positionner </a:t>
            </a:r>
            <a:r>
              <a:rPr kumimoji="0" lang="fr-FR" sz="1200" b="0"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rPr>
              <a:t>en simultané </a:t>
            </a:r>
            <a:r>
              <a:rPr kumimoji="0" lang="fr-FR" sz="1200" b="0" i="0" u="none" strike="noStrike" kern="1200" cap="none" spc="0" normalizeH="0" baseline="0" noProof="0" dirty="0" smtClean="0">
                <a:ln>
                  <a:noFill/>
                </a:ln>
                <a:solidFill>
                  <a:srgbClr val="C0CEE5">
                    <a:lumMod val="10000"/>
                  </a:srgbClr>
                </a:solidFill>
                <a:effectLst/>
                <a:uLnTx/>
                <a:uFillTx/>
                <a:latin typeface="Calibri" panose="020F0502020204030204"/>
                <a:ea typeface="+mn-ea"/>
                <a:cs typeface="+mn-cs"/>
              </a:rPr>
              <a:t>en </a:t>
            </a:r>
            <a:r>
              <a:rPr kumimoji="0" lang="fr-FR" sz="1200" b="0" i="0" u="none" strike="noStrike" kern="1200" cap="none" spc="0" normalizeH="0" baseline="0" noProof="0" dirty="0" err="1" smtClean="0">
                <a:ln>
                  <a:noFill/>
                </a:ln>
                <a:solidFill>
                  <a:srgbClr val="C0CEE5">
                    <a:lumMod val="10000"/>
                  </a:srgbClr>
                </a:solidFill>
                <a:effectLst/>
                <a:uLnTx/>
                <a:uFillTx/>
                <a:latin typeface="Calibri" panose="020F0502020204030204"/>
                <a:ea typeface="+mn-ea"/>
                <a:cs typeface="+mn-cs"/>
              </a:rPr>
              <a:t>form</a:t>
            </a:r>
            <a:r>
              <a:rPr lang="fr-FR" sz="1200" dirty="0" err="1" smtClean="0">
                <a:solidFill>
                  <a:srgbClr val="C0CEE5">
                    <a:lumMod val="10000"/>
                  </a:srgbClr>
                </a:solidFill>
                <a:latin typeface="Calibri" panose="020F0502020204030204"/>
              </a:rPr>
              <a:t>ation</a:t>
            </a:r>
            <a:r>
              <a:rPr lang="fr-FR" sz="1200" dirty="0" smtClean="0">
                <a:solidFill>
                  <a:srgbClr val="C0CEE5">
                    <a:lumMod val="10000"/>
                  </a:srgbClr>
                </a:solidFill>
                <a:latin typeface="Calibri" panose="020F0502020204030204"/>
              </a:rPr>
              <a:t> </a:t>
            </a:r>
            <a:r>
              <a:rPr kumimoji="0" lang="fr-FR" sz="1200" b="0" i="0" u="none" strike="noStrike" kern="1200" cap="none" spc="0" normalizeH="0" baseline="0" noProof="0" dirty="0" smtClean="0">
                <a:ln>
                  <a:noFill/>
                </a:ln>
                <a:solidFill>
                  <a:srgbClr val="C0CEE5">
                    <a:lumMod val="10000"/>
                  </a:srgbClr>
                </a:solidFill>
                <a:effectLst/>
                <a:uLnTx/>
                <a:uFillTx/>
                <a:latin typeface="Calibri" panose="020F0502020204030204"/>
                <a:ea typeface="+mn-ea"/>
                <a:cs typeface="+mn-cs"/>
              </a:rPr>
              <a:t>des </a:t>
            </a:r>
            <a:r>
              <a:rPr kumimoji="0" lang="fr-FR" sz="1200" b="0"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rPr>
              <a:t>demandeurs d’emploi (2018) et des chercheurs d’emploi (2019), de connaître </a:t>
            </a:r>
            <a:r>
              <a:rPr kumimoji="0" lang="fr-FR" sz="1200" b="1"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rPr>
              <a:t>en temps réel </a:t>
            </a:r>
            <a:r>
              <a:rPr kumimoji="0" lang="fr-FR" sz="1200" b="0"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rPr>
              <a:t>les places disponibles sur les réunions d’information et les places disponibles de la </a:t>
            </a:r>
            <a:r>
              <a:rPr kumimoji="0" lang="fr-FR" sz="1200" b="0" i="0" u="none" strike="noStrike" kern="1200" cap="none" spc="0" normalizeH="0" baseline="0" noProof="0" dirty="0" smtClean="0">
                <a:ln>
                  <a:noFill/>
                </a:ln>
                <a:solidFill>
                  <a:srgbClr val="C0CEE5">
                    <a:lumMod val="10000"/>
                  </a:srgbClr>
                </a:solidFill>
                <a:effectLst/>
                <a:uLnTx/>
                <a:uFillTx/>
                <a:latin typeface="Calibri" panose="020F0502020204030204"/>
                <a:ea typeface="+mn-ea"/>
                <a:cs typeface="+mn-cs"/>
              </a:rPr>
              <a:t>formation;</a:t>
            </a:r>
            <a:endParaRPr kumimoji="0" lang="fr-FR" sz="1200" b="0"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endParaRPr>
          </a:p>
          <a:p>
            <a:pPr marL="218684" marR="0" lvl="0" indent="-218684" algn="just" defTabSz="457200" rtl="0" eaLnBrk="1" fontAlgn="auto" latinLnBrk="0" hangingPunct="1">
              <a:lnSpc>
                <a:spcPct val="100000"/>
              </a:lnSpc>
              <a:spcBef>
                <a:spcPts val="765"/>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rPr>
              <a:t>Il est connecté à </a:t>
            </a:r>
            <a:r>
              <a:rPr kumimoji="0" lang="fr-FR" sz="1200" b="1"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rPr>
              <a:t>KAIROS</a:t>
            </a:r>
            <a:r>
              <a:rPr kumimoji="0" lang="fr-FR" sz="1200" b="0"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rPr>
              <a:t> : dès que le conseiller MILO / cap emploi  a réservé une place, l’OF retrouve le nom du demandeur d’emploi dans KAIROS </a:t>
            </a:r>
            <a:r>
              <a:rPr lang="fr-FR" sz="1200" dirty="0" smtClean="0">
                <a:solidFill>
                  <a:srgbClr val="C0CEE5">
                    <a:lumMod val="10000"/>
                  </a:srgbClr>
                </a:solidFill>
                <a:latin typeface="Calibri" panose="020F0502020204030204"/>
              </a:rPr>
              <a:t>;</a:t>
            </a:r>
          </a:p>
          <a:p>
            <a:pPr marL="218684" marR="0" lvl="0" indent="-218684" algn="just" defTabSz="457200" rtl="0" eaLnBrk="1" fontAlgn="auto" latinLnBrk="0" hangingPunct="1">
              <a:lnSpc>
                <a:spcPct val="100000"/>
              </a:lnSpc>
              <a:spcBef>
                <a:spcPts val="765"/>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smtClean="0">
                <a:ln>
                  <a:noFill/>
                </a:ln>
                <a:solidFill>
                  <a:srgbClr val="C0CEE5">
                    <a:lumMod val="10000"/>
                  </a:srgbClr>
                </a:solidFill>
                <a:effectLst/>
                <a:uLnTx/>
                <a:uFillTx/>
                <a:latin typeface="Calibri" panose="020F0502020204030204"/>
                <a:ea typeface="+mn-ea"/>
                <a:cs typeface="+mn-cs"/>
              </a:rPr>
              <a:t>Il permet aux conseillers d’</a:t>
            </a:r>
            <a:r>
              <a:rPr kumimoji="0" lang="fr-FR" sz="1200" b="0"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rPr>
              <a:t>ê</a:t>
            </a:r>
            <a:r>
              <a:rPr kumimoji="0" lang="fr-FR" sz="1200" b="0" i="0" u="none" strike="noStrike" kern="1200" cap="none" spc="0" normalizeH="0" baseline="0" noProof="0" dirty="0" smtClean="0">
                <a:ln>
                  <a:noFill/>
                </a:ln>
                <a:solidFill>
                  <a:srgbClr val="C0CEE5">
                    <a:lumMod val="10000"/>
                  </a:srgbClr>
                </a:solidFill>
                <a:effectLst/>
                <a:uLnTx/>
                <a:uFillTx/>
                <a:latin typeface="Calibri" panose="020F0502020204030204"/>
                <a:ea typeface="+mn-ea"/>
                <a:cs typeface="+mn-cs"/>
              </a:rPr>
              <a:t>tre alerté lorsqu’une </a:t>
            </a:r>
            <a:r>
              <a:rPr lang="fr-FR" sz="1200" dirty="0" smtClean="0">
                <a:solidFill>
                  <a:srgbClr val="C0CEE5">
                    <a:lumMod val="10000"/>
                  </a:srgbClr>
                </a:solidFill>
                <a:latin typeface="Calibri" panose="020F0502020204030204"/>
              </a:rPr>
              <a:t>information collective (ICO)</a:t>
            </a:r>
            <a:r>
              <a:rPr kumimoji="0" lang="fr-FR" sz="1200" b="0" i="0" u="none" strike="noStrike" kern="1200" cap="none" spc="0" normalizeH="0" baseline="0" noProof="0" dirty="0" smtClean="0">
                <a:ln>
                  <a:noFill/>
                </a:ln>
                <a:solidFill>
                  <a:srgbClr val="C0CEE5">
                    <a:lumMod val="10000"/>
                  </a:srgbClr>
                </a:solidFill>
                <a:effectLst/>
                <a:uLnTx/>
                <a:uFillTx/>
                <a:latin typeface="Calibri" panose="020F0502020204030204"/>
                <a:ea typeface="+mn-ea"/>
                <a:cs typeface="+mn-cs"/>
              </a:rPr>
              <a:t> est créé, ainsi que dans le cas ou une ICO est en manque de candidat .</a:t>
            </a:r>
          </a:p>
          <a:p>
            <a:pPr marL="218684" indent="-218684" algn="just">
              <a:spcBef>
                <a:spcPts val="765"/>
              </a:spcBef>
              <a:buFont typeface="Arial" panose="020B0604020202020204" pitchFamily="34" charset="0"/>
              <a:buChar char="•"/>
              <a:defRPr/>
            </a:pPr>
            <a:r>
              <a:rPr lang="fr-FR" sz="1200" dirty="0" smtClean="0">
                <a:solidFill>
                  <a:srgbClr val="C0CEE5">
                    <a:lumMod val="10000"/>
                  </a:srgbClr>
                </a:solidFill>
                <a:latin typeface="Calibri" panose="020F0502020204030204"/>
              </a:rPr>
              <a:t>Les conseils régionaux ont accès au tableau de bord pour piloter </a:t>
            </a:r>
            <a:r>
              <a:rPr lang="fr-FR" sz="1200" dirty="0" smtClean="0">
                <a:solidFill>
                  <a:srgbClr val="C0CEE5">
                    <a:lumMod val="10000"/>
                  </a:srgbClr>
                </a:solidFill>
              </a:rPr>
              <a:t>en </a:t>
            </a:r>
            <a:r>
              <a:rPr lang="fr-FR" sz="1200" dirty="0">
                <a:solidFill>
                  <a:srgbClr val="C0CEE5">
                    <a:lumMod val="10000"/>
                  </a:srgbClr>
                </a:solidFill>
              </a:rPr>
              <a:t>temps réel la contribution des différents « prescripteurs »</a:t>
            </a:r>
          </a:p>
          <a:p>
            <a:pPr marL="218684" marR="0" lvl="0" indent="-218684" algn="just" defTabSz="457200" rtl="0" eaLnBrk="1" fontAlgn="auto" latinLnBrk="0" hangingPunct="1">
              <a:lnSpc>
                <a:spcPct val="100000"/>
              </a:lnSpc>
              <a:spcBef>
                <a:spcPts val="765"/>
              </a:spcBef>
              <a:spcAft>
                <a:spcPts val="0"/>
              </a:spcAft>
              <a:buClrTx/>
              <a:buSzTx/>
              <a:buFont typeface="Arial" panose="020B0604020202020204" pitchFamily="34" charset="0"/>
              <a:buChar char="•"/>
              <a:tabLst/>
              <a:defRPr/>
            </a:pPr>
            <a:endParaRPr kumimoji="0" lang="fr-FR" sz="1200" b="0" i="0" u="none" strike="noStrike" kern="1200" cap="none" spc="0" normalizeH="0" baseline="0" noProof="0" dirty="0">
              <a:ln>
                <a:noFill/>
              </a:ln>
              <a:solidFill>
                <a:srgbClr val="C0CEE5">
                  <a:lumMod val="10000"/>
                </a:srgbClr>
              </a:solidFill>
              <a:effectLst/>
              <a:uLnTx/>
              <a:uFillTx/>
              <a:latin typeface="Calibri" panose="020F0502020204030204"/>
              <a:ea typeface="+mn-ea"/>
              <a:cs typeface="+mn-cs"/>
            </a:endParaRPr>
          </a:p>
        </p:txBody>
      </p:sp>
      <p:pic>
        <p:nvPicPr>
          <p:cNvPr id="16" name="Image 15"/>
          <p:cNvPicPr/>
          <p:nvPr/>
        </p:nvPicPr>
        <p:blipFill>
          <a:blip r:embed="rId3" cstate="screen">
            <a:extLst>
              <a:ext uri="{28A0092B-C50C-407E-A947-70E740481C1C}">
                <a14:useLocalDpi xmlns:a14="http://schemas.microsoft.com/office/drawing/2010/main"/>
              </a:ext>
            </a:extLst>
          </a:blip>
          <a:stretch>
            <a:fillRect/>
          </a:stretch>
        </p:blipFill>
        <p:spPr>
          <a:xfrm>
            <a:off x="5441328" y="2585810"/>
            <a:ext cx="3102978" cy="1746203"/>
          </a:xfrm>
          <a:prstGeom prst="rect">
            <a:avLst/>
          </a:prstGeom>
          <a:effectLst>
            <a:outerShdw blurRad="50800" dist="38100" dir="2700000" algn="tl" rotWithShape="0">
              <a:prstClr val="black">
                <a:alpha val="40000"/>
              </a:prstClr>
            </a:outerShdw>
          </a:effectLst>
        </p:spPr>
      </p:pic>
      <p:pic>
        <p:nvPicPr>
          <p:cNvPr id="17" name="Imag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71780" y="4767563"/>
            <a:ext cx="3335062" cy="1798037"/>
          </a:xfrm>
          <a:prstGeom prst="rect">
            <a:avLst/>
          </a:prstGeom>
          <a:effectLst>
            <a:outerShdw blurRad="50800" dist="38100" dir="2700000" algn="tl" rotWithShape="0">
              <a:prstClr val="black">
                <a:alpha val="40000"/>
              </a:prstClr>
            </a:outerShdw>
          </a:effectLst>
        </p:spPr>
      </p:pic>
      <p:pic>
        <p:nvPicPr>
          <p:cNvPr id="20" name="Image 19"/>
          <p:cNvPicPr/>
          <p:nvPr/>
        </p:nvPicPr>
        <p:blipFill rotWithShape="1">
          <a:blip r:embed="rId5" cstate="screen">
            <a:extLst>
              <a:ext uri="{28A0092B-C50C-407E-A947-70E740481C1C}">
                <a14:useLocalDpi xmlns:a14="http://schemas.microsoft.com/office/drawing/2010/main"/>
              </a:ext>
            </a:extLst>
          </a:blip>
          <a:srcRect/>
          <a:stretch/>
        </p:blipFill>
        <p:spPr>
          <a:xfrm>
            <a:off x="6037369" y="3920379"/>
            <a:ext cx="2880002" cy="1589305"/>
          </a:xfrm>
          <a:prstGeom prst="rect">
            <a:avLst/>
          </a:prstGeom>
          <a:effectLst>
            <a:outerShdw blurRad="50800" dist="38100" dir="2700000" algn="tl" rotWithShape="0">
              <a:prstClr val="black">
                <a:alpha val="40000"/>
              </a:prstClr>
            </a:outerShdw>
          </a:effectLst>
        </p:spPr>
      </p:pic>
      <p:sp>
        <p:nvSpPr>
          <p:cNvPr id="3" name="ZoneTexte 2"/>
          <p:cNvSpPr txBox="1"/>
          <p:nvPr/>
        </p:nvSpPr>
        <p:spPr>
          <a:xfrm>
            <a:off x="2922827" y="1853625"/>
            <a:ext cx="5994544" cy="584775"/>
          </a:xfrm>
          <a:prstGeom prst="rect">
            <a:avLst/>
          </a:prstGeom>
          <a:noFill/>
        </p:spPr>
        <p:txBody>
          <a:bodyPr wrap="square" rtlCol="0">
            <a:spAutoFit/>
          </a:bodyPr>
          <a:lstStyle/>
          <a:p>
            <a:r>
              <a:rPr lang="fr-FR" sz="1600" b="1" dirty="0">
                <a:solidFill>
                  <a:srgbClr val="002060"/>
                </a:solidFill>
              </a:rPr>
              <a:t>Un outil à disposition des </a:t>
            </a:r>
            <a:r>
              <a:rPr lang="fr-FR" sz="1600" b="1" dirty="0" smtClean="0">
                <a:solidFill>
                  <a:srgbClr val="002060"/>
                </a:solidFill>
              </a:rPr>
              <a:t>partenaires des acteurs du service public de l’emploi- formation</a:t>
            </a:r>
            <a:endParaRPr lang="fr-FR" sz="1600" b="1" dirty="0">
              <a:solidFill>
                <a:srgbClr val="002060"/>
              </a:solidFill>
            </a:endParaRPr>
          </a:p>
        </p:txBody>
      </p:sp>
      <p:sp>
        <p:nvSpPr>
          <p:cNvPr id="24" name="ZoneTexte 23"/>
          <p:cNvSpPr txBox="1"/>
          <p:nvPr/>
        </p:nvSpPr>
        <p:spPr>
          <a:xfrm>
            <a:off x="621613" y="2438400"/>
            <a:ext cx="4626662" cy="830997"/>
          </a:xfrm>
          <a:prstGeom prst="rect">
            <a:avLst/>
          </a:prstGeom>
          <a:noFill/>
        </p:spPr>
        <p:txBody>
          <a:bodyPr wrap="square" rtlCol="0">
            <a:spAutoFit/>
          </a:bodyPr>
          <a:lstStyle/>
          <a:p>
            <a:pPr algn="just"/>
            <a:r>
              <a:rPr lang="fr-FR" sz="1200" b="1" dirty="0" smtClean="0"/>
              <a:t>Un outil de patrimoine commun pour assurer un partage de l’information sur les parcours de formations notamment des jeunes (suivis par les Missions locales) et des travailleurs handicapés (suivis par les  Cap emploi.</a:t>
            </a:r>
            <a:endParaRPr lang="fr-FR" sz="1200" b="1" dirty="0"/>
          </a:p>
        </p:txBody>
      </p:sp>
    </p:spTree>
    <p:extLst>
      <p:ext uri="{BB962C8B-B14F-4D97-AF65-F5344CB8AC3E}">
        <p14:creationId xmlns:p14="http://schemas.microsoft.com/office/powerpoint/2010/main" val="2753674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tagone 4"/>
          <p:cNvSpPr/>
          <p:nvPr/>
        </p:nvSpPr>
        <p:spPr>
          <a:xfrm>
            <a:off x="1" y="174057"/>
            <a:ext cx="6037368"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re 1"/>
          <p:cNvSpPr txBox="1">
            <a:spLocks/>
          </p:cNvSpPr>
          <p:nvPr/>
        </p:nvSpPr>
        <p:spPr>
          <a:xfrm>
            <a:off x="621613" y="26430"/>
            <a:ext cx="523375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2060"/>
                </a:solidFill>
                <a:latin typeface="+mn-lt"/>
                <a:ea typeface="+mj-ea"/>
                <a:cs typeface="+mj-cs"/>
              </a:defRPr>
            </a:lvl1pPr>
          </a:lstStyle>
          <a:p>
            <a:r>
              <a:rPr lang="fr-FR" sz="2800" dirty="0" smtClean="0">
                <a:solidFill>
                  <a:schemeClr val="bg1"/>
                </a:solidFill>
              </a:rPr>
              <a:t>Faciliter l’accès à la formation pour les demandeurs d’emploi</a:t>
            </a:r>
            <a:endParaRPr lang="fr-FR" sz="2800" dirty="0">
              <a:solidFill>
                <a:schemeClr val="bg1"/>
              </a:solidFill>
            </a:endParaRPr>
          </a:p>
        </p:txBody>
      </p:sp>
      <p:sp>
        <p:nvSpPr>
          <p:cNvPr id="8" name="Rectangle 7"/>
          <p:cNvSpPr/>
          <p:nvPr/>
        </p:nvSpPr>
        <p:spPr>
          <a:xfrm>
            <a:off x="475195" y="1213605"/>
            <a:ext cx="8442176" cy="584775"/>
          </a:xfrm>
          <a:prstGeom prst="rect">
            <a:avLst/>
          </a:prstGeom>
        </p:spPr>
        <p:txBody>
          <a:bodyPr wrap="square">
            <a:spAutoFit/>
          </a:bodyPr>
          <a:lstStyle/>
          <a:p>
            <a:r>
              <a:rPr lang="fr-FR" sz="1600" b="1" dirty="0" smtClean="0">
                <a:solidFill>
                  <a:srgbClr val="EA2E3B"/>
                </a:solidFill>
              </a:rPr>
              <a:t>SIMPLIFIER LES DEMARCHES ADMINISTRATIVES ET FACILITER LE PARTAGE D’INFORMATION POUR LES ACTEURS DE LA FORMATION PROFESSIONNELLE</a:t>
            </a:r>
            <a:endParaRPr lang="fr-FR" sz="1600" b="1" dirty="0">
              <a:solidFill>
                <a:srgbClr val="EA2E3B"/>
              </a:solidFill>
            </a:endParaRPr>
          </a:p>
        </p:txBody>
      </p:sp>
      <p:sp>
        <p:nvSpPr>
          <p:cNvPr id="12" name="Rectangle 11"/>
          <p:cNvSpPr/>
          <p:nvPr/>
        </p:nvSpPr>
        <p:spPr>
          <a:xfrm>
            <a:off x="489313" y="1826019"/>
            <a:ext cx="8268882" cy="584769"/>
          </a:xfrm>
          <a:prstGeom prst="rect">
            <a:avLst/>
          </a:prstGeom>
        </p:spPr>
        <p:txBody>
          <a:bodyPr wrap="square" lIns="91434" tIns="45717" rIns="91434" bIns="45717">
            <a:spAutoFit/>
          </a:bodyPr>
          <a:lstStyle/>
          <a:p>
            <a:r>
              <a:rPr lang="fr-FR" sz="1600" b="1" dirty="0" err="1" smtClean="0">
                <a:solidFill>
                  <a:srgbClr val="002060"/>
                </a:solidFill>
                <a:cs typeface="Arial" panose="020B0604020202020204" pitchFamily="34" charset="0"/>
              </a:rPr>
              <a:t>Kairos</a:t>
            </a:r>
            <a:r>
              <a:rPr lang="fr-FR" sz="1600" b="1" dirty="0" smtClean="0">
                <a:solidFill>
                  <a:srgbClr val="002060"/>
                </a:solidFill>
                <a:cs typeface="Arial" panose="020B0604020202020204" pitchFamily="34" charset="0"/>
              </a:rPr>
              <a:t>, un outil à disposition des organismes de formation </a:t>
            </a:r>
          </a:p>
          <a:p>
            <a:endParaRPr lang="fr-FR" altLang="fr-FR" sz="1600" b="1" dirty="0">
              <a:solidFill>
                <a:srgbClr val="002060"/>
              </a:solidFill>
            </a:endParaRPr>
          </a:p>
        </p:txBody>
      </p:sp>
      <p:sp>
        <p:nvSpPr>
          <p:cNvPr id="14" name="Rectangle 13"/>
          <p:cNvSpPr/>
          <p:nvPr/>
        </p:nvSpPr>
        <p:spPr>
          <a:xfrm>
            <a:off x="489313" y="2143286"/>
            <a:ext cx="8542102" cy="461665"/>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L’interface « KAIROS » est une plateforme d’échange à destination des organismes de formation. Elle permet, de façon dématérialisée, la transmission d’informations relative au parcours de formation et remplace une transmission papier.</a:t>
            </a:r>
          </a:p>
        </p:txBody>
      </p:sp>
      <p:sp>
        <p:nvSpPr>
          <p:cNvPr id="18" name="Text Box 6"/>
          <p:cNvSpPr txBox="1">
            <a:spLocks noChangeArrowheads="1"/>
          </p:cNvSpPr>
          <p:nvPr/>
        </p:nvSpPr>
        <p:spPr>
          <a:xfrm>
            <a:off x="1386147" y="3434362"/>
            <a:ext cx="2796900" cy="732793"/>
          </a:xfrm>
          <a:prstGeom prst="rect">
            <a:avLst/>
          </a:prstGeom>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miter lim="800000"/>
                <a:headEnd/>
                <a:tailEnd/>
              </a14:hiddenLine>
            </a:ext>
          </a:extLst>
        </p:spPr>
        <p:txBody>
          <a:bodyPr vert="horz" lIns="116629" tIns="58314" rIns="116629" bIns="58314" rtlCol="0">
            <a:normAutofit/>
          </a:bodyPr>
          <a:lstStyle>
            <a:lvl1pPr marL="333375" indent="-333375" algn="l" defTabSz="914400" rtl="0" eaLnBrk="1" latinLnBrk="0" hangingPunct="1">
              <a:lnSpc>
                <a:spcPct val="90000"/>
              </a:lnSpc>
              <a:spcBef>
                <a:spcPct val="50000"/>
              </a:spcBef>
              <a:spcAft>
                <a:spcPct val="50000"/>
              </a:spcAft>
              <a:buSzPct val="120000"/>
              <a:buFont typeface="Arial" charset="0"/>
              <a:buChar char="→"/>
              <a:defRPr sz="3200" b="1" kern="1200">
                <a:solidFill>
                  <a:srgbClr val="007CBF"/>
                </a:solidFill>
                <a:latin typeface="Arial" charset="0"/>
                <a:ea typeface="+mn-ea"/>
                <a:cs typeface="+mn-cs"/>
              </a:defRPr>
            </a:lvl1pPr>
            <a:lvl2pPr marL="635000" indent="-239713" algn="l" defTabSz="914400" rtl="0" eaLnBrk="1" latinLnBrk="0" hangingPunct="1">
              <a:lnSpc>
                <a:spcPct val="90000"/>
              </a:lnSpc>
              <a:spcBef>
                <a:spcPct val="20000"/>
              </a:spcBef>
              <a:spcAft>
                <a:spcPct val="50000"/>
              </a:spcAft>
              <a:buClr>
                <a:schemeClr val="tx1"/>
              </a:buClr>
              <a:buFont typeface="Arial" charset="0"/>
              <a:buChar char="●"/>
              <a:defRPr sz="1300" b="1" kern="1200">
                <a:solidFill>
                  <a:srgbClr val="00597C"/>
                </a:solidFill>
                <a:latin typeface="Arial" charset="0"/>
                <a:ea typeface="+mn-ea"/>
                <a:cs typeface="+mn-cs"/>
              </a:defRPr>
            </a:lvl2pPr>
            <a:lvl3pPr marL="865188" indent="-228600" algn="l" defTabSz="914400" rtl="0" eaLnBrk="1" latinLnBrk="0" hangingPunct="1">
              <a:lnSpc>
                <a:spcPct val="90000"/>
              </a:lnSpc>
              <a:spcBef>
                <a:spcPct val="20000"/>
              </a:spcBef>
              <a:spcAft>
                <a:spcPct val="50000"/>
              </a:spcAft>
              <a:buClr>
                <a:srgbClr val="7EA2D1"/>
              </a:buClr>
              <a:buSzPct val="120000"/>
              <a:buFont typeface="Arial" charset="0"/>
              <a:buChar char="→"/>
              <a:defRPr sz="1100" kern="1200">
                <a:solidFill>
                  <a:srgbClr val="1A171B"/>
                </a:solidFill>
                <a:latin typeface="Arial" charset="0"/>
                <a:ea typeface="+mn-ea"/>
                <a:cs typeface="+mn-cs"/>
              </a:defRPr>
            </a:lvl3pPr>
            <a:lvl4pPr marL="1998663" indent="-228600" algn="l" defTabSz="914400" rtl="0" eaLnBrk="1" latinLnBrk="0" hangingPunct="1">
              <a:lnSpc>
                <a:spcPct val="90000"/>
              </a:lnSpc>
              <a:spcBef>
                <a:spcPct val="20000"/>
              </a:spcBef>
              <a:buFont typeface="Arial" panose="020B0604020202020204" pitchFamily="34" charset="0"/>
              <a:buChar char="–"/>
              <a:defRPr sz="2000" kern="1200">
                <a:solidFill>
                  <a:schemeClr val="tx1"/>
                </a:solidFill>
                <a:latin typeface="Arial" charset="0"/>
                <a:ea typeface="+mn-ea"/>
                <a:cs typeface="+mn-cs"/>
              </a:defRPr>
            </a:lvl4pPr>
            <a:lvl5pPr marL="2406650" indent="-228600" algn="l" defTabSz="914400" rtl="0" eaLnBrk="1" latinLnBrk="0" hangingPunct="1">
              <a:lnSpc>
                <a:spcPct val="90000"/>
              </a:lnSpc>
              <a:spcBef>
                <a:spcPct val="20000"/>
              </a:spcBef>
              <a:buFont typeface="Arial" panose="020B0604020202020204" pitchFamily="34" charset="0"/>
              <a:buChar char="»"/>
              <a:defRPr sz="2000" kern="1200">
                <a:solidFill>
                  <a:schemeClr val="tx1"/>
                </a:solidFill>
                <a:latin typeface="Arial" charset="0"/>
                <a:ea typeface="+mn-ea"/>
                <a:cs typeface="+mn-cs"/>
              </a:defRPr>
            </a:lvl5pPr>
            <a:lvl6pPr marL="2863850" indent="-228600" algn="l" defTabSz="914400"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charset="0"/>
                <a:ea typeface="+mn-ea"/>
                <a:cs typeface="+mn-cs"/>
              </a:defRPr>
            </a:lvl6pPr>
            <a:lvl7pPr marL="3321050" indent="-228600" algn="l" defTabSz="914400"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charset="0"/>
                <a:ea typeface="+mn-ea"/>
                <a:cs typeface="+mn-cs"/>
              </a:defRPr>
            </a:lvl7pPr>
            <a:lvl8pPr marL="3778250" indent="-228600" algn="l" defTabSz="914400"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charset="0"/>
                <a:ea typeface="+mn-ea"/>
                <a:cs typeface="+mn-cs"/>
              </a:defRPr>
            </a:lvl8pPr>
            <a:lvl9pPr marL="4235450" indent="-228600" algn="l" defTabSz="914400"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charset="0"/>
                <a:ea typeface="+mn-ea"/>
                <a:cs typeface="+mn-cs"/>
              </a:defRPr>
            </a:lvl9pPr>
          </a:lstStyle>
          <a:p>
            <a:pPr marL="364474" marR="0" lvl="1" indent="-364474" algn="just" defTabSz="914400" rtl="0" eaLnBrk="1" fontAlgn="auto" latinLnBrk="0" hangingPunct="1">
              <a:lnSpc>
                <a:spcPct val="100000"/>
              </a:lnSpc>
              <a:spcBef>
                <a:spcPts val="0"/>
              </a:spcBef>
              <a:spcAft>
                <a:spcPts val="0"/>
              </a:spcAft>
              <a:buClr>
                <a:prstClr val="black"/>
              </a:buClr>
              <a:buSzTx/>
              <a:buFont typeface="Wingdings" panose="05000000000000000000" pitchFamily="2" charset="2"/>
              <a:buChar char="ü"/>
              <a:tabLst/>
              <a:defRPr/>
            </a:pPr>
            <a:r>
              <a:rPr kumimoji="0" lang="fr-FR" altLang="fr-FR" sz="1200" b="0" i="0" u="none" kern="1200" cap="none" spc="0" normalizeH="0" baseline="0" noProof="0" dirty="0">
                <a:ln>
                  <a:noFill/>
                </a:ln>
                <a:solidFill>
                  <a:prstClr val="black"/>
                </a:solidFill>
                <a:effectLst/>
                <a:uLnTx/>
                <a:uFillTx/>
                <a:latin typeface="Calibri" panose="020F0502020204030204"/>
                <a:ea typeface="+mn-ea"/>
                <a:cs typeface="+mn-cs"/>
              </a:rPr>
              <a:t>Proposant des rendez-vous pour informer les demandeurs d’emploi sur son offre de </a:t>
            </a:r>
            <a:r>
              <a:rPr kumimoji="0" lang="fr-FR" altLang="fr-FR" sz="1200" b="0" i="0" u="none" kern="1200" cap="none" spc="0" normalizeH="0" baseline="0" noProof="0" dirty="0" smtClean="0">
                <a:ln>
                  <a:noFill/>
                </a:ln>
                <a:solidFill>
                  <a:prstClr val="black"/>
                </a:solidFill>
                <a:effectLst/>
                <a:uLnTx/>
                <a:uFillTx/>
                <a:latin typeface="Calibri" panose="020F0502020204030204"/>
                <a:ea typeface="+mn-ea"/>
                <a:cs typeface="+mn-cs"/>
              </a:rPr>
              <a:t>formation</a:t>
            </a:r>
            <a:endParaRPr kumimoji="0" lang="fr-FR" altLang="fr-FR" sz="1200" b="0" i="0" u="non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Rectangle 18"/>
          <p:cNvSpPr/>
          <p:nvPr/>
        </p:nvSpPr>
        <p:spPr>
          <a:xfrm>
            <a:off x="1099633" y="2701384"/>
            <a:ext cx="7931782" cy="523220"/>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 typeface="Arial" charset="0"/>
              <a:buNone/>
              <a:tabLst/>
              <a:defRPr/>
            </a:pPr>
            <a:r>
              <a:rPr kumimoji="0" lang="fr-FR" altLang="fr-FR" sz="1400" b="1" i="0" u="none" strike="noStrike" kern="1200" cap="none" spc="0" normalizeH="0" baseline="0" noProof="0" dirty="0">
                <a:ln>
                  <a:noFill/>
                </a:ln>
                <a:solidFill>
                  <a:srgbClr val="002060"/>
                </a:solidFill>
                <a:effectLst/>
                <a:uLnTx/>
                <a:uFillTx/>
                <a:latin typeface="Calibri" panose="020F0502020204030204"/>
                <a:ea typeface="+mn-ea"/>
                <a:cs typeface="+mn-cs"/>
              </a:rPr>
              <a:t>KAIROS permet à l’organisme de formation </a:t>
            </a:r>
            <a:r>
              <a:rPr kumimoji="0" lang="fr-FR" altLang="fr-FR" sz="1400" b="1" i="0" u="none" strike="noStrike" kern="1200" cap="none" spc="0" normalizeH="0" baseline="0" noProof="0" dirty="0" smtClean="0">
                <a:ln>
                  <a:noFill/>
                </a:ln>
                <a:solidFill>
                  <a:srgbClr val="002060"/>
                </a:solidFill>
                <a:effectLst/>
                <a:uLnTx/>
                <a:uFillTx/>
                <a:latin typeface="Calibri" panose="020F0502020204030204"/>
                <a:ea typeface="+mn-ea"/>
                <a:cs typeface="+mn-cs"/>
              </a:rPr>
              <a:t>de communiquer</a:t>
            </a:r>
            <a:r>
              <a:rPr kumimoji="0" lang="fr-FR" altLang="fr-FR" sz="1400" b="1" i="0" u="none" strike="noStrike" kern="1200" cap="none" spc="0" normalizeH="0" noProof="0" dirty="0" smtClean="0">
                <a:ln>
                  <a:noFill/>
                </a:ln>
                <a:solidFill>
                  <a:srgbClr val="002060"/>
                </a:solidFill>
                <a:effectLst/>
                <a:uLnTx/>
                <a:uFillTx/>
                <a:latin typeface="Calibri" panose="020F0502020204030204"/>
                <a:ea typeface="+mn-ea"/>
                <a:cs typeface="+mn-cs"/>
              </a:rPr>
              <a:t> plus simplement les informations nécessaires au processus de </a:t>
            </a:r>
            <a:r>
              <a:rPr kumimoji="0" lang="fr-FR" altLang="fr-FR" sz="1400" b="1" i="0" u="none" strike="noStrike" kern="1200" cap="none" spc="0" normalizeH="0" noProof="0" dirty="0" err="1" smtClean="0">
                <a:ln>
                  <a:noFill/>
                </a:ln>
                <a:solidFill>
                  <a:srgbClr val="002060"/>
                </a:solidFill>
                <a:effectLst/>
                <a:uLnTx/>
                <a:uFillTx/>
                <a:latin typeface="Calibri" panose="020F0502020204030204"/>
                <a:ea typeface="+mn-ea"/>
                <a:cs typeface="+mn-cs"/>
              </a:rPr>
              <a:t>sourcing</a:t>
            </a:r>
            <a:r>
              <a:rPr kumimoji="0" lang="fr-FR" altLang="fr-FR" sz="1400" b="1" i="0" u="none" strike="noStrike" kern="1200" cap="none" spc="0" normalizeH="0" noProof="0" dirty="0" smtClean="0">
                <a:ln>
                  <a:noFill/>
                </a:ln>
                <a:solidFill>
                  <a:srgbClr val="002060"/>
                </a:solidFill>
                <a:effectLst/>
                <a:uLnTx/>
                <a:uFillTx/>
                <a:latin typeface="Calibri" panose="020F0502020204030204"/>
                <a:ea typeface="+mn-ea"/>
                <a:cs typeface="+mn-cs"/>
              </a:rPr>
              <a:t> et à la gestion de la liste </a:t>
            </a:r>
            <a:r>
              <a:rPr kumimoji="0" lang="fr-FR" altLang="fr-FR" sz="1400" b="1" i="0" u="none" strike="noStrike" kern="1200" cap="none" spc="0" normalizeH="0" baseline="0" noProof="0" dirty="0" smtClean="0">
                <a:ln>
                  <a:noFill/>
                </a:ln>
                <a:solidFill>
                  <a:srgbClr val="002060"/>
                </a:solidFill>
                <a:effectLst/>
                <a:uLnTx/>
                <a:uFillTx/>
                <a:latin typeface="Calibri" panose="020F0502020204030204"/>
                <a:ea typeface="+mn-ea"/>
                <a:cs typeface="+mn-cs"/>
              </a:rPr>
              <a:t> </a:t>
            </a:r>
            <a:r>
              <a:rPr kumimoji="0" lang="fr-FR" altLang="fr-FR" sz="1400" b="1" i="0" u="none" strike="noStrike" kern="1200" cap="none" spc="0" normalizeH="0" baseline="0" noProof="0" dirty="0">
                <a:ln>
                  <a:noFill/>
                </a:ln>
                <a:solidFill>
                  <a:srgbClr val="002060"/>
                </a:solidFill>
                <a:effectLst/>
                <a:uLnTx/>
                <a:uFillTx/>
                <a:latin typeface="Calibri" panose="020F0502020204030204"/>
                <a:ea typeface="+mn-ea"/>
                <a:cs typeface="+mn-cs"/>
              </a:rPr>
              <a:t>:</a:t>
            </a:r>
          </a:p>
        </p:txBody>
      </p:sp>
      <p:sp>
        <p:nvSpPr>
          <p:cNvPr id="21" name="ZoneTexte 20"/>
          <p:cNvSpPr txBox="1"/>
          <p:nvPr/>
        </p:nvSpPr>
        <p:spPr>
          <a:xfrm>
            <a:off x="1187354" y="4405934"/>
            <a:ext cx="7844061" cy="52411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403" b="1" i="0" u="none" strike="noStrike" kern="1200" cap="none" spc="0" normalizeH="0" baseline="0" noProof="0" dirty="0">
                <a:ln>
                  <a:noFill/>
                </a:ln>
                <a:solidFill>
                  <a:srgbClr val="002060"/>
                </a:solidFill>
                <a:effectLst/>
                <a:uLnTx/>
                <a:uFillTx/>
                <a:latin typeface="Calibri" panose="020F0502020204030204"/>
                <a:ea typeface="+mn-ea"/>
                <a:cs typeface="+mn-cs"/>
              </a:rPr>
              <a:t>Les travaux de dématérialisation du processus de formation menés enrichissent au fil du temps les fonctionnalités de KAIROS </a:t>
            </a:r>
          </a:p>
        </p:txBody>
      </p:sp>
      <p:pic>
        <p:nvPicPr>
          <p:cNvPr id="22" name="Image 21" descr="Capture d’écran"/>
          <p:cNvPicPr>
            <a:picLocks noChangeAspect="1"/>
          </p:cNvPicPr>
          <p:nvPr/>
        </p:nvPicPr>
        <p:blipFill rotWithShape="1">
          <a:blip r:embed="rId2">
            <a:extLst>
              <a:ext uri="{28A0092B-C50C-407E-A947-70E740481C1C}">
                <a14:useLocalDpi xmlns:a14="http://schemas.microsoft.com/office/drawing/2010/main" val="0"/>
              </a:ext>
            </a:extLst>
          </a:blip>
          <a:srcRect r="768" b="70170"/>
          <a:stretch/>
        </p:blipFill>
        <p:spPr>
          <a:xfrm>
            <a:off x="3238490" y="4841259"/>
            <a:ext cx="5792926" cy="846665"/>
          </a:xfrm>
          <a:prstGeom prst="rect">
            <a:avLst/>
          </a:prstGeom>
        </p:spPr>
      </p:pic>
      <p:sp>
        <p:nvSpPr>
          <p:cNvPr id="23" name="ZoneTexte 22"/>
          <p:cNvSpPr txBox="1"/>
          <p:nvPr/>
        </p:nvSpPr>
        <p:spPr>
          <a:xfrm>
            <a:off x="1187354" y="5933937"/>
            <a:ext cx="7844062" cy="52411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403" b="1" dirty="0" smtClean="0">
                <a:solidFill>
                  <a:srgbClr val="002060"/>
                </a:solidFill>
                <a:latin typeface="Calibri" panose="020F0502020204030204"/>
              </a:rPr>
              <a:t>Mise à disposition  de ces données avec la mise en place des API formation  de saisie et de consultation pour les financeurs et les OF.</a:t>
            </a:r>
            <a:endParaRPr kumimoji="0" lang="fr-FR" sz="1403"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2" name="Rectangle 1"/>
          <p:cNvSpPr/>
          <p:nvPr/>
        </p:nvSpPr>
        <p:spPr>
          <a:xfrm>
            <a:off x="5348946" y="3453868"/>
            <a:ext cx="3554307" cy="830997"/>
          </a:xfrm>
          <a:prstGeom prst="rect">
            <a:avLst/>
          </a:prstGeom>
        </p:spPr>
        <p:txBody>
          <a:bodyPr wrap="square">
            <a:spAutoFit/>
          </a:bodyPr>
          <a:lstStyle/>
          <a:p>
            <a:pPr marL="364474" lvl="1" indent="-364474" algn="just" defTabSz="914400">
              <a:buClr>
                <a:prstClr val="black"/>
              </a:buClr>
              <a:buFont typeface="Wingdings" panose="05000000000000000000" pitchFamily="2" charset="2"/>
              <a:buChar char="ü"/>
              <a:defRPr/>
            </a:pPr>
            <a:r>
              <a:rPr lang="fr-FR" altLang="fr-FR" sz="1200" dirty="0">
                <a:solidFill>
                  <a:prstClr val="black"/>
                </a:solidFill>
              </a:rPr>
              <a:t>Transmettant directement et en temps réel les éléments du parcours des demandeurs d’emploi à Pôle emploi (inscription, entrée, assiduité, bilan). </a:t>
            </a:r>
          </a:p>
        </p:txBody>
      </p:sp>
      <p:pic>
        <p:nvPicPr>
          <p:cNvPr id="13" name="Imag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3296" y="3450128"/>
            <a:ext cx="550508" cy="550508"/>
          </a:xfrm>
          <a:prstGeom prst="rect">
            <a:avLst/>
          </a:prstGeom>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8115" y="3401762"/>
            <a:ext cx="588488" cy="588488"/>
          </a:xfrm>
          <a:prstGeom prst="rect">
            <a:avLst/>
          </a:prstGeom>
        </p:spPr>
      </p:pic>
      <p:sp>
        <p:nvSpPr>
          <p:cNvPr id="15" name="Freeform 45"/>
          <p:cNvSpPr>
            <a:spLocks noEditPoints="1"/>
          </p:cNvSpPr>
          <p:nvPr/>
        </p:nvSpPr>
        <p:spPr bwMode="auto">
          <a:xfrm>
            <a:off x="757582" y="2826023"/>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95047"/>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45"/>
          <p:cNvSpPr>
            <a:spLocks noEditPoints="1"/>
          </p:cNvSpPr>
          <p:nvPr/>
        </p:nvSpPr>
        <p:spPr bwMode="auto">
          <a:xfrm>
            <a:off x="793296" y="4534845"/>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95047"/>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45"/>
          <p:cNvSpPr>
            <a:spLocks noEditPoints="1"/>
          </p:cNvSpPr>
          <p:nvPr/>
        </p:nvSpPr>
        <p:spPr bwMode="auto">
          <a:xfrm>
            <a:off x="788665" y="5993325"/>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95047"/>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8848070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entagone 9"/>
          <p:cNvSpPr/>
          <p:nvPr/>
        </p:nvSpPr>
        <p:spPr>
          <a:xfrm>
            <a:off x="286485" y="2613035"/>
            <a:ext cx="1503699" cy="517982"/>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t>Opacif </a:t>
            </a:r>
            <a:endParaRPr lang="fr-FR" sz="1600" b="1" dirty="0"/>
          </a:p>
        </p:txBody>
      </p:sp>
      <p:sp>
        <p:nvSpPr>
          <p:cNvPr id="4" name="ZoneTexte 3"/>
          <p:cNvSpPr txBox="1"/>
          <p:nvPr/>
        </p:nvSpPr>
        <p:spPr>
          <a:xfrm>
            <a:off x="518961" y="1518469"/>
            <a:ext cx="3548135" cy="707886"/>
          </a:xfrm>
          <a:prstGeom prst="rect">
            <a:avLst/>
          </a:prstGeom>
          <a:noFill/>
        </p:spPr>
        <p:txBody>
          <a:bodyPr wrap="square" rtlCol="0">
            <a:spAutoFit/>
          </a:bodyPr>
          <a:lstStyle/>
          <a:p>
            <a:r>
              <a:rPr lang="fr-FR" sz="2000" b="1" dirty="0" smtClean="0">
                <a:solidFill>
                  <a:srgbClr val="002060"/>
                </a:solidFill>
              </a:rPr>
              <a:t>Acteurs du Conseil en Evolution Professionnelle (CEP)</a:t>
            </a:r>
            <a:endParaRPr lang="fr-FR" sz="2000" b="1" dirty="0">
              <a:solidFill>
                <a:srgbClr val="002060"/>
              </a:solidFill>
            </a:endParaRPr>
          </a:p>
        </p:txBody>
      </p:sp>
      <p:sp>
        <p:nvSpPr>
          <p:cNvPr id="11" name="Pentagone 10"/>
          <p:cNvSpPr/>
          <p:nvPr/>
        </p:nvSpPr>
        <p:spPr>
          <a:xfrm>
            <a:off x="286485" y="3304873"/>
            <a:ext cx="1536713" cy="517982"/>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APEC</a:t>
            </a:r>
          </a:p>
        </p:txBody>
      </p:sp>
      <p:sp>
        <p:nvSpPr>
          <p:cNvPr id="12" name="Pentagone 11"/>
          <p:cNvSpPr/>
          <p:nvPr/>
        </p:nvSpPr>
        <p:spPr>
          <a:xfrm>
            <a:off x="286485" y="3996711"/>
            <a:ext cx="1523507" cy="517982"/>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Pôle emploi</a:t>
            </a:r>
          </a:p>
        </p:txBody>
      </p:sp>
      <p:sp>
        <p:nvSpPr>
          <p:cNvPr id="13" name="Pentagone 12"/>
          <p:cNvSpPr/>
          <p:nvPr/>
        </p:nvSpPr>
        <p:spPr>
          <a:xfrm>
            <a:off x="286486" y="4688549"/>
            <a:ext cx="1523508" cy="517982"/>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Missions locales </a:t>
            </a:r>
          </a:p>
        </p:txBody>
      </p:sp>
      <p:sp>
        <p:nvSpPr>
          <p:cNvPr id="14" name="Pentagone 13"/>
          <p:cNvSpPr/>
          <p:nvPr/>
        </p:nvSpPr>
        <p:spPr>
          <a:xfrm>
            <a:off x="286486" y="5380387"/>
            <a:ext cx="1523508" cy="517982"/>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Cap emploi</a:t>
            </a:r>
          </a:p>
        </p:txBody>
      </p:sp>
      <p:sp>
        <p:nvSpPr>
          <p:cNvPr id="15" name="ZoneTexte 14"/>
          <p:cNvSpPr txBox="1"/>
          <p:nvPr/>
        </p:nvSpPr>
        <p:spPr>
          <a:xfrm>
            <a:off x="1899762" y="2703873"/>
            <a:ext cx="1023582" cy="338554"/>
          </a:xfrm>
          <a:prstGeom prst="rect">
            <a:avLst/>
          </a:prstGeom>
          <a:noFill/>
        </p:spPr>
        <p:txBody>
          <a:bodyPr wrap="square" rtlCol="0">
            <a:spAutoFit/>
          </a:bodyPr>
          <a:lstStyle/>
          <a:p>
            <a:r>
              <a:rPr lang="fr-FR" sz="1600" b="1" dirty="0" smtClean="0"/>
              <a:t>Salariés</a:t>
            </a:r>
            <a:endParaRPr lang="fr-FR" sz="1600" b="1" dirty="0"/>
          </a:p>
        </p:txBody>
      </p:sp>
      <p:sp>
        <p:nvSpPr>
          <p:cNvPr id="16" name="ZoneTexte 15"/>
          <p:cNvSpPr txBox="1"/>
          <p:nvPr/>
        </p:nvSpPr>
        <p:spPr>
          <a:xfrm>
            <a:off x="1899762" y="3373962"/>
            <a:ext cx="1023582" cy="338554"/>
          </a:xfrm>
          <a:prstGeom prst="rect">
            <a:avLst/>
          </a:prstGeom>
          <a:noFill/>
        </p:spPr>
        <p:txBody>
          <a:bodyPr wrap="square" rtlCol="0">
            <a:spAutoFit/>
          </a:bodyPr>
          <a:lstStyle/>
          <a:p>
            <a:r>
              <a:rPr lang="fr-FR" sz="1600" b="1" dirty="0" smtClean="0"/>
              <a:t>Cadres</a:t>
            </a:r>
            <a:endParaRPr lang="fr-FR" sz="1600" b="1" dirty="0"/>
          </a:p>
        </p:txBody>
      </p:sp>
      <p:sp>
        <p:nvSpPr>
          <p:cNvPr id="17" name="ZoneTexte 16"/>
          <p:cNvSpPr txBox="1"/>
          <p:nvPr/>
        </p:nvSpPr>
        <p:spPr>
          <a:xfrm>
            <a:off x="1899762" y="3963314"/>
            <a:ext cx="1832143" cy="584775"/>
          </a:xfrm>
          <a:prstGeom prst="rect">
            <a:avLst/>
          </a:prstGeom>
          <a:noFill/>
        </p:spPr>
        <p:txBody>
          <a:bodyPr wrap="square" rtlCol="0">
            <a:spAutoFit/>
          </a:bodyPr>
          <a:lstStyle/>
          <a:p>
            <a:r>
              <a:rPr lang="fr-FR" sz="1600" b="1" dirty="0" smtClean="0"/>
              <a:t>Demandeurs d’emploi</a:t>
            </a:r>
            <a:endParaRPr lang="fr-FR" sz="1600" b="1" dirty="0"/>
          </a:p>
        </p:txBody>
      </p:sp>
      <p:sp>
        <p:nvSpPr>
          <p:cNvPr id="18" name="ZoneTexte 17"/>
          <p:cNvSpPr txBox="1"/>
          <p:nvPr/>
        </p:nvSpPr>
        <p:spPr>
          <a:xfrm>
            <a:off x="1901834" y="4742570"/>
            <a:ext cx="2265528" cy="338554"/>
          </a:xfrm>
          <a:prstGeom prst="rect">
            <a:avLst/>
          </a:prstGeom>
          <a:noFill/>
        </p:spPr>
        <p:txBody>
          <a:bodyPr wrap="square" rtlCol="0">
            <a:spAutoFit/>
          </a:bodyPr>
          <a:lstStyle/>
          <a:p>
            <a:r>
              <a:rPr lang="fr-FR" sz="1600" b="1" dirty="0" smtClean="0"/>
              <a:t>Jeunes</a:t>
            </a:r>
            <a:endParaRPr lang="fr-FR" sz="1600" b="1" dirty="0"/>
          </a:p>
        </p:txBody>
      </p:sp>
      <p:sp>
        <p:nvSpPr>
          <p:cNvPr id="19" name="ZoneTexte 18"/>
          <p:cNvSpPr txBox="1"/>
          <p:nvPr/>
        </p:nvSpPr>
        <p:spPr>
          <a:xfrm>
            <a:off x="1899762" y="5316212"/>
            <a:ext cx="1450006" cy="830997"/>
          </a:xfrm>
          <a:prstGeom prst="rect">
            <a:avLst/>
          </a:prstGeom>
          <a:noFill/>
        </p:spPr>
        <p:txBody>
          <a:bodyPr wrap="square" rtlCol="0">
            <a:spAutoFit/>
          </a:bodyPr>
          <a:lstStyle/>
          <a:p>
            <a:r>
              <a:rPr lang="fr-FR" sz="1600" b="1" dirty="0" smtClean="0"/>
              <a:t>Personnes en situation d’handicap</a:t>
            </a:r>
            <a:endParaRPr lang="fr-FR" sz="1600" b="1" dirty="0"/>
          </a:p>
        </p:txBody>
      </p:sp>
      <p:sp>
        <p:nvSpPr>
          <p:cNvPr id="30" name="ZoneTexte 29"/>
          <p:cNvSpPr txBox="1"/>
          <p:nvPr/>
        </p:nvSpPr>
        <p:spPr>
          <a:xfrm>
            <a:off x="5755690" y="-3913588"/>
            <a:ext cx="7067549" cy="400110"/>
          </a:xfrm>
          <a:prstGeom prst="rect">
            <a:avLst/>
          </a:prstGeom>
          <a:noFill/>
        </p:spPr>
        <p:txBody>
          <a:bodyPr wrap="square" rtlCol="0">
            <a:spAutoFit/>
          </a:bodyPr>
          <a:lstStyle/>
          <a:p>
            <a:r>
              <a:rPr lang="fr-FR" sz="2000" b="1" dirty="0" smtClean="0">
                <a:solidFill>
                  <a:srgbClr val="002060"/>
                </a:solidFill>
              </a:rPr>
              <a:t>Dispositifs et financements à disposition de Pôle emploi</a:t>
            </a:r>
            <a:endParaRPr lang="fr-FR" sz="2000" b="1" dirty="0">
              <a:solidFill>
                <a:srgbClr val="002060"/>
              </a:solidFill>
            </a:endParaRPr>
          </a:p>
        </p:txBody>
      </p:sp>
      <p:sp>
        <p:nvSpPr>
          <p:cNvPr id="32" name="Pentagone 31"/>
          <p:cNvSpPr/>
          <p:nvPr/>
        </p:nvSpPr>
        <p:spPr>
          <a:xfrm>
            <a:off x="1" y="174057"/>
            <a:ext cx="6713620"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Titre 1"/>
          <p:cNvSpPr txBox="1">
            <a:spLocks/>
          </p:cNvSpPr>
          <p:nvPr/>
        </p:nvSpPr>
        <p:spPr>
          <a:xfrm>
            <a:off x="621613" y="26430"/>
            <a:ext cx="609200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2060"/>
                </a:solidFill>
                <a:latin typeface="+mn-lt"/>
                <a:ea typeface="+mj-ea"/>
                <a:cs typeface="+mj-cs"/>
              </a:defRPr>
            </a:lvl1pPr>
          </a:lstStyle>
          <a:p>
            <a:r>
              <a:rPr lang="fr-FR" sz="2800" dirty="0">
                <a:solidFill>
                  <a:schemeClr val="bg1"/>
                </a:solidFill>
              </a:rPr>
              <a:t>Assurer un accompagnement pour apporter des solutions personnalisées</a:t>
            </a:r>
          </a:p>
        </p:txBody>
      </p:sp>
      <p:cxnSp>
        <p:nvCxnSpPr>
          <p:cNvPr id="6" name="Connecteur droit 5"/>
          <p:cNvCxnSpPr/>
          <p:nvPr/>
        </p:nvCxnSpPr>
        <p:spPr>
          <a:xfrm flipV="1">
            <a:off x="3032922" y="1654404"/>
            <a:ext cx="1625045" cy="280944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034598" y="4463848"/>
            <a:ext cx="2124558" cy="2096744"/>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8" name="Image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4961949">
            <a:off x="2687858" y="4198997"/>
            <a:ext cx="631393" cy="631393"/>
          </a:xfrm>
          <a:prstGeom prst="rect">
            <a:avLst/>
          </a:prstGeom>
        </p:spPr>
      </p:pic>
      <p:sp>
        <p:nvSpPr>
          <p:cNvPr id="56" name="Rectangle 55"/>
          <p:cNvSpPr/>
          <p:nvPr/>
        </p:nvSpPr>
        <p:spPr>
          <a:xfrm rot="16200000">
            <a:off x="8193976" y="4203984"/>
            <a:ext cx="45719" cy="1885950"/>
          </a:xfrm>
          <a:prstGeom prst="rect">
            <a:avLst/>
          </a:prstGeom>
          <a:solidFill>
            <a:schemeClr val="accent6">
              <a:lumMod val="75000"/>
            </a:schemeClr>
          </a:solidFill>
          <a:ln w="25400" cap="flat" cmpd="sng" algn="ctr">
            <a:noFill/>
            <a:prstDash val="solid"/>
          </a:ln>
          <a:effectLst/>
        </p:spPr>
        <p:txBody>
          <a:bodyPr rtlCol="0" anchor="ctr"/>
          <a:lstStyle/>
          <a:p>
            <a:pPr marL="0" marR="0" lvl="0" indent="0" algn="ctr" defTabSz="91419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Calibri"/>
              <a:ea typeface="+mn-ea"/>
              <a:cs typeface="+mn-cs"/>
            </a:endParaRPr>
          </a:p>
        </p:txBody>
      </p:sp>
      <p:sp>
        <p:nvSpPr>
          <p:cNvPr id="57" name="Rectangle 56"/>
          <p:cNvSpPr/>
          <p:nvPr/>
        </p:nvSpPr>
        <p:spPr>
          <a:xfrm rot="16200000">
            <a:off x="7798337" y="2660146"/>
            <a:ext cx="45719" cy="2677226"/>
          </a:xfrm>
          <a:prstGeom prst="rect">
            <a:avLst/>
          </a:prstGeom>
          <a:solidFill>
            <a:srgbClr val="002060"/>
          </a:solidFill>
          <a:ln w="25400" cap="flat" cmpd="sng" algn="ctr">
            <a:noFill/>
            <a:prstDash val="solid"/>
          </a:ln>
          <a:effectLst/>
        </p:spPr>
        <p:txBody>
          <a:bodyPr rtlCol="0" anchor="ctr"/>
          <a:lstStyle/>
          <a:p>
            <a:pPr marL="0" marR="0" lvl="0" indent="0" algn="ctr" defTabSz="91419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Calibri"/>
              <a:ea typeface="+mn-ea"/>
              <a:cs typeface="+mn-cs"/>
            </a:endParaRPr>
          </a:p>
        </p:txBody>
      </p:sp>
      <p:sp>
        <p:nvSpPr>
          <p:cNvPr id="59" name="Rectangle 58"/>
          <p:cNvSpPr/>
          <p:nvPr/>
        </p:nvSpPr>
        <p:spPr>
          <a:xfrm rot="16200000" flipH="1">
            <a:off x="8598546" y="5647828"/>
            <a:ext cx="45719" cy="1022376"/>
          </a:xfrm>
          <a:prstGeom prst="rect">
            <a:avLst/>
          </a:prstGeom>
          <a:solidFill>
            <a:srgbClr val="006666"/>
          </a:solidFill>
          <a:ln w="25400" cap="flat" cmpd="sng" algn="ctr">
            <a:noFill/>
            <a:prstDash val="solid"/>
          </a:ln>
          <a:effectLst/>
        </p:spPr>
        <p:txBody>
          <a:bodyPr rtlCol="0" anchor="ctr"/>
          <a:lstStyle/>
          <a:p>
            <a:pPr marL="0" marR="0" lvl="0" indent="0" algn="ctr" defTabSz="91419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Calibri"/>
              <a:ea typeface="+mn-ea"/>
              <a:cs typeface="+mn-cs"/>
            </a:endParaRPr>
          </a:p>
        </p:txBody>
      </p:sp>
      <p:sp>
        <p:nvSpPr>
          <p:cNvPr id="60" name="Rectangle 59"/>
          <p:cNvSpPr/>
          <p:nvPr/>
        </p:nvSpPr>
        <p:spPr>
          <a:xfrm rot="16200000">
            <a:off x="8585860" y="2365920"/>
            <a:ext cx="45719" cy="1047749"/>
          </a:xfrm>
          <a:prstGeom prst="rect">
            <a:avLst/>
          </a:prstGeom>
          <a:solidFill>
            <a:srgbClr val="41738C"/>
          </a:solidFill>
          <a:ln w="25400" cap="flat" cmpd="sng" algn="ctr">
            <a:noFill/>
            <a:prstDash val="solid"/>
          </a:ln>
          <a:effectLst/>
        </p:spPr>
        <p:txBody>
          <a:bodyPr rtlCol="0" anchor="ctr"/>
          <a:lstStyle/>
          <a:p>
            <a:pPr marL="0" marR="0" lvl="0" indent="0" algn="ctr" defTabSz="91419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Calibri"/>
              <a:ea typeface="+mn-ea"/>
              <a:cs typeface="+mn-cs"/>
            </a:endParaRPr>
          </a:p>
        </p:txBody>
      </p:sp>
      <p:sp>
        <p:nvSpPr>
          <p:cNvPr id="66" name="Oval 83"/>
          <p:cNvSpPr>
            <a:spLocks noChangeAspect="1"/>
          </p:cNvSpPr>
          <p:nvPr/>
        </p:nvSpPr>
        <p:spPr>
          <a:xfrm rot="16200000">
            <a:off x="7317244" y="2395230"/>
            <a:ext cx="907571" cy="908329"/>
          </a:xfrm>
          <a:prstGeom prst="ellipse">
            <a:avLst/>
          </a:prstGeom>
          <a:solidFill>
            <a:srgbClr val="41738C"/>
          </a:solidFill>
          <a:ln w="19050" cap="flat" cmpd="sng" algn="ctr">
            <a:noFill/>
            <a:prstDash val="solid"/>
          </a:ln>
          <a:effectLst/>
        </p:spPr>
        <p:txBody>
          <a:bodyPr rtlCol="0" anchor="ctr"/>
          <a:lstStyle/>
          <a:p>
            <a:pPr marL="0" marR="0" lvl="0" indent="0" algn="ctr" defTabSz="914199"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7" name="Oval 88"/>
          <p:cNvSpPr>
            <a:spLocks noChangeAspect="1"/>
          </p:cNvSpPr>
          <p:nvPr/>
        </p:nvSpPr>
        <p:spPr>
          <a:xfrm rot="16200000">
            <a:off x="7207569" y="4765443"/>
            <a:ext cx="762396" cy="763032"/>
          </a:xfrm>
          <a:prstGeom prst="ellipse">
            <a:avLst/>
          </a:prstGeom>
          <a:solidFill>
            <a:schemeClr val="accent6">
              <a:lumMod val="75000"/>
            </a:schemeClr>
          </a:solidFill>
          <a:ln w="19050" cap="flat" cmpd="sng" algn="ctr">
            <a:noFill/>
            <a:prstDash val="solid"/>
          </a:ln>
          <a:effectLst/>
        </p:spPr>
        <p:txBody>
          <a:bodyPr rtlCol="0" anchor="ctr"/>
          <a:lstStyle/>
          <a:p>
            <a:pPr marL="0" marR="0" lvl="0" indent="0" algn="ctr" defTabSz="914199"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9" name="Oval 96"/>
          <p:cNvSpPr>
            <a:spLocks noChangeAspect="1"/>
          </p:cNvSpPr>
          <p:nvPr/>
        </p:nvSpPr>
        <p:spPr>
          <a:xfrm rot="16200000">
            <a:off x="7980641" y="5875523"/>
            <a:ext cx="594692" cy="595189"/>
          </a:xfrm>
          <a:prstGeom prst="ellipse">
            <a:avLst/>
          </a:prstGeom>
          <a:solidFill>
            <a:srgbClr val="006666"/>
          </a:solidFill>
          <a:ln w="19050" cap="flat" cmpd="sng" algn="ctr">
            <a:noFill/>
            <a:prstDash val="solid"/>
          </a:ln>
          <a:effectLst/>
        </p:spPr>
        <p:txBody>
          <a:bodyPr rtlCol="0" anchor="ctr"/>
          <a:lstStyle/>
          <a:p>
            <a:pPr marL="0" marR="0" lvl="0" indent="0" algn="ctr" defTabSz="914199"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0" name="Oval 111"/>
          <p:cNvSpPr>
            <a:spLocks noChangeAspect="1"/>
          </p:cNvSpPr>
          <p:nvPr/>
        </p:nvSpPr>
        <p:spPr>
          <a:xfrm rot="16200000">
            <a:off x="5906506" y="3349442"/>
            <a:ext cx="1219200" cy="1220218"/>
          </a:xfrm>
          <a:prstGeom prst="ellipse">
            <a:avLst/>
          </a:prstGeom>
          <a:solidFill>
            <a:srgbClr val="002060"/>
          </a:solidFill>
          <a:ln w="19050" cap="flat" cmpd="sng" algn="ctr">
            <a:noFill/>
            <a:prstDash val="solid"/>
          </a:ln>
          <a:effectLst/>
        </p:spPr>
        <p:txBody>
          <a:bodyPr rtlCol="0" anchor="ctr"/>
          <a:lstStyle/>
          <a:p>
            <a:pPr marL="0" marR="0" lvl="0" indent="0" algn="ctr" defTabSz="914199"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3" name="Rectangle 2"/>
          <p:cNvSpPr/>
          <p:nvPr/>
        </p:nvSpPr>
        <p:spPr>
          <a:xfrm>
            <a:off x="4478652" y="2422682"/>
            <a:ext cx="2689283" cy="584775"/>
          </a:xfrm>
          <a:prstGeom prst="rect">
            <a:avLst/>
          </a:prstGeom>
        </p:spPr>
        <p:txBody>
          <a:bodyPr wrap="square">
            <a:spAutoFit/>
          </a:bodyPr>
          <a:lstStyle/>
          <a:p>
            <a:pPr algn="r"/>
            <a:r>
              <a:rPr lang="fr-FR" sz="1600" b="1" dirty="0">
                <a:solidFill>
                  <a:srgbClr val="41738C"/>
                </a:solidFill>
              </a:rPr>
              <a:t>Les achats en collectif de formation  de Pôle emploi </a:t>
            </a:r>
          </a:p>
        </p:txBody>
      </p:sp>
      <p:sp>
        <p:nvSpPr>
          <p:cNvPr id="5" name="ZoneTexte 4"/>
          <p:cNvSpPr txBox="1"/>
          <p:nvPr/>
        </p:nvSpPr>
        <p:spPr>
          <a:xfrm>
            <a:off x="6467355" y="4943960"/>
            <a:ext cx="2242821" cy="369332"/>
          </a:xfrm>
          <a:prstGeom prst="rect">
            <a:avLst/>
          </a:prstGeom>
          <a:noFill/>
        </p:spPr>
        <p:txBody>
          <a:bodyPr wrap="square" rtlCol="0">
            <a:spAutoFit/>
          </a:bodyPr>
          <a:lstStyle/>
          <a:p>
            <a:pPr algn="ctr"/>
            <a:r>
              <a:rPr lang="fr-FR" b="1" dirty="0" smtClean="0">
                <a:solidFill>
                  <a:schemeClr val="bg1"/>
                </a:solidFill>
              </a:rPr>
              <a:t>PRF, ...</a:t>
            </a:r>
            <a:endParaRPr lang="fr-FR" b="1" dirty="0">
              <a:solidFill>
                <a:schemeClr val="bg1"/>
              </a:solidFill>
            </a:endParaRPr>
          </a:p>
        </p:txBody>
      </p:sp>
      <p:sp>
        <p:nvSpPr>
          <p:cNvPr id="86" name="ZoneTexte 85"/>
          <p:cNvSpPr txBox="1"/>
          <p:nvPr/>
        </p:nvSpPr>
        <p:spPr>
          <a:xfrm>
            <a:off x="7301493" y="2800618"/>
            <a:ext cx="939073" cy="369332"/>
          </a:xfrm>
          <a:prstGeom prst="rect">
            <a:avLst/>
          </a:prstGeom>
          <a:noFill/>
        </p:spPr>
        <p:txBody>
          <a:bodyPr wrap="square" rtlCol="0">
            <a:spAutoFit/>
          </a:bodyPr>
          <a:lstStyle/>
          <a:p>
            <a:pPr algn="ctr"/>
            <a:r>
              <a:rPr lang="fr-FR" b="1" dirty="0" smtClean="0">
                <a:solidFill>
                  <a:schemeClr val="bg1"/>
                </a:solidFill>
              </a:rPr>
              <a:t>POEC</a:t>
            </a:r>
            <a:endParaRPr lang="fr-FR" b="1" dirty="0">
              <a:solidFill>
                <a:schemeClr val="bg1"/>
              </a:solidFill>
            </a:endParaRPr>
          </a:p>
        </p:txBody>
      </p:sp>
      <p:sp>
        <p:nvSpPr>
          <p:cNvPr id="7" name="Rectangle 6"/>
          <p:cNvSpPr/>
          <p:nvPr/>
        </p:nvSpPr>
        <p:spPr>
          <a:xfrm>
            <a:off x="3872401" y="3273248"/>
            <a:ext cx="2005013" cy="1292662"/>
          </a:xfrm>
          <a:prstGeom prst="rect">
            <a:avLst/>
          </a:prstGeom>
        </p:spPr>
        <p:txBody>
          <a:bodyPr wrap="square">
            <a:spAutoFit/>
          </a:bodyPr>
          <a:lstStyle/>
          <a:p>
            <a:pPr marL="742950" lvl="1" indent="-285750">
              <a:buFont typeface="Arial" panose="020B0604020202020204" pitchFamily="34" charset="0"/>
              <a:buChar char="•"/>
            </a:pPr>
            <a:endParaRPr lang="fr-FR" sz="1400" dirty="0"/>
          </a:p>
          <a:p>
            <a:pPr algn="r"/>
            <a:r>
              <a:rPr lang="fr-FR" sz="1600" b="1" dirty="0">
                <a:solidFill>
                  <a:srgbClr val="002060"/>
                </a:solidFill>
              </a:rPr>
              <a:t>La personnalisation et l’accompagnement du projet individuel de formation</a:t>
            </a:r>
          </a:p>
        </p:txBody>
      </p:sp>
      <p:sp>
        <p:nvSpPr>
          <p:cNvPr id="87" name="ZoneTexte 86"/>
          <p:cNvSpPr txBox="1"/>
          <p:nvPr/>
        </p:nvSpPr>
        <p:spPr>
          <a:xfrm>
            <a:off x="5397860" y="3484808"/>
            <a:ext cx="2242821" cy="923330"/>
          </a:xfrm>
          <a:prstGeom prst="rect">
            <a:avLst/>
          </a:prstGeom>
          <a:noFill/>
        </p:spPr>
        <p:txBody>
          <a:bodyPr wrap="square" rtlCol="0">
            <a:spAutoFit/>
          </a:bodyPr>
          <a:lstStyle/>
          <a:p>
            <a:pPr algn="ctr"/>
            <a:r>
              <a:rPr lang="fr-FR" b="1" dirty="0" smtClean="0">
                <a:solidFill>
                  <a:schemeClr val="bg1"/>
                </a:solidFill>
              </a:rPr>
              <a:t>AIF</a:t>
            </a:r>
          </a:p>
          <a:p>
            <a:pPr algn="ctr"/>
            <a:r>
              <a:rPr lang="fr-FR" b="1" dirty="0" smtClean="0">
                <a:solidFill>
                  <a:schemeClr val="bg1"/>
                </a:solidFill>
              </a:rPr>
              <a:t>POEI</a:t>
            </a:r>
          </a:p>
          <a:p>
            <a:pPr algn="ctr"/>
            <a:r>
              <a:rPr lang="fr-FR" b="1" dirty="0" smtClean="0">
                <a:solidFill>
                  <a:schemeClr val="bg1"/>
                </a:solidFill>
              </a:rPr>
              <a:t>AFPR</a:t>
            </a:r>
            <a:endParaRPr lang="fr-FR" b="1" dirty="0">
              <a:solidFill>
                <a:schemeClr val="bg1"/>
              </a:solidFill>
            </a:endParaRPr>
          </a:p>
        </p:txBody>
      </p:sp>
      <p:sp>
        <p:nvSpPr>
          <p:cNvPr id="8" name="Rectangle 7"/>
          <p:cNvSpPr/>
          <p:nvPr/>
        </p:nvSpPr>
        <p:spPr>
          <a:xfrm>
            <a:off x="4101068" y="4933746"/>
            <a:ext cx="2860153" cy="584775"/>
          </a:xfrm>
          <a:prstGeom prst="rect">
            <a:avLst/>
          </a:prstGeom>
        </p:spPr>
        <p:txBody>
          <a:bodyPr wrap="square">
            <a:spAutoFit/>
          </a:bodyPr>
          <a:lstStyle/>
          <a:p>
            <a:pPr algn="r"/>
            <a:r>
              <a:rPr lang="fr-FR" sz="1600" b="1" dirty="0">
                <a:solidFill>
                  <a:schemeClr val="accent6">
                    <a:lumMod val="75000"/>
                  </a:schemeClr>
                </a:solidFill>
              </a:rPr>
              <a:t>Les achats de formation des Conseils régionaux, AGEFIPH</a:t>
            </a:r>
          </a:p>
        </p:txBody>
      </p:sp>
      <p:sp>
        <p:nvSpPr>
          <p:cNvPr id="9" name="Rectangle 8"/>
          <p:cNvSpPr/>
          <p:nvPr/>
        </p:nvSpPr>
        <p:spPr>
          <a:xfrm>
            <a:off x="4650992" y="5753575"/>
            <a:ext cx="3114762" cy="830997"/>
          </a:xfrm>
          <a:prstGeom prst="rect">
            <a:avLst/>
          </a:prstGeom>
        </p:spPr>
        <p:txBody>
          <a:bodyPr wrap="square">
            <a:spAutoFit/>
          </a:bodyPr>
          <a:lstStyle/>
          <a:p>
            <a:pPr algn="r"/>
            <a:r>
              <a:rPr lang="fr-FR" sz="1600" b="1" dirty="0">
                <a:solidFill>
                  <a:srgbClr val="006666"/>
                </a:solidFill>
              </a:rPr>
              <a:t>Les achats conjoncturels de formation, un financement de l’Etat et de la Région (PIC)</a:t>
            </a:r>
          </a:p>
        </p:txBody>
      </p:sp>
      <p:pic>
        <p:nvPicPr>
          <p:cNvPr id="91" name="Image 90"/>
          <p:cNvPicPr>
            <a:picLocks noChangeAspect="1"/>
          </p:cNvPicPr>
          <p:nvPr/>
        </p:nvPicPr>
        <p:blipFill rotWithShape="1">
          <a:blip r:embed="rId3" cstate="print">
            <a:extLst>
              <a:ext uri="{28A0092B-C50C-407E-A947-70E740481C1C}">
                <a14:useLocalDpi xmlns:a14="http://schemas.microsoft.com/office/drawing/2010/main" val="0"/>
              </a:ext>
            </a:extLst>
          </a:blip>
          <a:srcRect l="-2" t="-1" r="65885" b="2987"/>
          <a:stretch/>
        </p:blipFill>
        <p:spPr>
          <a:xfrm>
            <a:off x="8110217" y="5995577"/>
            <a:ext cx="369133" cy="372598"/>
          </a:xfrm>
          <a:prstGeom prst="rect">
            <a:avLst/>
          </a:prstGeom>
        </p:spPr>
      </p:pic>
      <p:sp>
        <p:nvSpPr>
          <p:cNvPr id="92" name="ZoneTexte 91"/>
          <p:cNvSpPr txBox="1"/>
          <p:nvPr/>
        </p:nvSpPr>
        <p:spPr>
          <a:xfrm>
            <a:off x="6644343" y="2574842"/>
            <a:ext cx="2242821" cy="369332"/>
          </a:xfrm>
          <a:prstGeom prst="rect">
            <a:avLst/>
          </a:prstGeom>
          <a:noFill/>
        </p:spPr>
        <p:txBody>
          <a:bodyPr wrap="square" rtlCol="0">
            <a:spAutoFit/>
          </a:bodyPr>
          <a:lstStyle/>
          <a:p>
            <a:pPr algn="ctr"/>
            <a:r>
              <a:rPr lang="fr-FR" b="1" dirty="0" smtClean="0">
                <a:solidFill>
                  <a:schemeClr val="bg1"/>
                </a:solidFill>
              </a:rPr>
              <a:t>AFC</a:t>
            </a:r>
            <a:endParaRPr lang="fr-FR" b="1" dirty="0">
              <a:solidFill>
                <a:schemeClr val="bg1"/>
              </a:solidFill>
            </a:endParaRPr>
          </a:p>
        </p:txBody>
      </p:sp>
      <p:sp>
        <p:nvSpPr>
          <p:cNvPr id="95" name="ZoneTexte 94"/>
          <p:cNvSpPr txBox="1"/>
          <p:nvPr/>
        </p:nvSpPr>
        <p:spPr>
          <a:xfrm>
            <a:off x="4833579" y="1492923"/>
            <a:ext cx="3876597" cy="707886"/>
          </a:xfrm>
          <a:prstGeom prst="rect">
            <a:avLst/>
          </a:prstGeom>
          <a:noFill/>
        </p:spPr>
        <p:txBody>
          <a:bodyPr wrap="square" rtlCol="0">
            <a:spAutoFit/>
          </a:bodyPr>
          <a:lstStyle/>
          <a:p>
            <a:r>
              <a:rPr lang="fr-FR" sz="2000" b="1" dirty="0" smtClean="0">
                <a:solidFill>
                  <a:srgbClr val="002060"/>
                </a:solidFill>
              </a:rPr>
              <a:t>Dispositifs à destination des demandeurs d’emploi</a:t>
            </a:r>
            <a:endParaRPr lang="fr-FR" sz="2000" b="1" dirty="0">
              <a:solidFill>
                <a:srgbClr val="002060"/>
              </a:solidFill>
            </a:endParaRPr>
          </a:p>
        </p:txBody>
      </p:sp>
      <p:sp>
        <p:nvSpPr>
          <p:cNvPr id="96" name="Rectangle 95"/>
          <p:cNvSpPr/>
          <p:nvPr/>
        </p:nvSpPr>
        <p:spPr>
          <a:xfrm>
            <a:off x="7821196" y="6628560"/>
            <a:ext cx="3250788" cy="273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b="1" dirty="0" smtClean="0">
                <a:solidFill>
                  <a:srgbClr val="002060"/>
                </a:solidFill>
              </a:rPr>
              <a:t>Zoom en annexe</a:t>
            </a:r>
            <a:endParaRPr lang="fr-FR" sz="1200" b="1" dirty="0">
              <a:solidFill>
                <a:srgbClr val="002060"/>
              </a:solidFill>
            </a:endParaRPr>
          </a:p>
        </p:txBody>
      </p:sp>
    </p:spTree>
    <p:extLst>
      <p:ext uri="{BB962C8B-B14F-4D97-AF65-F5344CB8AC3E}">
        <p14:creationId xmlns:p14="http://schemas.microsoft.com/office/powerpoint/2010/main" val="24618237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ZoneTexte 29"/>
          <p:cNvSpPr txBox="1"/>
          <p:nvPr/>
        </p:nvSpPr>
        <p:spPr>
          <a:xfrm>
            <a:off x="1519970" y="1519037"/>
            <a:ext cx="7624030" cy="400110"/>
          </a:xfrm>
          <a:prstGeom prst="rect">
            <a:avLst/>
          </a:prstGeom>
          <a:noFill/>
        </p:spPr>
        <p:txBody>
          <a:bodyPr wrap="square" rtlCol="0">
            <a:spAutoFit/>
          </a:bodyPr>
          <a:lstStyle/>
          <a:p>
            <a:r>
              <a:rPr lang="fr-FR" sz="2000" b="1" dirty="0" smtClean="0">
                <a:solidFill>
                  <a:srgbClr val="002060"/>
                </a:solidFill>
              </a:rPr>
              <a:t>Zoom sur les dispositifs et financements à disposition de Pôle emploi</a:t>
            </a:r>
            <a:endParaRPr lang="fr-FR" sz="2000" b="1" dirty="0">
              <a:solidFill>
                <a:srgbClr val="002060"/>
              </a:solidFill>
            </a:endParaRPr>
          </a:p>
        </p:txBody>
      </p:sp>
      <p:sp>
        <p:nvSpPr>
          <p:cNvPr id="31" name="ZoneTexte 30"/>
          <p:cNvSpPr txBox="1"/>
          <p:nvPr/>
        </p:nvSpPr>
        <p:spPr>
          <a:xfrm>
            <a:off x="621612" y="2239666"/>
            <a:ext cx="8236637" cy="4370427"/>
          </a:xfrm>
          <a:prstGeom prst="rect">
            <a:avLst/>
          </a:prstGeom>
          <a:noFill/>
        </p:spPr>
        <p:txBody>
          <a:bodyPr wrap="square" rtlCol="0">
            <a:spAutoFit/>
          </a:bodyPr>
          <a:lstStyle/>
          <a:p>
            <a:pPr marL="285750" indent="-285750" algn="just">
              <a:buFont typeface="Arial" panose="020B0604020202020204" pitchFamily="34" charset="0"/>
              <a:buChar char="•"/>
            </a:pPr>
            <a:r>
              <a:rPr lang="fr-FR" sz="1600" b="1" dirty="0" smtClean="0">
                <a:solidFill>
                  <a:schemeClr val="bg2">
                    <a:lumMod val="50000"/>
                  </a:schemeClr>
                </a:solidFill>
              </a:rPr>
              <a:t>Les achats en collectif de formation  de Pôle emploi </a:t>
            </a:r>
          </a:p>
          <a:p>
            <a:pPr marL="628650" lvl="1" indent="-171450" algn="just">
              <a:buFont typeface="Courier New" panose="02070309020205020404" pitchFamily="49" charset="0"/>
              <a:buChar char="o"/>
            </a:pPr>
            <a:r>
              <a:rPr lang="fr-FR" sz="1400" b="1" dirty="0">
                <a:solidFill>
                  <a:srgbClr val="002060"/>
                </a:solidFill>
              </a:rPr>
              <a:t>Les actions de formation conventionnées – AFC</a:t>
            </a:r>
          </a:p>
          <a:p>
            <a:pPr lvl="1" algn="just"/>
            <a:r>
              <a:rPr lang="fr-FR" sz="1200" b="1" dirty="0"/>
              <a:t>Les AFC</a:t>
            </a:r>
            <a:r>
              <a:rPr lang="fr-FR" sz="1200" dirty="0"/>
              <a:t> sont proposées par Pôle emploi pour satisfaire des besoins en qualification, en ciblant en priorité les métiers dits "en tension" sur un territoire.</a:t>
            </a:r>
          </a:p>
          <a:p>
            <a:pPr marL="628650" lvl="1" indent="-171450" algn="just">
              <a:buFont typeface="Courier New" panose="02070309020205020404" pitchFamily="49" charset="0"/>
              <a:buChar char="o"/>
            </a:pPr>
            <a:r>
              <a:rPr lang="fr-FR" sz="1200" b="1" dirty="0" smtClean="0">
                <a:solidFill>
                  <a:srgbClr val="002060"/>
                </a:solidFill>
              </a:rPr>
              <a:t>La préparation </a:t>
            </a:r>
            <a:r>
              <a:rPr lang="fr-FR" sz="1200" b="1" dirty="0">
                <a:solidFill>
                  <a:srgbClr val="002060"/>
                </a:solidFill>
              </a:rPr>
              <a:t>opérationnelle à l’emploi collective - POEC</a:t>
            </a:r>
          </a:p>
          <a:p>
            <a:pPr lvl="1" algn="just"/>
            <a:r>
              <a:rPr lang="fr-FR" sz="1200" dirty="0" smtClean="0"/>
              <a:t>Formation </a:t>
            </a:r>
            <a:r>
              <a:rPr lang="fr-FR" sz="1200" dirty="0"/>
              <a:t>collective définie et organisée par un organisme paritaire collecteur agréé (</a:t>
            </a:r>
            <a:r>
              <a:rPr lang="fr-FR" sz="1200" dirty="0" smtClean="0"/>
              <a:t>OPCA) pour </a:t>
            </a:r>
            <a:r>
              <a:rPr lang="fr-FR" sz="1200" dirty="0"/>
              <a:t>répondre aux besoins en compétences identifiés par </a:t>
            </a:r>
            <a:r>
              <a:rPr lang="fr-FR" sz="1200" dirty="0" smtClean="0"/>
              <a:t>des branches </a:t>
            </a:r>
            <a:r>
              <a:rPr lang="fr-FR" sz="1200" dirty="0"/>
              <a:t>professionnelles. </a:t>
            </a:r>
            <a:r>
              <a:rPr lang="fr-FR" sz="1200" dirty="0" smtClean="0"/>
              <a:t>Il donne la possibilité aux entreprises de recruter des candidats formés.</a:t>
            </a:r>
          </a:p>
          <a:p>
            <a:pPr lvl="1" algn="just"/>
            <a:endParaRPr lang="fr-FR" sz="1200" dirty="0" smtClean="0"/>
          </a:p>
          <a:p>
            <a:pPr marL="171450" indent="-171450" algn="just">
              <a:buFont typeface="Arial" panose="020B0604020202020204" pitchFamily="34" charset="0"/>
              <a:buChar char="•"/>
            </a:pPr>
            <a:r>
              <a:rPr lang="fr-FR" sz="1600" b="1" dirty="0">
                <a:solidFill>
                  <a:schemeClr val="bg2">
                    <a:lumMod val="50000"/>
                  </a:schemeClr>
                </a:solidFill>
              </a:rPr>
              <a:t>La personnalisation et l’accompagnement du projet </a:t>
            </a:r>
            <a:r>
              <a:rPr lang="fr-FR" sz="1600" b="1" dirty="0" smtClean="0">
                <a:solidFill>
                  <a:schemeClr val="bg2">
                    <a:lumMod val="50000"/>
                  </a:schemeClr>
                </a:solidFill>
              </a:rPr>
              <a:t>individuel de formation</a:t>
            </a:r>
          </a:p>
          <a:p>
            <a:pPr marL="628650" lvl="1" indent="-171450" algn="just">
              <a:buFont typeface="Courier New" panose="02070309020205020404" pitchFamily="49" charset="0"/>
              <a:buChar char="o"/>
            </a:pPr>
            <a:r>
              <a:rPr lang="fr-FR" sz="1200" b="1" dirty="0">
                <a:solidFill>
                  <a:srgbClr val="002060"/>
                </a:solidFill>
              </a:rPr>
              <a:t>Aide Individuelle à la Formation - AIF</a:t>
            </a:r>
          </a:p>
          <a:p>
            <a:pPr lvl="1" algn="just"/>
            <a:r>
              <a:rPr lang="fr-FR" sz="1200" dirty="0" smtClean="0"/>
              <a:t>Lorsque </a:t>
            </a:r>
            <a:r>
              <a:rPr lang="fr-FR" sz="1200" dirty="0"/>
              <a:t>les dispositifs de financements </a:t>
            </a:r>
            <a:r>
              <a:rPr lang="fr-FR" sz="1200" dirty="0" smtClean="0"/>
              <a:t>ne </a:t>
            </a:r>
            <a:r>
              <a:rPr lang="fr-FR" sz="1200" dirty="0"/>
              <a:t>peuvent prendre en charge le projet de formation du demandeur </a:t>
            </a:r>
            <a:r>
              <a:rPr lang="fr-FR" sz="1200" dirty="0" smtClean="0"/>
              <a:t>d’emploi, il </a:t>
            </a:r>
            <a:r>
              <a:rPr lang="fr-FR" sz="1200" dirty="0"/>
              <a:t>peut bénéficier d’une Aide individuelle à la formation (AIF) qui contribuera au financement des frais pédagogiques de sa </a:t>
            </a:r>
            <a:r>
              <a:rPr lang="fr-FR" sz="1200" dirty="0" smtClean="0"/>
              <a:t>formation.</a:t>
            </a:r>
          </a:p>
          <a:p>
            <a:pPr marL="628650" lvl="1" indent="-171450" algn="just">
              <a:buFont typeface="Courier New" panose="02070309020205020404" pitchFamily="49" charset="0"/>
              <a:buChar char="o"/>
            </a:pPr>
            <a:r>
              <a:rPr lang="fr-FR" sz="1200" b="1" dirty="0">
                <a:solidFill>
                  <a:srgbClr val="002060"/>
                </a:solidFill>
              </a:rPr>
              <a:t>Préparation Opérationnelle à l’Emploi Individuelle </a:t>
            </a:r>
            <a:r>
              <a:rPr lang="fr-FR" sz="1200" b="1" dirty="0" smtClean="0">
                <a:solidFill>
                  <a:srgbClr val="002060"/>
                </a:solidFill>
              </a:rPr>
              <a:t>(POEI) et l</a:t>
            </a:r>
            <a:r>
              <a:rPr lang="fr-FR" sz="1100" b="1" dirty="0" smtClean="0">
                <a:solidFill>
                  <a:srgbClr val="002060"/>
                </a:solidFill>
              </a:rPr>
              <a:t>'Action </a:t>
            </a:r>
            <a:r>
              <a:rPr lang="fr-FR" sz="1100" b="1" dirty="0">
                <a:solidFill>
                  <a:srgbClr val="002060"/>
                </a:solidFill>
              </a:rPr>
              <a:t>de Formation Préalable au Recrutement (</a:t>
            </a:r>
            <a:r>
              <a:rPr lang="fr-FR" sz="1100" b="1" dirty="0" smtClean="0">
                <a:solidFill>
                  <a:srgbClr val="002060"/>
                </a:solidFill>
              </a:rPr>
              <a:t>AFPR )</a:t>
            </a:r>
            <a:endParaRPr lang="fr-FR" sz="1100" b="1" dirty="0">
              <a:solidFill>
                <a:srgbClr val="002060"/>
              </a:solidFill>
            </a:endParaRPr>
          </a:p>
          <a:p>
            <a:pPr lvl="1" algn="just"/>
            <a:r>
              <a:rPr lang="fr-FR" sz="1100" dirty="0" smtClean="0"/>
              <a:t>Ces dispositifs sont destinés à </a:t>
            </a:r>
            <a:r>
              <a:rPr lang="fr-FR" sz="1100" dirty="0"/>
              <a:t>combler l'écart entre les compétences que détient un demandeur d’emploi et celles que requiert l'emploi qu’il vise (lié à une offre). L'employeur s'engage à réserver l'offre d'emploi déposée jusqu'à la fin de la formation Ce dispositif s'applique à toute personne inscrite à Pôle emploi. </a:t>
            </a:r>
            <a:endParaRPr lang="fr-FR" sz="1100" dirty="0" smtClean="0"/>
          </a:p>
          <a:p>
            <a:pPr lvl="1" algn="just"/>
            <a:endParaRPr lang="fr-FR" sz="1100" dirty="0"/>
          </a:p>
          <a:p>
            <a:pPr marL="171450" indent="-171450" algn="just">
              <a:buFont typeface="Arial" panose="020B0604020202020204" pitchFamily="34" charset="0"/>
              <a:buChar char="•"/>
            </a:pPr>
            <a:r>
              <a:rPr lang="fr-FR" sz="1600" b="1" dirty="0">
                <a:solidFill>
                  <a:schemeClr val="bg2">
                    <a:lumMod val="50000"/>
                  </a:schemeClr>
                </a:solidFill>
              </a:rPr>
              <a:t>Les achats de formation des Conseils régionaux, …</a:t>
            </a:r>
          </a:p>
          <a:p>
            <a:pPr marL="171450" indent="-171450" algn="just">
              <a:buFont typeface="Arial" panose="020B0604020202020204" pitchFamily="34" charset="0"/>
              <a:buChar char="•"/>
            </a:pPr>
            <a:endParaRPr lang="fr-FR" sz="1200" b="1" dirty="0">
              <a:solidFill>
                <a:srgbClr val="002060"/>
              </a:solidFill>
            </a:endParaRPr>
          </a:p>
          <a:p>
            <a:pPr marL="171450" indent="-171450" algn="just">
              <a:buFont typeface="Arial" panose="020B0604020202020204" pitchFamily="34" charset="0"/>
              <a:buChar char="•"/>
            </a:pPr>
            <a:r>
              <a:rPr lang="fr-FR" sz="1600" b="1" dirty="0">
                <a:solidFill>
                  <a:schemeClr val="bg2">
                    <a:lumMod val="50000"/>
                  </a:schemeClr>
                </a:solidFill>
              </a:rPr>
              <a:t>Les achats conjoncturels de formation, un financement de l’Etat et de la Région (PIC</a:t>
            </a:r>
            <a:r>
              <a:rPr lang="fr-FR" sz="1600" b="1" dirty="0" smtClean="0">
                <a:solidFill>
                  <a:schemeClr val="bg2">
                    <a:lumMod val="50000"/>
                  </a:schemeClr>
                </a:solidFill>
              </a:rPr>
              <a:t>)</a:t>
            </a:r>
            <a:endParaRPr lang="fr-FR" sz="1200" b="1" dirty="0" smtClean="0">
              <a:solidFill>
                <a:srgbClr val="20275E"/>
              </a:solidFill>
            </a:endParaRPr>
          </a:p>
        </p:txBody>
      </p:sp>
      <p:sp>
        <p:nvSpPr>
          <p:cNvPr id="32" name="Pentagone 31"/>
          <p:cNvSpPr/>
          <p:nvPr/>
        </p:nvSpPr>
        <p:spPr>
          <a:xfrm>
            <a:off x="0" y="174057"/>
            <a:ext cx="6629399"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Titre 1"/>
          <p:cNvSpPr txBox="1">
            <a:spLocks/>
          </p:cNvSpPr>
          <p:nvPr/>
        </p:nvSpPr>
        <p:spPr>
          <a:xfrm>
            <a:off x="621613" y="26430"/>
            <a:ext cx="609200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2060"/>
                </a:solidFill>
                <a:latin typeface="+mn-lt"/>
                <a:ea typeface="+mj-ea"/>
                <a:cs typeface="+mj-cs"/>
              </a:defRPr>
            </a:lvl1pPr>
          </a:lstStyle>
          <a:p>
            <a:r>
              <a:rPr lang="fr-FR" sz="2800" dirty="0">
                <a:solidFill>
                  <a:schemeClr val="bg1"/>
                </a:solidFill>
              </a:rPr>
              <a:t>Assurer un accompagnement pour apporter des solutions personnalisées</a:t>
            </a:r>
          </a:p>
        </p:txBody>
      </p:sp>
      <p:pic>
        <p:nvPicPr>
          <p:cNvPr id="43" name="Image 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9595" y="1367345"/>
            <a:ext cx="631393" cy="631393"/>
          </a:xfrm>
          <a:prstGeom prst="rect">
            <a:avLst/>
          </a:prstGeom>
        </p:spPr>
      </p:pic>
      <p:sp>
        <p:nvSpPr>
          <p:cNvPr id="2" name="ZoneTexte 1"/>
          <p:cNvSpPr txBox="1"/>
          <p:nvPr/>
        </p:nvSpPr>
        <p:spPr>
          <a:xfrm>
            <a:off x="3650456" y="1193109"/>
            <a:ext cx="1843089" cy="369332"/>
          </a:xfrm>
          <a:prstGeom prst="rect">
            <a:avLst/>
          </a:prstGeom>
          <a:noFill/>
        </p:spPr>
        <p:txBody>
          <a:bodyPr wrap="square" rtlCol="0">
            <a:spAutoFit/>
          </a:bodyPr>
          <a:lstStyle/>
          <a:p>
            <a:pPr algn="ctr"/>
            <a:r>
              <a:rPr lang="fr-FR" b="1" dirty="0" smtClean="0"/>
              <a:t>ANNEXES</a:t>
            </a:r>
            <a:endParaRPr lang="fr-FR" b="1" dirty="0"/>
          </a:p>
        </p:txBody>
      </p:sp>
    </p:spTree>
    <p:extLst>
      <p:ext uri="{BB962C8B-B14F-4D97-AF65-F5344CB8AC3E}">
        <p14:creationId xmlns:p14="http://schemas.microsoft.com/office/powerpoint/2010/main" val="23961128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78"/>
          <p:cNvSpPr>
            <a:spLocks noEditPoints="1"/>
          </p:cNvSpPr>
          <p:nvPr/>
        </p:nvSpPr>
        <p:spPr bwMode="auto">
          <a:xfrm>
            <a:off x="2299647" y="5401797"/>
            <a:ext cx="1514901" cy="1232620"/>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DEEBF7">
              <a:alpha val="74902"/>
            </a:srgbClr>
          </a:soli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sp>
        <p:nvSpPr>
          <p:cNvPr id="24" name="Freeform 118"/>
          <p:cNvSpPr>
            <a:spLocks noEditPoints="1"/>
          </p:cNvSpPr>
          <p:nvPr/>
        </p:nvSpPr>
        <p:spPr bwMode="auto">
          <a:xfrm>
            <a:off x="6813925" y="3625843"/>
            <a:ext cx="1701687" cy="1638559"/>
          </a:xfrm>
          <a:custGeom>
            <a:avLst/>
            <a:gdLst/>
            <a:ahLst/>
            <a:cxnLst>
              <a:cxn ang="0">
                <a:pos x="53" y="58"/>
              </a:cxn>
              <a:cxn ang="0">
                <a:pos x="31" y="67"/>
              </a:cxn>
              <a:cxn ang="0">
                <a:pos x="0" y="36"/>
              </a:cxn>
              <a:cxn ang="0">
                <a:pos x="31" y="5"/>
              </a:cxn>
              <a:cxn ang="0">
                <a:pos x="31" y="36"/>
              </a:cxn>
              <a:cxn ang="0">
                <a:pos x="53" y="58"/>
              </a:cxn>
              <a:cxn ang="0">
                <a:pos x="36" y="31"/>
              </a:cxn>
              <a:cxn ang="0">
                <a:pos x="36" y="0"/>
              </a:cxn>
              <a:cxn ang="0">
                <a:pos x="67" y="31"/>
              </a:cxn>
              <a:cxn ang="0">
                <a:pos x="36" y="31"/>
              </a:cxn>
              <a:cxn ang="0">
                <a:pos x="69" y="36"/>
              </a:cxn>
              <a:cxn ang="0">
                <a:pos x="60" y="58"/>
              </a:cxn>
              <a:cxn ang="0">
                <a:pos x="38" y="36"/>
              </a:cxn>
              <a:cxn ang="0">
                <a:pos x="69" y="36"/>
              </a:cxn>
            </a:cxnLst>
            <a:rect l="0" t="0" r="r" b="b"/>
            <a:pathLst>
              <a:path w="69" h="67">
                <a:moveTo>
                  <a:pt x="53" y="58"/>
                </a:moveTo>
                <a:cubicBezTo>
                  <a:pt x="47" y="64"/>
                  <a:pt x="39" y="67"/>
                  <a:pt x="31" y="67"/>
                </a:cubicBezTo>
                <a:cubicBezTo>
                  <a:pt x="14" y="67"/>
                  <a:pt x="0" y="53"/>
                  <a:pt x="0" y="36"/>
                </a:cubicBezTo>
                <a:cubicBezTo>
                  <a:pt x="0" y="19"/>
                  <a:pt x="14" y="5"/>
                  <a:pt x="31" y="5"/>
                </a:cubicBezTo>
                <a:cubicBezTo>
                  <a:pt x="31" y="36"/>
                  <a:pt x="31" y="36"/>
                  <a:pt x="31" y="36"/>
                </a:cubicBezTo>
                <a:lnTo>
                  <a:pt x="53" y="58"/>
                </a:lnTo>
                <a:close/>
                <a:moveTo>
                  <a:pt x="36" y="31"/>
                </a:moveTo>
                <a:cubicBezTo>
                  <a:pt x="36" y="0"/>
                  <a:pt x="36" y="0"/>
                  <a:pt x="36" y="0"/>
                </a:cubicBezTo>
                <a:cubicBezTo>
                  <a:pt x="53" y="0"/>
                  <a:pt x="67" y="14"/>
                  <a:pt x="67" y="31"/>
                </a:cubicBezTo>
                <a:lnTo>
                  <a:pt x="36" y="31"/>
                </a:lnTo>
                <a:close/>
                <a:moveTo>
                  <a:pt x="69" y="36"/>
                </a:moveTo>
                <a:cubicBezTo>
                  <a:pt x="69" y="45"/>
                  <a:pt x="66" y="53"/>
                  <a:pt x="60" y="58"/>
                </a:cubicBezTo>
                <a:cubicBezTo>
                  <a:pt x="38" y="36"/>
                  <a:pt x="38" y="36"/>
                  <a:pt x="38" y="36"/>
                </a:cubicBezTo>
                <a:lnTo>
                  <a:pt x="69" y="36"/>
                </a:lnTo>
                <a:close/>
              </a:path>
            </a:pathLst>
          </a:custGeom>
          <a:solidFill>
            <a:srgbClr val="DEEBF7">
              <a:alpha val="74902"/>
            </a:srgbClr>
          </a:soli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sp>
        <p:nvSpPr>
          <p:cNvPr id="22" name="Freeform 217"/>
          <p:cNvSpPr>
            <a:spLocks noEditPoints="1"/>
          </p:cNvSpPr>
          <p:nvPr/>
        </p:nvSpPr>
        <p:spPr bwMode="auto">
          <a:xfrm>
            <a:off x="833688" y="2557991"/>
            <a:ext cx="2183645" cy="1711952"/>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DEEBF7">
              <a:alpha val="74902"/>
            </a:srgbClr>
          </a:soli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sp>
        <p:nvSpPr>
          <p:cNvPr id="6" name="Pentagone 5"/>
          <p:cNvSpPr/>
          <p:nvPr/>
        </p:nvSpPr>
        <p:spPr>
          <a:xfrm>
            <a:off x="0" y="174057"/>
            <a:ext cx="6114197"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space réservé du texte 7"/>
          <p:cNvSpPr txBox="1">
            <a:spLocks/>
          </p:cNvSpPr>
          <p:nvPr/>
        </p:nvSpPr>
        <p:spPr bwMode="auto">
          <a:xfrm>
            <a:off x="373626" y="306437"/>
            <a:ext cx="6187117" cy="13219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altLang="fr-FR" sz="2800" b="1" i="0" u="none" strike="noStrike" kern="1200" cap="none" spc="0" normalizeH="0" baseline="0" noProof="0" dirty="0" smtClean="0">
                <a:ln>
                  <a:noFill/>
                </a:ln>
                <a:solidFill>
                  <a:schemeClr val="bg1"/>
                </a:solidFill>
                <a:effectLst/>
                <a:uLnTx/>
                <a:uFillTx/>
                <a:latin typeface="Calibri" panose="020F0502020204030204"/>
                <a:ea typeface="+mn-ea"/>
                <a:cs typeface="+mn-cs"/>
              </a:rPr>
              <a:t>Le développement des compétences</a:t>
            </a:r>
            <a:r>
              <a:rPr kumimoji="0" lang="fr-FR" altLang="fr-FR" sz="2800" b="1" i="0" u="none" strike="noStrike" kern="1200" cap="none" spc="0" normalizeH="0" noProof="0" dirty="0" smtClean="0">
                <a:ln>
                  <a:noFill/>
                </a:ln>
                <a:solidFill>
                  <a:schemeClr val="bg1"/>
                </a:solidFill>
                <a:effectLst/>
                <a:uLnTx/>
                <a:uFillTx/>
                <a:latin typeface="Calibri" panose="020F0502020204030204"/>
                <a:ea typeface="+mn-ea"/>
                <a:cs typeface="+mn-cs"/>
              </a:rPr>
              <a:t> dans les territoires par Pôle emploi</a:t>
            </a:r>
            <a:endParaRPr kumimoji="0" lang="fr-FR" altLang="fr-FR" sz="2800" b="1" i="0" u="none" strike="noStrike" kern="1200" cap="none" spc="0" normalizeH="0" baseline="0" noProof="0" dirty="0" smtClean="0">
              <a:ln>
                <a:noFill/>
              </a:ln>
              <a:solidFill>
                <a:schemeClr val="bg1"/>
              </a:solidFill>
              <a:effectLst/>
              <a:uLnTx/>
              <a:uFillTx/>
              <a:latin typeface="Calibri" panose="020F0502020204030204"/>
              <a:ea typeface="+mn-ea"/>
              <a:cs typeface="+mn-cs"/>
            </a:endParaRPr>
          </a:p>
        </p:txBody>
      </p:sp>
      <p:sp>
        <p:nvSpPr>
          <p:cNvPr id="3" name="Rectangle 2"/>
          <p:cNvSpPr/>
          <p:nvPr/>
        </p:nvSpPr>
        <p:spPr>
          <a:xfrm>
            <a:off x="820039" y="4154905"/>
            <a:ext cx="3096866" cy="830997"/>
          </a:xfrm>
          <a:prstGeom prst="rect">
            <a:avLst/>
          </a:prstGeom>
        </p:spPr>
        <p:txBody>
          <a:bodyPr wrap="square">
            <a:spAutoFit/>
          </a:bodyPr>
          <a:lstStyle/>
          <a:p>
            <a:r>
              <a:rPr lang="fr-FR" sz="2000" b="1" dirty="0">
                <a:solidFill>
                  <a:srgbClr val="002060"/>
                </a:solidFill>
              </a:rPr>
              <a:t>347 </a:t>
            </a:r>
            <a:r>
              <a:rPr lang="fr-FR" sz="2000" b="1" dirty="0" smtClean="0">
                <a:solidFill>
                  <a:srgbClr val="002060"/>
                </a:solidFill>
              </a:rPr>
              <a:t>281</a:t>
            </a:r>
          </a:p>
          <a:p>
            <a:r>
              <a:rPr lang="fr-FR" sz="1400" dirty="0" smtClean="0"/>
              <a:t>entrées en formation de demandeurs d’emploi en 2017</a:t>
            </a:r>
            <a:endParaRPr lang="fr-FR" sz="1400" dirty="0"/>
          </a:p>
        </p:txBody>
      </p:sp>
      <p:sp>
        <p:nvSpPr>
          <p:cNvPr id="13" name="Rectangle 12"/>
          <p:cNvSpPr/>
          <p:nvPr/>
        </p:nvSpPr>
        <p:spPr>
          <a:xfrm>
            <a:off x="4982020" y="4009453"/>
            <a:ext cx="3751958" cy="923330"/>
          </a:xfrm>
          <a:prstGeom prst="rect">
            <a:avLst/>
          </a:prstGeom>
        </p:spPr>
        <p:txBody>
          <a:bodyPr wrap="square">
            <a:spAutoFit/>
          </a:bodyPr>
          <a:lstStyle/>
          <a:p>
            <a:pPr fontAlgn="ctr"/>
            <a:r>
              <a:rPr lang="fr-FR" sz="2000" b="1" dirty="0">
                <a:solidFill>
                  <a:srgbClr val="002060"/>
                </a:solidFill>
              </a:rPr>
              <a:t>60,4</a:t>
            </a:r>
            <a:r>
              <a:rPr lang="fr-FR" sz="2000" b="1" dirty="0" smtClean="0">
                <a:solidFill>
                  <a:srgbClr val="002060"/>
                </a:solidFill>
              </a:rPr>
              <a:t>% : taux </a:t>
            </a:r>
            <a:r>
              <a:rPr lang="fr-FR" sz="2000" b="1" dirty="0">
                <a:solidFill>
                  <a:srgbClr val="002060"/>
                </a:solidFill>
              </a:rPr>
              <a:t>d’accès à l’emploi dans les 6 mois </a:t>
            </a:r>
            <a:r>
              <a:rPr lang="fr-FR" sz="1400" dirty="0"/>
              <a:t>suivant la fin d’une </a:t>
            </a:r>
            <a:r>
              <a:rPr lang="fr-FR" sz="1400" dirty="0" smtClean="0"/>
              <a:t>formation au 3</a:t>
            </a:r>
            <a:r>
              <a:rPr lang="fr-FR" sz="1400" baseline="30000" dirty="0" smtClean="0"/>
              <a:t>ème</a:t>
            </a:r>
            <a:r>
              <a:rPr lang="fr-FR" sz="1400" dirty="0" smtClean="0"/>
              <a:t> trimestre 2017</a:t>
            </a:r>
            <a:endParaRPr lang="fr-FR" sz="1400" dirty="0"/>
          </a:p>
        </p:txBody>
      </p:sp>
      <p:sp>
        <p:nvSpPr>
          <p:cNvPr id="14" name="Rectangle 13"/>
          <p:cNvSpPr/>
          <p:nvPr/>
        </p:nvSpPr>
        <p:spPr>
          <a:xfrm>
            <a:off x="820039" y="5430337"/>
            <a:ext cx="7805345" cy="584775"/>
          </a:xfrm>
          <a:prstGeom prst="rect">
            <a:avLst/>
          </a:prstGeom>
        </p:spPr>
        <p:txBody>
          <a:bodyPr wrap="square">
            <a:spAutoFit/>
          </a:bodyPr>
          <a:lstStyle/>
          <a:p>
            <a:r>
              <a:rPr lang="fr-FR" b="1" dirty="0">
                <a:solidFill>
                  <a:srgbClr val="002060"/>
                </a:solidFill>
              </a:rPr>
              <a:t>Le développement personnel et professionnel, le transport et la manutention </a:t>
            </a:r>
            <a:r>
              <a:rPr lang="fr-FR" sz="1400" dirty="0"/>
              <a:t>regroupent près d’un tiers des entrées en formation au 2e trimestre </a:t>
            </a:r>
            <a:r>
              <a:rPr lang="fr-FR" sz="1400" dirty="0" smtClean="0"/>
              <a:t>2018. Un Top 3 qui n’a pas changé</a:t>
            </a:r>
            <a:endParaRPr lang="fr-FR" sz="1400" dirty="0"/>
          </a:p>
        </p:txBody>
      </p:sp>
      <p:sp>
        <p:nvSpPr>
          <p:cNvPr id="5" name="ZoneTexte 4"/>
          <p:cNvSpPr txBox="1"/>
          <p:nvPr/>
        </p:nvSpPr>
        <p:spPr>
          <a:xfrm>
            <a:off x="890808" y="1191727"/>
            <a:ext cx="7624803" cy="1200329"/>
          </a:xfrm>
          <a:prstGeom prst="rect">
            <a:avLst/>
          </a:prstGeom>
          <a:noFill/>
        </p:spPr>
        <p:txBody>
          <a:bodyPr wrap="square" rtlCol="0">
            <a:spAutoFit/>
          </a:bodyPr>
          <a:lstStyle/>
          <a:p>
            <a:pPr algn="ctr"/>
            <a:r>
              <a:rPr lang="fr-FR" sz="3600" b="1" dirty="0">
                <a:solidFill>
                  <a:srgbClr val="002060"/>
                </a:solidFill>
                <a:ea typeface="+mj-ea"/>
                <a:cs typeface="+mj-cs"/>
              </a:rPr>
              <a:t>La formation professionnelle en quelques chiffres</a:t>
            </a:r>
          </a:p>
        </p:txBody>
      </p:sp>
      <p:sp>
        <p:nvSpPr>
          <p:cNvPr id="11" name="ZoneTexte 10"/>
          <p:cNvSpPr txBox="1"/>
          <p:nvPr/>
        </p:nvSpPr>
        <p:spPr>
          <a:xfrm>
            <a:off x="833688" y="2600237"/>
            <a:ext cx="8323960" cy="1138773"/>
          </a:xfrm>
          <a:prstGeom prst="rect">
            <a:avLst/>
          </a:prstGeom>
          <a:noFill/>
        </p:spPr>
        <p:txBody>
          <a:bodyPr wrap="square" rtlCol="0">
            <a:spAutoFit/>
          </a:bodyPr>
          <a:lstStyle/>
          <a:p>
            <a:r>
              <a:rPr lang="fr-FR" sz="2000" b="1" dirty="0" smtClean="0">
                <a:solidFill>
                  <a:srgbClr val="002060"/>
                </a:solidFill>
              </a:rPr>
              <a:t>24,9 milliards d’euros </a:t>
            </a:r>
            <a:r>
              <a:rPr lang="fr-FR" sz="1400" dirty="0"/>
              <a:t> </a:t>
            </a:r>
            <a:endParaRPr lang="fr-FR" sz="1400" dirty="0" smtClean="0"/>
          </a:p>
          <a:p>
            <a:r>
              <a:rPr lang="fr-FR" sz="1400" dirty="0" smtClean="0"/>
              <a:t>sont </a:t>
            </a:r>
            <a:r>
              <a:rPr lang="fr-FR" sz="1400" dirty="0"/>
              <a:t>consacrés à la formation professionnelle continue et à l’apprentissage, hors les dépenses directes des </a:t>
            </a:r>
            <a:r>
              <a:rPr lang="fr-FR" sz="1400" dirty="0" smtClean="0"/>
              <a:t>entreprises, en 2015. </a:t>
            </a:r>
          </a:p>
          <a:p>
            <a:r>
              <a:rPr lang="fr-FR" sz="1400" dirty="0" smtClean="0"/>
              <a:t>Dont </a:t>
            </a:r>
            <a:r>
              <a:rPr lang="fr-FR" sz="2000" b="1" dirty="0" smtClean="0">
                <a:solidFill>
                  <a:srgbClr val="002060"/>
                </a:solidFill>
              </a:rPr>
              <a:t>1,9 milliard </a:t>
            </a:r>
            <a:r>
              <a:rPr lang="fr-FR" sz="1400" dirty="0" smtClean="0"/>
              <a:t>financé par Pôle emploi et l’Unedic. </a:t>
            </a:r>
          </a:p>
        </p:txBody>
      </p:sp>
      <p:sp>
        <p:nvSpPr>
          <p:cNvPr id="21" name="Rectangle 20"/>
          <p:cNvSpPr/>
          <p:nvPr/>
        </p:nvSpPr>
        <p:spPr>
          <a:xfrm>
            <a:off x="5904010" y="6508297"/>
            <a:ext cx="3239990" cy="430887"/>
          </a:xfrm>
          <a:prstGeom prst="rect">
            <a:avLst/>
          </a:prstGeom>
        </p:spPr>
        <p:txBody>
          <a:bodyPr wrap="none">
            <a:spAutoFit/>
          </a:bodyPr>
          <a:lstStyle/>
          <a:p>
            <a:r>
              <a:rPr lang="fr-FR" sz="1100" dirty="0" smtClean="0"/>
              <a:t>Sources : </a:t>
            </a:r>
            <a:r>
              <a:rPr lang="fr-FR" sz="1100" dirty="0" err="1" smtClean="0"/>
              <a:t>Dares</a:t>
            </a:r>
            <a:r>
              <a:rPr lang="fr-FR" sz="1100" dirty="0" smtClean="0"/>
              <a:t>, annexes PLF 2018 et Pole-emploi.org</a:t>
            </a:r>
          </a:p>
          <a:p>
            <a:endParaRPr lang="fr-FR" sz="1100" dirty="0"/>
          </a:p>
        </p:txBody>
      </p:sp>
    </p:spTree>
    <p:extLst>
      <p:ext uri="{BB962C8B-B14F-4D97-AF65-F5344CB8AC3E}">
        <p14:creationId xmlns:p14="http://schemas.microsoft.com/office/powerpoint/2010/main" val="19186271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245"/>
          <p:cNvSpPr>
            <a:spLocks/>
          </p:cNvSpPr>
          <p:nvPr/>
        </p:nvSpPr>
        <p:spPr bwMode="auto">
          <a:xfrm>
            <a:off x="690292" y="1929217"/>
            <a:ext cx="1971021" cy="182948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DEEBF7">
              <a:alpha val="74902"/>
            </a:srgbClr>
          </a:soli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sp>
        <p:nvSpPr>
          <p:cNvPr id="10" name="Freeform 65"/>
          <p:cNvSpPr>
            <a:spLocks noEditPoints="1"/>
          </p:cNvSpPr>
          <p:nvPr/>
        </p:nvSpPr>
        <p:spPr bwMode="auto">
          <a:xfrm>
            <a:off x="6246509" y="3045006"/>
            <a:ext cx="2378876" cy="2103340"/>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rgbClr val="DEEBF7">
              <a:alpha val="74902"/>
            </a:srgbClr>
          </a:soli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sp>
        <p:nvSpPr>
          <p:cNvPr id="11" name="Freeform 66"/>
          <p:cNvSpPr>
            <a:spLocks noEditPoints="1"/>
          </p:cNvSpPr>
          <p:nvPr/>
        </p:nvSpPr>
        <p:spPr bwMode="auto">
          <a:xfrm>
            <a:off x="2753611" y="4012020"/>
            <a:ext cx="2446185" cy="2441880"/>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DEEBF7">
              <a:alpha val="74902"/>
            </a:srgbClr>
          </a:soli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a:solidFill>
                <a:srgbClr val="232323"/>
              </a:solidFill>
            </a:endParaRPr>
          </a:p>
        </p:txBody>
      </p:sp>
      <p:sp>
        <p:nvSpPr>
          <p:cNvPr id="8" name="Pentagone 7"/>
          <p:cNvSpPr/>
          <p:nvPr/>
        </p:nvSpPr>
        <p:spPr>
          <a:xfrm>
            <a:off x="0" y="174057"/>
            <a:ext cx="6591869"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3761304" y="1345657"/>
            <a:ext cx="2604031" cy="421895"/>
          </a:xfrm>
        </p:spPr>
        <p:txBody>
          <a:bodyPr>
            <a:noAutofit/>
          </a:bodyPr>
          <a:lstStyle/>
          <a:p>
            <a:pPr algn="ctr"/>
            <a:r>
              <a:rPr lang="fr-FR" dirty="0" smtClean="0"/>
              <a:t>Enjeux </a:t>
            </a:r>
            <a:endParaRPr lang="fr-FR" dirty="0"/>
          </a:p>
        </p:txBody>
      </p:sp>
      <p:sp>
        <p:nvSpPr>
          <p:cNvPr id="4" name="ZoneTexte 3"/>
          <p:cNvSpPr txBox="1"/>
          <p:nvPr/>
        </p:nvSpPr>
        <p:spPr>
          <a:xfrm>
            <a:off x="730251" y="4228124"/>
            <a:ext cx="4677381" cy="2554545"/>
          </a:xfrm>
          <a:prstGeom prst="rect">
            <a:avLst/>
          </a:prstGeom>
          <a:noFill/>
        </p:spPr>
        <p:txBody>
          <a:bodyPr wrap="square" rtlCol="0">
            <a:spAutoFit/>
          </a:bodyPr>
          <a:lstStyle/>
          <a:p>
            <a:r>
              <a:rPr lang="fr-FR" sz="2400" b="1" dirty="0" smtClean="0">
                <a:solidFill>
                  <a:srgbClr val="002060"/>
                </a:solidFill>
              </a:rPr>
              <a:t>Faciliter l’accès à la formation pour les demandeurs d’emploi</a:t>
            </a:r>
            <a:endParaRPr lang="fr-FR" sz="2400" dirty="0">
              <a:solidFill>
                <a:srgbClr val="002060"/>
              </a:solidFill>
            </a:endParaRPr>
          </a:p>
          <a:p>
            <a:pPr marL="285750" indent="-285750">
              <a:buFont typeface="Arial" panose="020B0604020202020204" pitchFamily="34" charset="0"/>
              <a:buChar char="•"/>
            </a:pPr>
            <a:r>
              <a:rPr lang="fr-FR" sz="1600" dirty="0" smtClean="0"/>
              <a:t>Contribuer </a:t>
            </a:r>
            <a:r>
              <a:rPr lang="fr-FR" sz="1600" dirty="0"/>
              <a:t>à l’amélioration de l’information sur la </a:t>
            </a:r>
            <a:r>
              <a:rPr lang="fr-FR" sz="1600" dirty="0" smtClean="0"/>
              <a:t>formation et  pour les demandeurs d’emploi</a:t>
            </a:r>
          </a:p>
          <a:p>
            <a:pPr marL="285750" indent="-285750">
              <a:buFont typeface="Arial" panose="020B0604020202020204" pitchFamily="34" charset="0"/>
              <a:buChar char="•"/>
            </a:pPr>
            <a:r>
              <a:rPr lang="fr-FR" sz="1600" dirty="0" smtClean="0"/>
              <a:t>Simplifier les démarches pour les acteurs de la formation professionnelle</a:t>
            </a:r>
          </a:p>
          <a:p>
            <a:pPr marL="285750" indent="-285750">
              <a:buFont typeface="Arial" panose="020B0604020202020204" pitchFamily="34" charset="0"/>
              <a:buChar char="•"/>
            </a:pPr>
            <a:r>
              <a:rPr lang="fr-FR" sz="1600" dirty="0" smtClean="0"/>
              <a:t>Assurer un accompagnement pour apporter des solutions personnalisées</a:t>
            </a:r>
          </a:p>
          <a:p>
            <a:endParaRPr lang="fr-FR" sz="1600" dirty="0"/>
          </a:p>
        </p:txBody>
      </p:sp>
      <p:sp>
        <p:nvSpPr>
          <p:cNvPr id="7" name="Espace réservé du texte 7"/>
          <p:cNvSpPr txBox="1">
            <a:spLocks/>
          </p:cNvSpPr>
          <p:nvPr/>
        </p:nvSpPr>
        <p:spPr bwMode="auto">
          <a:xfrm>
            <a:off x="541230" y="246642"/>
            <a:ext cx="6187117" cy="13219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altLang="fr-FR" sz="2800" b="1" i="0" u="none" strike="noStrike" kern="1200" cap="none" spc="0" normalizeH="0" baseline="0" noProof="0" dirty="0" smtClean="0">
                <a:ln>
                  <a:noFill/>
                </a:ln>
                <a:solidFill>
                  <a:schemeClr val="bg1"/>
                </a:solidFill>
                <a:effectLst/>
                <a:uLnTx/>
                <a:uFillTx/>
                <a:latin typeface="Calibri" panose="020F0502020204030204"/>
                <a:ea typeface="+mn-ea"/>
                <a:cs typeface="+mn-cs"/>
              </a:rPr>
              <a:t>Le développement des compétences</a:t>
            </a:r>
            <a:r>
              <a:rPr kumimoji="0" lang="fr-FR" altLang="fr-FR" sz="2800" b="1" i="0" u="none" strike="noStrike" kern="1200" cap="none" spc="0" normalizeH="0" noProof="0" dirty="0" smtClean="0">
                <a:ln>
                  <a:noFill/>
                </a:ln>
                <a:solidFill>
                  <a:schemeClr val="bg1"/>
                </a:solidFill>
                <a:effectLst/>
                <a:uLnTx/>
                <a:uFillTx/>
                <a:latin typeface="Calibri" panose="020F0502020204030204"/>
                <a:ea typeface="+mn-ea"/>
                <a:cs typeface="+mn-cs"/>
              </a:rPr>
              <a:t> dans les territoires par Pôle emploi</a:t>
            </a:r>
            <a:endParaRPr kumimoji="0" lang="fr-FR" altLang="fr-FR" sz="2800" b="1" i="0" u="none" strike="noStrike" kern="1200" cap="none" spc="0" normalizeH="0" baseline="0" noProof="0" dirty="0" smtClean="0">
              <a:ln>
                <a:noFill/>
              </a:ln>
              <a:solidFill>
                <a:schemeClr val="bg1"/>
              </a:solidFill>
              <a:effectLst/>
              <a:uLnTx/>
              <a:uFillTx/>
              <a:latin typeface="Calibri" panose="020F0502020204030204"/>
              <a:ea typeface="+mn-ea"/>
              <a:cs typeface="+mn-cs"/>
            </a:endParaRPr>
          </a:p>
        </p:txBody>
      </p:sp>
      <p:sp>
        <p:nvSpPr>
          <p:cNvPr id="3" name="Rectangle 2"/>
          <p:cNvSpPr/>
          <p:nvPr/>
        </p:nvSpPr>
        <p:spPr>
          <a:xfrm>
            <a:off x="898128" y="2075855"/>
            <a:ext cx="4301668" cy="1323439"/>
          </a:xfrm>
          <a:prstGeom prst="rect">
            <a:avLst/>
          </a:prstGeom>
        </p:spPr>
        <p:txBody>
          <a:bodyPr wrap="square">
            <a:spAutoFit/>
          </a:bodyPr>
          <a:lstStyle/>
          <a:p>
            <a:r>
              <a:rPr lang="fr-FR" sz="2400" b="1" dirty="0">
                <a:solidFill>
                  <a:srgbClr val="002060"/>
                </a:solidFill>
              </a:rPr>
              <a:t>Investir dans les compétences de la société de demain</a:t>
            </a:r>
          </a:p>
          <a:p>
            <a:pPr marL="285750" indent="-285750">
              <a:buFont typeface="Arial" panose="020B0604020202020204" pitchFamily="34" charset="0"/>
              <a:buChar char="•"/>
            </a:pPr>
            <a:r>
              <a:rPr lang="fr-FR" sz="1600" dirty="0"/>
              <a:t>Accompagner les publics les plus éloignés  notamment les jeunes</a:t>
            </a:r>
          </a:p>
        </p:txBody>
      </p:sp>
      <p:sp>
        <p:nvSpPr>
          <p:cNvPr id="5" name="Rectangle 4"/>
          <p:cNvSpPr/>
          <p:nvPr/>
        </p:nvSpPr>
        <p:spPr>
          <a:xfrm>
            <a:off x="5407632" y="2794823"/>
            <a:ext cx="3425589" cy="1569660"/>
          </a:xfrm>
          <a:prstGeom prst="rect">
            <a:avLst/>
          </a:prstGeom>
        </p:spPr>
        <p:txBody>
          <a:bodyPr wrap="square">
            <a:spAutoFit/>
          </a:bodyPr>
          <a:lstStyle/>
          <a:p>
            <a:r>
              <a:rPr lang="fr-FR" sz="2400" b="1" dirty="0" smtClean="0">
                <a:solidFill>
                  <a:srgbClr val="002060"/>
                </a:solidFill>
              </a:rPr>
              <a:t>Renforcer </a:t>
            </a:r>
            <a:r>
              <a:rPr lang="fr-FR" sz="2400" b="1" dirty="0">
                <a:solidFill>
                  <a:srgbClr val="002060"/>
                </a:solidFill>
              </a:rPr>
              <a:t>Adéquation de l’offre et de la formation aux besoins du marché du travail</a:t>
            </a:r>
          </a:p>
        </p:txBody>
      </p:sp>
    </p:spTree>
    <p:extLst>
      <p:ext uri="{BB962C8B-B14F-4D97-AF65-F5344CB8AC3E}">
        <p14:creationId xmlns:p14="http://schemas.microsoft.com/office/powerpoint/2010/main" val="9079965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6032737" y="1460430"/>
            <a:ext cx="2957507" cy="27226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Pentagone 1"/>
          <p:cNvSpPr/>
          <p:nvPr/>
        </p:nvSpPr>
        <p:spPr>
          <a:xfrm>
            <a:off x="0" y="174057"/>
            <a:ext cx="6114197"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itre 1"/>
          <p:cNvSpPr>
            <a:spLocks noGrp="1"/>
          </p:cNvSpPr>
          <p:nvPr>
            <p:ph type="title"/>
          </p:nvPr>
        </p:nvSpPr>
        <p:spPr>
          <a:xfrm>
            <a:off x="621613" y="26430"/>
            <a:ext cx="4953284" cy="1325563"/>
          </a:xfrm>
        </p:spPr>
        <p:txBody>
          <a:bodyPr>
            <a:normAutofit/>
          </a:bodyPr>
          <a:lstStyle/>
          <a:p>
            <a:r>
              <a:rPr lang="fr-FR" sz="2800" dirty="0">
                <a:solidFill>
                  <a:schemeClr val="bg1"/>
                </a:solidFill>
              </a:rPr>
              <a:t>Investir dans les compétences </a:t>
            </a:r>
            <a:r>
              <a:rPr lang="fr-FR" sz="2800" dirty="0" smtClean="0">
                <a:solidFill>
                  <a:schemeClr val="bg1"/>
                </a:solidFill>
              </a:rPr>
              <a:t/>
            </a:r>
            <a:br>
              <a:rPr lang="fr-FR" sz="2800" dirty="0" smtClean="0">
                <a:solidFill>
                  <a:schemeClr val="bg1"/>
                </a:solidFill>
              </a:rPr>
            </a:br>
            <a:r>
              <a:rPr lang="fr-FR" sz="2800" dirty="0" smtClean="0">
                <a:solidFill>
                  <a:schemeClr val="bg1"/>
                </a:solidFill>
              </a:rPr>
              <a:t>de la </a:t>
            </a:r>
            <a:r>
              <a:rPr lang="fr-FR" sz="2800" dirty="0">
                <a:solidFill>
                  <a:schemeClr val="bg1"/>
                </a:solidFill>
              </a:rPr>
              <a:t>société de demain</a:t>
            </a:r>
          </a:p>
        </p:txBody>
      </p:sp>
      <p:sp>
        <p:nvSpPr>
          <p:cNvPr id="11" name="Rectangle 10"/>
          <p:cNvSpPr/>
          <p:nvPr/>
        </p:nvSpPr>
        <p:spPr>
          <a:xfrm>
            <a:off x="1507252" y="3374245"/>
            <a:ext cx="4225967" cy="738664"/>
          </a:xfrm>
          <a:prstGeom prst="rect">
            <a:avLst/>
          </a:prstGeom>
        </p:spPr>
        <p:txBody>
          <a:bodyPr wrap="square">
            <a:spAutoFit/>
          </a:bodyPr>
          <a:lstStyle/>
          <a:p>
            <a:pPr marL="0" marR="0" lvl="1" defTabSz="514345" rtl="0" eaLnBrk="1" fontAlgn="auto" latinLnBrk="0" hangingPunct="1">
              <a:lnSpc>
                <a:spcPct val="100000"/>
              </a:lnSpc>
              <a:spcBef>
                <a:spcPts val="600"/>
              </a:spcBef>
              <a:spcAft>
                <a:spcPts val="0"/>
              </a:spcAft>
              <a:buClr>
                <a:srgbClr val="002060"/>
              </a:buClr>
              <a:buSzTx/>
              <a:tabLst/>
              <a:defRPr/>
            </a:pPr>
            <a:r>
              <a:rPr lang="fr-FR" altLang="fr-FR" sz="1400" b="1" dirty="0" smtClean="0">
                <a:latin typeface="Calibri" panose="020F0502020204030204" pitchFamily="34" charset="0"/>
                <a:cs typeface="Calibri" panose="020F0502020204030204" pitchFamily="34" charset="0"/>
              </a:rPr>
              <a:t>Contribuer à la transformation des compétences </a:t>
            </a:r>
            <a:r>
              <a:rPr lang="fr-FR" altLang="fr-FR" sz="1400" dirty="0" smtClean="0">
                <a:latin typeface="Calibri" panose="020F0502020204030204" pitchFamily="34" charset="0"/>
                <a:cs typeface="Calibri" panose="020F0502020204030204" pitchFamily="34" charset="0"/>
              </a:rPr>
              <a:t>notamment liée à la transition écologique et à la transition numérique.</a:t>
            </a:r>
            <a:endParaRPr kumimoji="0" lang="fr-FR" altLang="fr-FR" sz="1400" b="0" u="none" strike="noStrike" kern="1200" cap="none" spc="0" normalizeH="0" baseline="0" noProof="0" dirty="0" smtClean="0">
              <a:ln>
                <a:noFill/>
              </a:ln>
              <a:effectLst/>
              <a:uLnTx/>
              <a:uFillTx/>
              <a:latin typeface="Calibri" panose="020F0502020204030204" pitchFamily="34" charset="0"/>
              <a:cs typeface="Calibri" panose="020F0502020204030204" pitchFamily="34" charset="0"/>
            </a:endParaRPr>
          </a:p>
        </p:txBody>
      </p:sp>
      <p:pic>
        <p:nvPicPr>
          <p:cNvPr id="12" name="Image 11"/>
          <p:cNvPicPr>
            <a:picLocks noChangeAspect="1"/>
          </p:cNvPicPr>
          <p:nvPr/>
        </p:nvPicPr>
        <p:blipFill rotWithShape="1">
          <a:blip r:embed="rId2" cstate="print">
            <a:extLst>
              <a:ext uri="{28A0092B-C50C-407E-A947-70E740481C1C}">
                <a14:useLocalDpi xmlns:a14="http://schemas.microsoft.com/office/drawing/2010/main" val="0"/>
              </a:ext>
            </a:extLst>
          </a:blip>
          <a:srcRect l="-2" r="-5090" b="5092"/>
          <a:stretch/>
        </p:blipFill>
        <p:spPr>
          <a:xfrm>
            <a:off x="6442095" y="174057"/>
            <a:ext cx="1670818" cy="535627"/>
          </a:xfrm>
          <a:prstGeom prst="rect">
            <a:avLst/>
          </a:prstGeom>
        </p:spPr>
      </p:pic>
      <p:sp>
        <p:nvSpPr>
          <p:cNvPr id="3" name="Rectangle 2"/>
          <p:cNvSpPr/>
          <p:nvPr/>
        </p:nvSpPr>
        <p:spPr>
          <a:xfrm>
            <a:off x="6060032" y="1665598"/>
            <a:ext cx="2821456" cy="400110"/>
          </a:xfrm>
          <a:prstGeom prst="rect">
            <a:avLst/>
          </a:prstGeom>
        </p:spPr>
        <p:txBody>
          <a:bodyPr wrap="square">
            <a:spAutoFit/>
          </a:bodyPr>
          <a:lstStyle/>
          <a:p>
            <a:pPr algn="ctr">
              <a:spcBef>
                <a:spcPts val="600"/>
              </a:spcBef>
            </a:pPr>
            <a:r>
              <a:rPr lang="fr-FR" sz="2000" b="1" dirty="0">
                <a:solidFill>
                  <a:schemeClr val="bg1"/>
                </a:solidFill>
              </a:rPr>
              <a:t>Un effort sans </a:t>
            </a:r>
            <a:r>
              <a:rPr lang="fr-FR" sz="2000" b="1" dirty="0" smtClean="0">
                <a:solidFill>
                  <a:schemeClr val="bg1"/>
                </a:solidFill>
              </a:rPr>
              <a:t>précédent</a:t>
            </a:r>
            <a:endParaRPr lang="fr-FR" b="1" dirty="0" smtClean="0">
              <a:solidFill>
                <a:schemeClr val="bg1"/>
              </a:solidFill>
            </a:endParaRPr>
          </a:p>
        </p:txBody>
      </p:sp>
      <p:sp>
        <p:nvSpPr>
          <p:cNvPr id="5" name="Rectangle 4"/>
          <p:cNvSpPr/>
          <p:nvPr/>
        </p:nvSpPr>
        <p:spPr>
          <a:xfrm>
            <a:off x="546337" y="1325266"/>
            <a:ext cx="5103836" cy="584775"/>
          </a:xfrm>
          <a:prstGeom prst="rect">
            <a:avLst/>
          </a:prstGeom>
        </p:spPr>
        <p:txBody>
          <a:bodyPr wrap="square">
            <a:spAutoFit/>
          </a:bodyPr>
          <a:lstStyle/>
          <a:p>
            <a:pPr marL="0" lvl="1" defTabSz="514345">
              <a:buClr>
                <a:srgbClr val="7EA2D1"/>
              </a:buClr>
              <a:defRPr/>
            </a:pPr>
            <a:r>
              <a:rPr lang="fr-FR" sz="1600" b="1" dirty="0">
                <a:solidFill>
                  <a:srgbClr val="002060"/>
                </a:solidFill>
                <a:latin typeface="Calibri" panose="020F0502020204030204" pitchFamily="34" charset="0"/>
                <a:cs typeface="Calibri" panose="020F0502020204030204" pitchFamily="34" charset="0"/>
              </a:rPr>
              <a:t>Le Plan d’investissement dans les compétences, piloté par le ministère du Travail, se fixe les ambitions </a:t>
            </a:r>
            <a:r>
              <a:rPr lang="fr-FR" sz="1600" b="1" dirty="0" smtClean="0">
                <a:solidFill>
                  <a:srgbClr val="002060"/>
                </a:solidFill>
                <a:latin typeface="Calibri" panose="020F0502020204030204" pitchFamily="34" charset="0"/>
                <a:cs typeface="Calibri" panose="020F0502020204030204" pitchFamily="34" charset="0"/>
              </a:rPr>
              <a:t>suivantes :</a:t>
            </a:r>
            <a:endParaRPr lang="fr-FR" sz="1600" b="1" dirty="0">
              <a:solidFill>
                <a:srgbClr val="002060"/>
              </a:solidFill>
              <a:latin typeface="Calibri" panose="020F0502020204030204" pitchFamily="34" charset="0"/>
              <a:cs typeface="Calibri" panose="020F0502020204030204" pitchFamily="34" charset="0"/>
            </a:endParaRPr>
          </a:p>
        </p:txBody>
      </p:sp>
      <p:sp>
        <p:nvSpPr>
          <p:cNvPr id="24" name="Rectangle 23"/>
          <p:cNvSpPr/>
          <p:nvPr/>
        </p:nvSpPr>
        <p:spPr>
          <a:xfrm>
            <a:off x="1501420" y="1993738"/>
            <a:ext cx="4231799" cy="738664"/>
          </a:xfrm>
          <a:prstGeom prst="rect">
            <a:avLst/>
          </a:prstGeom>
        </p:spPr>
        <p:txBody>
          <a:bodyPr wrap="square">
            <a:spAutoFit/>
          </a:bodyPr>
          <a:lstStyle/>
          <a:p>
            <a:pPr marL="0" lvl="1" defTabSz="514345">
              <a:spcBef>
                <a:spcPts val="600"/>
              </a:spcBef>
              <a:buClr>
                <a:srgbClr val="002060"/>
              </a:buClr>
              <a:defRPr/>
            </a:pPr>
            <a:r>
              <a:rPr lang="fr-FR" altLang="fr-FR" sz="1400" b="1" dirty="0">
                <a:latin typeface="Calibri" panose="020F0502020204030204" pitchFamily="34" charset="0"/>
                <a:cs typeface="Calibri" panose="020F0502020204030204" pitchFamily="34" charset="0"/>
              </a:rPr>
              <a:t>Former un million de demandeurs d’emploi peu ou pas qualifiés et un million de jeunes éloignés du marché du travail;</a:t>
            </a:r>
          </a:p>
        </p:txBody>
      </p:sp>
      <p:pic>
        <p:nvPicPr>
          <p:cNvPr id="25" name="Imag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352" y="1966442"/>
            <a:ext cx="594522" cy="594522"/>
          </a:xfrm>
          <a:prstGeom prst="rect">
            <a:avLst/>
          </a:prstGeom>
        </p:spPr>
      </p:pic>
      <p:sp>
        <p:nvSpPr>
          <p:cNvPr id="26" name="Rectangle 25"/>
          <p:cNvSpPr/>
          <p:nvPr/>
        </p:nvSpPr>
        <p:spPr>
          <a:xfrm>
            <a:off x="1547547" y="2821739"/>
            <a:ext cx="3678636" cy="307777"/>
          </a:xfrm>
          <a:prstGeom prst="rect">
            <a:avLst/>
          </a:prstGeom>
        </p:spPr>
        <p:txBody>
          <a:bodyPr wrap="none">
            <a:spAutoFit/>
          </a:bodyPr>
          <a:lstStyle/>
          <a:p>
            <a:pPr marL="0" lvl="1" defTabSz="514345">
              <a:spcBef>
                <a:spcPts val="600"/>
              </a:spcBef>
              <a:buClr>
                <a:srgbClr val="002060"/>
              </a:buClr>
              <a:defRPr/>
            </a:pPr>
            <a:r>
              <a:rPr lang="fr-FR" altLang="fr-FR" sz="1400" b="1" dirty="0">
                <a:latin typeface="Calibri" panose="020F0502020204030204" pitchFamily="34" charset="0"/>
                <a:cs typeface="Calibri" panose="020F0502020204030204" pitchFamily="34" charset="0"/>
              </a:rPr>
              <a:t>Répondre aux besoins des métiers en tension;  </a:t>
            </a:r>
          </a:p>
        </p:txBody>
      </p:sp>
      <p:pic>
        <p:nvPicPr>
          <p:cNvPr id="27" name="Imag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0934" y="2636033"/>
            <a:ext cx="624601" cy="624601"/>
          </a:xfrm>
          <a:prstGeom prst="rect">
            <a:avLst/>
          </a:prstGeom>
        </p:spPr>
      </p:pic>
      <p:pic>
        <p:nvPicPr>
          <p:cNvPr id="29" name="Image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5973" y="3445837"/>
            <a:ext cx="594522" cy="594522"/>
          </a:xfrm>
          <a:prstGeom prst="rect">
            <a:avLst/>
          </a:prstGeom>
        </p:spPr>
      </p:pic>
      <p:sp>
        <p:nvSpPr>
          <p:cNvPr id="32" name="Rectangle 31"/>
          <p:cNvSpPr/>
          <p:nvPr/>
        </p:nvSpPr>
        <p:spPr>
          <a:xfrm>
            <a:off x="6087100" y="2280636"/>
            <a:ext cx="2691270" cy="1538883"/>
          </a:xfrm>
          <a:prstGeom prst="rect">
            <a:avLst/>
          </a:prstGeom>
        </p:spPr>
        <p:txBody>
          <a:bodyPr wrap="square">
            <a:spAutoFit/>
          </a:bodyPr>
          <a:lstStyle/>
          <a:p>
            <a:pPr marL="285750" indent="-285750">
              <a:spcBef>
                <a:spcPts val="600"/>
              </a:spcBef>
              <a:buFont typeface="Arial" panose="020B0604020202020204" pitchFamily="34" charset="0"/>
              <a:buChar char="•"/>
            </a:pPr>
            <a:r>
              <a:rPr lang="fr-FR" sz="1400" dirty="0">
                <a:solidFill>
                  <a:schemeClr val="bg1"/>
                </a:solidFill>
              </a:rPr>
              <a:t>Un plan d’actions </a:t>
            </a:r>
            <a:r>
              <a:rPr lang="fr-FR" sz="1400" b="1" dirty="0">
                <a:solidFill>
                  <a:schemeClr val="bg1"/>
                </a:solidFill>
              </a:rPr>
              <a:t>sur 5 ans </a:t>
            </a:r>
          </a:p>
          <a:p>
            <a:pPr marL="285750" indent="-285750">
              <a:spcBef>
                <a:spcPts val="600"/>
              </a:spcBef>
              <a:buFont typeface="Arial" panose="020B0604020202020204" pitchFamily="34" charset="0"/>
              <a:buChar char="•"/>
            </a:pPr>
            <a:r>
              <a:rPr lang="fr-FR" sz="1400" b="1" dirty="0">
                <a:solidFill>
                  <a:schemeClr val="bg1"/>
                </a:solidFill>
              </a:rPr>
              <a:t>15 milliards </a:t>
            </a:r>
            <a:r>
              <a:rPr lang="fr-FR" sz="1400" dirty="0">
                <a:solidFill>
                  <a:schemeClr val="bg1"/>
                </a:solidFill>
              </a:rPr>
              <a:t>d’euros</a:t>
            </a:r>
          </a:p>
          <a:p>
            <a:pPr marL="285750" indent="-285750">
              <a:spcBef>
                <a:spcPts val="600"/>
              </a:spcBef>
              <a:buFont typeface="Arial" panose="020B0604020202020204" pitchFamily="34" charset="0"/>
              <a:buChar char="•"/>
            </a:pPr>
            <a:r>
              <a:rPr lang="fr-FR" sz="1400" dirty="0">
                <a:solidFill>
                  <a:schemeClr val="bg1"/>
                </a:solidFill>
              </a:rPr>
              <a:t>La formation qualifiante d’</a:t>
            </a:r>
            <a:r>
              <a:rPr lang="fr-FR" sz="1400" b="1" dirty="0">
                <a:solidFill>
                  <a:schemeClr val="bg1"/>
                </a:solidFill>
              </a:rPr>
              <a:t>un million de jeunes</a:t>
            </a:r>
            <a:r>
              <a:rPr lang="fr-FR" sz="1400" dirty="0">
                <a:solidFill>
                  <a:schemeClr val="bg1"/>
                </a:solidFill>
              </a:rPr>
              <a:t> et d’</a:t>
            </a:r>
            <a:r>
              <a:rPr lang="fr-FR" sz="1400" b="1" dirty="0">
                <a:solidFill>
                  <a:schemeClr val="bg1"/>
                </a:solidFill>
              </a:rPr>
              <a:t>un</a:t>
            </a:r>
            <a:r>
              <a:rPr lang="fr-FR" sz="1400" dirty="0">
                <a:solidFill>
                  <a:schemeClr val="bg1"/>
                </a:solidFill>
              </a:rPr>
              <a:t> </a:t>
            </a:r>
            <a:r>
              <a:rPr lang="fr-FR" sz="1400" b="1" dirty="0">
                <a:solidFill>
                  <a:schemeClr val="bg1"/>
                </a:solidFill>
              </a:rPr>
              <a:t>million de demandeurs d’emploi</a:t>
            </a:r>
          </a:p>
        </p:txBody>
      </p:sp>
      <p:pic>
        <p:nvPicPr>
          <p:cNvPr id="36" name="Image 35"/>
          <p:cNvPicPr>
            <a:picLocks noChangeAspect="1"/>
          </p:cNvPicPr>
          <p:nvPr/>
        </p:nvPicPr>
        <p:blipFill rotWithShape="1">
          <a:blip r:embed="rId2" cstate="print">
            <a:extLst>
              <a:ext uri="{28A0092B-C50C-407E-A947-70E740481C1C}">
                <a14:useLocalDpi xmlns:a14="http://schemas.microsoft.com/office/drawing/2010/main" val="0"/>
              </a:ext>
            </a:extLst>
          </a:blip>
          <a:srcRect l="-2" t="-1" r="65885" b="2987"/>
          <a:stretch/>
        </p:blipFill>
        <p:spPr>
          <a:xfrm>
            <a:off x="8206449" y="3494058"/>
            <a:ext cx="675039" cy="681376"/>
          </a:xfrm>
          <a:prstGeom prst="rect">
            <a:avLst/>
          </a:prstGeom>
        </p:spPr>
      </p:pic>
      <p:sp>
        <p:nvSpPr>
          <p:cNvPr id="19" name="ZoneTexte 18"/>
          <p:cNvSpPr txBox="1"/>
          <p:nvPr/>
        </p:nvSpPr>
        <p:spPr>
          <a:xfrm>
            <a:off x="621613" y="4570486"/>
            <a:ext cx="8460628" cy="338554"/>
          </a:xfrm>
          <a:prstGeom prst="rect">
            <a:avLst/>
          </a:prstGeom>
          <a:noFill/>
        </p:spPr>
        <p:txBody>
          <a:bodyPr wrap="square" rtlCol="0">
            <a:spAutoFit/>
          </a:bodyPr>
          <a:lstStyle/>
          <a:p>
            <a:r>
              <a:rPr lang="fr-FR" sz="1600" b="1" dirty="0" smtClean="0">
                <a:solidFill>
                  <a:srgbClr val="002060"/>
                </a:solidFill>
              </a:rPr>
              <a:t>Les jeunes éloignés de l’emploi et peu qualifiés représentent un public prioritaire </a:t>
            </a:r>
            <a:endParaRPr lang="fr-FR" sz="1600" b="1" dirty="0">
              <a:solidFill>
                <a:srgbClr val="002060"/>
              </a:solidFill>
            </a:endParaRPr>
          </a:p>
        </p:txBody>
      </p:sp>
      <p:grpSp>
        <p:nvGrpSpPr>
          <p:cNvPr id="20" name="Groupe 19"/>
          <p:cNvGrpSpPr/>
          <p:nvPr/>
        </p:nvGrpSpPr>
        <p:grpSpPr>
          <a:xfrm>
            <a:off x="690934" y="4992206"/>
            <a:ext cx="8299310" cy="1350068"/>
            <a:chOff x="795667" y="5352043"/>
            <a:chExt cx="7964143" cy="1242732"/>
          </a:xfrm>
        </p:grpSpPr>
        <p:sp>
          <p:nvSpPr>
            <p:cNvPr id="21" name="Rectangle 20"/>
            <p:cNvSpPr/>
            <p:nvPr/>
          </p:nvSpPr>
          <p:spPr>
            <a:xfrm>
              <a:off x="795667" y="5352043"/>
              <a:ext cx="3945885" cy="1242731"/>
            </a:xfrm>
            <a:prstGeom prst="rect">
              <a:avLst/>
            </a:prstGeom>
            <a:solidFill>
              <a:srgbClr val="AAE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2"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065" t="66796" r="11016" b="24294"/>
            <a:stretch/>
          </p:blipFill>
          <p:spPr bwMode="auto">
            <a:xfrm>
              <a:off x="976246" y="5605729"/>
              <a:ext cx="3368843" cy="758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51540" b="33869"/>
            <a:stretch/>
          </p:blipFill>
          <p:spPr bwMode="auto">
            <a:xfrm>
              <a:off x="4741552" y="5352044"/>
              <a:ext cx="4018258" cy="1242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66360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a:xfrm>
            <a:off x="573487" y="5800427"/>
            <a:ext cx="8450731" cy="88472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Rectangle 32"/>
          <p:cNvSpPr/>
          <p:nvPr/>
        </p:nvSpPr>
        <p:spPr bwMode="auto">
          <a:xfrm>
            <a:off x="573487" y="1331619"/>
            <a:ext cx="8450731" cy="2342023"/>
          </a:xfrm>
          <a:prstGeom prst="rect">
            <a:avLst/>
          </a:prstGeom>
          <a:solidFill>
            <a:schemeClr val="accent1">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0" lang="fr-FR" sz="1800" b="0" i="1"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p:txBody>
      </p:sp>
      <p:sp>
        <p:nvSpPr>
          <p:cNvPr id="2" name="Pentagone 1"/>
          <p:cNvSpPr/>
          <p:nvPr/>
        </p:nvSpPr>
        <p:spPr>
          <a:xfrm>
            <a:off x="0" y="174057"/>
            <a:ext cx="6114197"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itre 1"/>
          <p:cNvSpPr>
            <a:spLocks noGrp="1"/>
          </p:cNvSpPr>
          <p:nvPr>
            <p:ph type="title"/>
          </p:nvPr>
        </p:nvSpPr>
        <p:spPr>
          <a:xfrm>
            <a:off x="621613" y="26430"/>
            <a:ext cx="4953284" cy="1325563"/>
          </a:xfrm>
        </p:spPr>
        <p:txBody>
          <a:bodyPr>
            <a:normAutofit/>
          </a:bodyPr>
          <a:lstStyle/>
          <a:p>
            <a:r>
              <a:rPr lang="fr-FR" sz="2800" dirty="0">
                <a:solidFill>
                  <a:schemeClr val="bg1"/>
                </a:solidFill>
              </a:rPr>
              <a:t>Investir dans les compétences </a:t>
            </a:r>
            <a:r>
              <a:rPr lang="fr-FR" sz="2800" dirty="0" smtClean="0">
                <a:solidFill>
                  <a:schemeClr val="bg1"/>
                </a:solidFill>
              </a:rPr>
              <a:t/>
            </a:r>
            <a:br>
              <a:rPr lang="fr-FR" sz="2800" dirty="0" smtClean="0">
                <a:solidFill>
                  <a:schemeClr val="bg1"/>
                </a:solidFill>
              </a:rPr>
            </a:br>
            <a:r>
              <a:rPr lang="fr-FR" sz="2800" dirty="0" smtClean="0">
                <a:solidFill>
                  <a:schemeClr val="bg1"/>
                </a:solidFill>
              </a:rPr>
              <a:t>de la </a:t>
            </a:r>
            <a:r>
              <a:rPr lang="fr-FR" sz="2800" dirty="0">
                <a:solidFill>
                  <a:schemeClr val="bg1"/>
                </a:solidFill>
              </a:rPr>
              <a:t>société de demain</a:t>
            </a:r>
          </a:p>
        </p:txBody>
      </p:sp>
      <p:pic>
        <p:nvPicPr>
          <p:cNvPr id="12" name="Image 11"/>
          <p:cNvPicPr>
            <a:picLocks noChangeAspect="1"/>
          </p:cNvPicPr>
          <p:nvPr/>
        </p:nvPicPr>
        <p:blipFill rotWithShape="1">
          <a:blip r:embed="rId2" cstate="print">
            <a:extLst>
              <a:ext uri="{28A0092B-C50C-407E-A947-70E740481C1C}">
                <a14:useLocalDpi xmlns:a14="http://schemas.microsoft.com/office/drawing/2010/main" val="0"/>
              </a:ext>
            </a:extLst>
          </a:blip>
          <a:srcRect l="-2" r="-5090" b="5092"/>
          <a:stretch/>
        </p:blipFill>
        <p:spPr>
          <a:xfrm>
            <a:off x="6442095" y="174057"/>
            <a:ext cx="1670818" cy="535627"/>
          </a:xfrm>
          <a:prstGeom prst="rect">
            <a:avLst/>
          </a:prstGeom>
        </p:spPr>
      </p:pic>
      <p:sp>
        <p:nvSpPr>
          <p:cNvPr id="34" name="Rectangle 33"/>
          <p:cNvSpPr/>
          <p:nvPr/>
        </p:nvSpPr>
        <p:spPr>
          <a:xfrm>
            <a:off x="2938541" y="1534409"/>
            <a:ext cx="5976921" cy="1944122"/>
          </a:xfrm>
          <a:prstGeom prst="rect">
            <a:avLst/>
          </a:prstGeom>
        </p:spPr>
        <p:txBody>
          <a:bodyPr wrap="square">
            <a:spAutoFit/>
          </a:bodyPr>
          <a:lstStyle/>
          <a:p>
            <a:pPr marL="214311" marR="0" lvl="0" indent="-214311" algn="just" defTabSz="457200" rtl="0" eaLnBrk="1" fontAlgn="auto" latinLnBrk="0" hangingPunct="1">
              <a:lnSpc>
                <a:spcPct val="100000"/>
              </a:lnSpc>
              <a:spcBef>
                <a:spcPts val="450"/>
              </a:spcBef>
              <a:spcAft>
                <a:spcPts val="0"/>
              </a:spcAft>
              <a:buClrTx/>
              <a:buSzTx/>
              <a:buFont typeface="Wingdings" panose="05000000000000000000" pitchFamily="2" charset="2"/>
              <a:buChar char="ü"/>
              <a:tabLst/>
              <a:defRPr/>
            </a:pPr>
            <a:r>
              <a:rPr kumimoji="0" lang="fr-FR" sz="1400" b="1"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AXE 1: </a:t>
            </a:r>
            <a:r>
              <a:rPr kumimoji="0" lang="fr-FR" sz="14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Proposer des parcours qualifiants vers l’emploi, renouvelés dans leur contenu, au regard des besoins de l’économie en temps réel et de façon prospective</a:t>
            </a:r>
          </a:p>
          <a:p>
            <a:pPr marL="214311" marR="0" lvl="0" indent="-214311" algn="just" defTabSz="457200" rtl="0" eaLnBrk="1" fontAlgn="auto" latinLnBrk="0" hangingPunct="1">
              <a:lnSpc>
                <a:spcPct val="100000"/>
              </a:lnSpc>
              <a:spcBef>
                <a:spcPts val="450"/>
              </a:spcBef>
              <a:spcAft>
                <a:spcPts val="0"/>
              </a:spcAft>
              <a:buClrTx/>
              <a:buSzTx/>
              <a:buFont typeface="Wingdings" panose="05000000000000000000" pitchFamily="2" charset="2"/>
              <a:buChar char="ü"/>
              <a:tabLst/>
              <a:defRPr/>
            </a:pPr>
            <a:r>
              <a:rPr kumimoji="0" lang="fr-FR" sz="1400" b="1"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AXE 2: </a:t>
            </a:r>
            <a:r>
              <a:rPr kumimoji="0" lang="fr-FR" sz="14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Garantir l’accès des publics fragiles aux parcours qualifiants par la consolidation des compétences clés : une exigence pour construire la société des compétences</a:t>
            </a:r>
          </a:p>
          <a:p>
            <a:pPr marL="214311" marR="0" lvl="0" indent="-214311" algn="just" defTabSz="457200" rtl="0" eaLnBrk="1" fontAlgn="auto" latinLnBrk="0" hangingPunct="1">
              <a:lnSpc>
                <a:spcPct val="100000"/>
              </a:lnSpc>
              <a:spcBef>
                <a:spcPts val="450"/>
              </a:spcBef>
              <a:spcAft>
                <a:spcPts val="0"/>
              </a:spcAft>
              <a:buClrTx/>
              <a:buSzTx/>
              <a:buFont typeface="Wingdings" panose="05000000000000000000" pitchFamily="2" charset="2"/>
              <a:buChar char="ü"/>
              <a:tabLst/>
              <a:defRPr/>
            </a:pPr>
            <a:r>
              <a:rPr kumimoji="0" lang="fr-FR" sz="1400" b="1"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AXE </a:t>
            </a:r>
            <a:r>
              <a:rPr lang="fr-FR" sz="1400" b="1" i="0" dirty="0" smtClean="0">
                <a:solidFill>
                  <a:srgbClr val="000000"/>
                </a:solidFill>
                <a:latin typeface="Calibri" panose="020F0502020204030204" pitchFamily="34" charset="0"/>
                <a:cs typeface="Calibri" panose="020F0502020204030204" pitchFamily="34" charset="0"/>
              </a:rPr>
              <a:t>3 </a:t>
            </a:r>
            <a:r>
              <a:rPr kumimoji="0" lang="fr-FR" sz="1400" b="1" i="0" u="none" strike="noStrike" kern="1200" cap="none" spc="0" normalizeH="0" baseline="0" noProof="0" dirty="0" smtClean="0">
                <a:ln>
                  <a:noFill/>
                </a:ln>
                <a:solidFill>
                  <a:srgbClr val="000000"/>
                </a:solidFill>
                <a:effectLst/>
                <a:uLnTx/>
                <a:uFillTx/>
                <a:latin typeface="Calibri" panose="020F0502020204030204" pitchFamily="34" charset="0"/>
                <a:cs typeface="Calibri" panose="020F0502020204030204" pitchFamily="34" charset="0"/>
              </a:rPr>
              <a:t>: </a:t>
            </a:r>
            <a:r>
              <a:rPr kumimoji="0" lang="fr-FR" sz="14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S’engager dans la modernisation des contenus et des modes de mise en œuvre de la </a:t>
            </a:r>
            <a:r>
              <a:rPr kumimoji="0" lang="fr-FR" sz="1400" b="0" i="0" u="none" strike="noStrike" kern="1200" cap="none" spc="0" normalizeH="0" baseline="0" noProof="0" dirty="0" smtClean="0">
                <a:ln>
                  <a:noFill/>
                </a:ln>
                <a:solidFill>
                  <a:srgbClr val="000000"/>
                </a:solidFill>
                <a:effectLst/>
                <a:uLnTx/>
                <a:uFillTx/>
                <a:latin typeface="Calibri" panose="020F0502020204030204" pitchFamily="34" charset="0"/>
                <a:cs typeface="Calibri" panose="020F0502020204030204" pitchFamily="34" charset="0"/>
              </a:rPr>
              <a:t>formation </a:t>
            </a:r>
            <a:r>
              <a:rPr kumimoji="0" lang="fr-FR" sz="1400" b="0" i="0" u="none" strike="noStrike" kern="1200" cap="none" spc="0" normalizeH="0" baseline="0" noProof="0" dirty="0" smtClean="0">
                <a:ln>
                  <a:noFill/>
                </a:ln>
                <a:solidFill>
                  <a:schemeClr val="accent5">
                    <a:lumMod val="10000"/>
                  </a:schemeClr>
                </a:solidFill>
                <a:effectLst/>
                <a:uLnTx/>
                <a:uFillTx/>
                <a:latin typeface="Calibri" panose="020F0502020204030204" pitchFamily="34" charset="0"/>
                <a:cs typeface="Calibri" panose="020F0502020204030204" pitchFamily="34" charset="0"/>
              </a:rPr>
              <a:t>et</a:t>
            </a:r>
            <a:r>
              <a:rPr kumimoji="0" lang="fr-FR" sz="1400" b="0" i="0" u="none" strike="noStrike" kern="1200" cap="none" spc="0" normalizeH="0" noProof="0" dirty="0" smtClean="0">
                <a:ln>
                  <a:noFill/>
                </a:ln>
                <a:solidFill>
                  <a:schemeClr val="accent5">
                    <a:lumMod val="10000"/>
                  </a:schemeClr>
                </a:solidFill>
                <a:effectLst/>
                <a:uLnTx/>
                <a:uFillTx/>
                <a:latin typeface="Calibri" panose="020F0502020204030204" pitchFamily="34" charset="0"/>
                <a:cs typeface="Calibri" panose="020F0502020204030204" pitchFamily="34" charset="0"/>
              </a:rPr>
              <a:t> de l’accompagnement pendant les formations</a:t>
            </a:r>
            <a:endParaRPr kumimoji="0" lang="fr-FR" sz="1400" b="0" i="0" u="none" strike="noStrike" kern="1200" cap="none" spc="0" normalizeH="0" baseline="0" noProof="0" dirty="0">
              <a:ln>
                <a:noFill/>
              </a:ln>
              <a:solidFill>
                <a:schemeClr val="accent5">
                  <a:lumMod val="10000"/>
                </a:schemeClr>
              </a:solidFill>
              <a:effectLst/>
              <a:uLnTx/>
              <a:uFillTx/>
              <a:latin typeface="Calibri" panose="020F0502020204030204" pitchFamily="34" charset="0"/>
              <a:cs typeface="Calibri" panose="020F0502020204030204" pitchFamily="34" charset="0"/>
            </a:endParaRPr>
          </a:p>
        </p:txBody>
      </p:sp>
      <p:sp>
        <p:nvSpPr>
          <p:cNvPr id="35" name="ZoneTexte 34"/>
          <p:cNvSpPr txBox="1"/>
          <p:nvPr/>
        </p:nvSpPr>
        <p:spPr>
          <a:xfrm>
            <a:off x="724908" y="1456758"/>
            <a:ext cx="2213633" cy="1938992"/>
          </a:xfrm>
          <a:prstGeom prst="rect">
            <a:avLst/>
          </a:prstGeom>
          <a:noFill/>
        </p:spPr>
        <p:txBody>
          <a:bodyPr wrap="square" rtlCol="0">
            <a:spAutoFit/>
          </a:bodyPr>
          <a:lstStyle/>
          <a:p>
            <a:r>
              <a:rPr lang="fr-FR" sz="1600" b="1" dirty="0">
                <a:solidFill>
                  <a:srgbClr val="002060"/>
                </a:solidFill>
                <a:latin typeface="Calibri" panose="020F0502020204030204" pitchFamily="34" charset="0"/>
                <a:cs typeface="Calibri" panose="020F0502020204030204" pitchFamily="34" charset="0"/>
              </a:rPr>
              <a:t>C</a:t>
            </a:r>
            <a:r>
              <a:rPr lang="fr-FR" sz="1600" b="1" dirty="0" smtClean="0">
                <a:solidFill>
                  <a:srgbClr val="002060"/>
                </a:solidFill>
                <a:latin typeface="Calibri" panose="020F0502020204030204" pitchFamily="34" charset="0"/>
                <a:cs typeface="Calibri" panose="020F0502020204030204" pitchFamily="34" charset="0"/>
              </a:rPr>
              <a:t>es ambitions se déclinent en 3 axes au sein des Pactes régionaux</a:t>
            </a:r>
            <a:r>
              <a:rPr lang="fr-FR" sz="1400" b="1" dirty="0" smtClean="0">
                <a:solidFill>
                  <a:srgbClr val="002060"/>
                </a:solidFill>
                <a:latin typeface="Calibri" panose="020F0502020204030204" pitchFamily="34" charset="0"/>
                <a:cs typeface="Calibri" panose="020F0502020204030204" pitchFamily="34" charset="0"/>
              </a:rPr>
              <a:t>, </a:t>
            </a:r>
            <a:r>
              <a:rPr lang="fr-FR" sz="1400" dirty="0" smtClean="0">
                <a:solidFill>
                  <a:srgbClr val="002060"/>
                </a:solidFill>
                <a:latin typeface="Calibri" panose="020F0502020204030204" pitchFamily="34" charset="0"/>
                <a:cs typeface="Calibri" panose="020F0502020204030204" pitchFamily="34" charset="0"/>
              </a:rPr>
              <a:t>pactes pluriannuels 2019-2022 signés par les présidents de </a:t>
            </a:r>
            <a:r>
              <a:rPr lang="fr-FR" sz="1400" dirty="0">
                <a:solidFill>
                  <a:srgbClr val="002060"/>
                </a:solidFill>
                <a:latin typeface="Calibri" panose="020F0502020204030204" pitchFamily="34" charset="0"/>
                <a:cs typeface="Calibri" panose="020F0502020204030204" pitchFamily="34" charset="0"/>
              </a:rPr>
              <a:t>conseil régional et </a:t>
            </a:r>
            <a:r>
              <a:rPr lang="fr-FR" sz="1400" dirty="0" smtClean="0">
                <a:solidFill>
                  <a:srgbClr val="002060"/>
                </a:solidFill>
                <a:latin typeface="Calibri" panose="020F0502020204030204" pitchFamily="34" charset="0"/>
                <a:cs typeface="Calibri" panose="020F0502020204030204" pitchFamily="34" charset="0"/>
              </a:rPr>
              <a:t>les Préfets </a:t>
            </a:r>
            <a:r>
              <a:rPr lang="fr-FR" sz="1400" dirty="0">
                <a:solidFill>
                  <a:srgbClr val="002060"/>
                </a:solidFill>
                <a:latin typeface="Calibri" panose="020F0502020204030204" pitchFamily="34" charset="0"/>
                <a:cs typeface="Calibri" panose="020F0502020204030204" pitchFamily="34" charset="0"/>
              </a:rPr>
              <a:t>de </a:t>
            </a:r>
            <a:r>
              <a:rPr lang="fr-FR" sz="1400" dirty="0" smtClean="0">
                <a:solidFill>
                  <a:srgbClr val="002060"/>
                </a:solidFill>
                <a:latin typeface="Calibri" panose="020F0502020204030204" pitchFamily="34" charset="0"/>
                <a:cs typeface="Calibri" panose="020F0502020204030204" pitchFamily="34" charset="0"/>
              </a:rPr>
              <a:t>région</a:t>
            </a:r>
            <a:endParaRPr lang="fr-FR" sz="1400" dirty="0">
              <a:solidFill>
                <a:srgbClr val="002060"/>
              </a:solidFill>
              <a:latin typeface="Calibri" panose="020F0502020204030204" pitchFamily="34" charset="0"/>
              <a:cs typeface="Calibri" panose="020F0502020204030204" pitchFamily="34" charset="0"/>
            </a:endParaRPr>
          </a:p>
        </p:txBody>
      </p:sp>
      <p:sp>
        <p:nvSpPr>
          <p:cNvPr id="37" name="ZoneTexte 36"/>
          <p:cNvSpPr txBox="1"/>
          <p:nvPr/>
        </p:nvSpPr>
        <p:spPr>
          <a:xfrm>
            <a:off x="1578733" y="4494397"/>
            <a:ext cx="2197948" cy="308226"/>
          </a:xfrm>
          <a:prstGeom prst="rect">
            <a:avLst/>
          </a:prstGeom>
          <a:noFill/>
        </p:spPr>
        <p:txBody>
          <a:bodyPr wrap="square" rtlCol="0">
            <a:spAutoFit/>
          </a:bodyPr>
          <a:lstStyle/>
          <a:p>
            <a:pPr algn="ctr"/>
            <a:r>
              <a:rPr lang="fr-FR" sz="1403" b="1" i="1" dirty="0">
                <a:solidFill>
                  <a:schemeClr val="accent1">
                    <a:lumMod val="75000"/>
                  </a:schemeClr>
                </a:solidFill>
              </a:rPr>
              <a:t>+ d’accompagnement</a:t>
            </a:r>
          </a:p>
        </p:txBody>
      </p:sp>
      <p:sp>
        <p:nvSpPr>
          <p:cNvPr id="38" name="Rectangle 37"/>
          <p:cNvSpPr/>
          <p:nvPr/>
        </p:nvSpPr>
        <p:spPr>
          <a:xfrm>
            <a:off x="547367" y="4744811"/>
            <a:ext cx="1784463" cy="308226"/>
          </a:xfrm>
          <a:prstGeom prst="rect">
            <a:avLst/>
          </a:prstGeom>
        </p:spPr>
        <p:txBody>
          <a:bodyPr wrap="none">
            <a:spAutoFit/>
          </a:bodyPr>
          <a:lstStyle/>
          <a:p>
            <a:pPr algn="ctr"/>
            <a:r>
              <a:rPr lang="fr-FR" sz="1403" b="1" i="1" dirty="0">
                <a:solidFill>
                  <a:schemeClr val="accent1">
                    <a:lumMod val="75000"/>
                  </a:schemeClr>
                </a:solidFill>
              </a:rPr>
              <a:t>+ de personnalisation</a:t>
            </a:r>
          </a:p>
        </p:txBody>
      </p:sp>
      <p:sp>
        <p:nvSpPr>
          <p:cNvPr id="39" name="Rectangle 38"/>
          <p:cNvSpPr/>
          <p:nvPr/>
        </p:nvSpPr>
        <p:spPr>
          <a:xfrm>
            <a:off x="1677977" y="4118993"/>
            <a:ext cx="1362874" cy="308226"/>
          </a:xfrm>
          <a:prstGeom prst="rect">
            <a:avLst/>
          </a:prstGeom>
        </p:spPr>
        <p:txBody>
          <a:bodyPr wrap="none">
            <a:spAutoFit/>
          </a:bodyPr>
          <a:lstStyle/>
          <a:p>
            <a:pPr algn="ctr"/>
            <a:r>
              <a:rPr lang="fr-FR" sz="1403" b="1" i="1" dirty="0">
                <a:solidFill>
                  <a:schemeClr val="accent1">
                    <a:lumMod val="75000"/>
                  </a:schemeClr>
                </a:solidFill>
              </a:rPr>
              <a:t>+ de modularité</a:t>
            </a:r>
          </a:p>
        </p:txBody>
      </p:sp>
      <p:sp>
        <p:nvSpPr>
          <p:cNvPr id="40" name="Rectangle 39"/>
          <p:cNvSpPr/>
          <p:nvPr/>
        </p:nvSpPr>
        <p:spPr>
          <a:xfrm>
            <a:off x="919836" y="5048728"/>
            <a:ext cx="793294" cy="308226"/>
          </a:xfrm>
          <a:prstGeom prst="rect">
            <a:avLst/>
          </a:prstGeom>
        </p:spPr>
        <p:txBody>
          <a:bodyPr wrap="none">
            <a:spAutoFit/>
          </a:bodyPr>
          <a:lstStyle/>
          <a:p>
            <a:pPr algn="ctr"/>
            <a:r>
              <a:rPr lang="fr-FR" sz="1403" b="1" i="1" dirty="0">
                <a:solidFill>
                  <a:schemeClr val="accent1">
                    <a:lumMod val="75000"/>
                  </a:schemeClr>
                </a:solidFill>
              </a:rPr>
              <a:t>+ digital</a:t>
            </a:r>
          </a:p>
        </p:txBody>
      </p:sp>
      <p:sp>
        <p:nvSpPr>
          <p:cNvPr id="41" name="Rectangle 40"/>
          <p:cNvSpPr/>
          <p:nvPr/>
        </p:nvSpPr>
        <p:spPr>
          <a:xfrm>
            <a:off x="754791" y="4327792"/>
            <a:ext cx="958339" cy="308226"/>
          </a:xfrm>
          <a:prstGeom prst="rect">
            <a:avLst/>
          </a:prstGeom>
        </p:spPr>
        <p:txBody>
          <a:bodyPr wrap="none">
            <a:spAutoFit/>
          </a:bodyPr>
          <a:lstStyle/>
          <a:p>
            <a:pPr algn="ctr"/>
            <a:r>
              <a:rPr lang="fr-FR" sz="1403" b="1" i="1" dirty="0">
                <a:solidFill>
                  <a:schemeClr val="accent1">
                    <a:lumMod val="75000"/>
                  </a:schemeClr>
                </a:solidFill>
              </a:rPr>
              <a:t>+ d’agilité </a:t>
            </a:r>
          </a:p>
        </p:txBody>
      </p:sp>
      <p:sp>
        <p:nvSpPr>
          <p:cNvPr id="42" name="Rectangle 41"/>
          <p:cNvSpPr/>
          <p:nvPr/>
        </p:nvSpPr>
        <p:spPr>
          <a:xfrm>
            <a:off x="1831724" y="5084362"/>
            <a:ext cx="1509021" cy="524118"/>
          </a:xfrm>
          <a:prstGeom prst="rect">
            <a:avLst/>
          </a:prstGeom>
        </p:spPr>
        <p:txBody>
          <a:bodyPr wrap="square">
            <a:spAutoFit/>
          </a:bodyPr>
          <a:lstStyle/>
          <a:p>
            <a:pPr algn="ctr"/>
            <a:r>
              <a:rPr lang="fr-FR" sz="1403" b="1" i="1" dirty="0">
                <a:solidFill>
                  <a:schemeClr val="accent1">
                    <a:lumMod val="75000"/>
                  </a:schemeClr>
                </a:solidFill>
              </a:rPr>
              <a:t>+  d’articulation</a:t>
            </a:r>
          </a:p>
          <a:p>
            <a:pPr algn="ctr"/>
            <a:endParaRPr lang="fr-FR" sz="1403" dirty="0">
              <a:solidFill>
                <a:schemeClr val="accent1">
                  <a:lumMod val="75000"/>
                </a:schemeClr>
              </a:solidFill>
            </a:endParaRPr>
          </a:p>
        </p:txBody>
      </p:sp>
      <p:sp>
        <p:nvSpPr>
          <p:cNvPr id="43" name="Rectangle 42"/>
          <p:cNvSpPr/>
          <p:nvPr/>
        </p:nvSpPr>
        <p:spPr>
          <a:xfrm>
            <a:off x="5300280" y="4223469"/>
            <a:ext cx="1253441" cy="308226"/>
          </a:xfrm>
          <a:prstGeom prst="rect">
            <a:avLst/>
          </a:prstGeom>
        </p:spPr>
        <p:txBody>
          <a:bodyPr wrap="square">
            <a:spAutoFit/>
          </a:bodyPr>
          <a:lstStyle/>
          <a:p>
            <a:pPr algn="ctr"/>
            <a:r>
              <a:rPr lang="fr-FR" sz="1403" b="1" i="1" dirty="0">
                <a:solidFill>
                  <a:srgbClr val="008080"/>
                </a:solidFill>
              </a:rPr>
              <a:t>+ diagnostic</a:t>
            </a:r>
          </a:p>
        </p:txBody>
      </p:sp>
      <p:sp>
        <p:nvSpPr>
          <p:cNvPr id="44" name="Rectangle 43"/>
          <p:cNvSpPr/>
          <p:nvPr/>
        </p:nvSpPr>
        <p:spPr>
          <a:xfrm>
            <a:off x="3709358" y="4205140"/>
            <a:ext cx="1509021" cy="524118"/>
          </a:xfrm>
          <a:prstGeom prst="rect">
            <a:avLst/>
          </a:prstGeom>
        </p:spPr>
        <p:txBody>
          <a:bodyPr wrap="square">
            <a:spAutoFit/>
          </a:bodyPr>
          <a:lstStyle/>
          <a:p>
            <a:pPr algn="ctr"/>
            <a:r>
              <a:rPr lang="fr-FR" sz="1403" b="1" i="1" dirty="0">
                <a:solidFill>
                  <a:srgbClr val="008080"/>
                </a:solidFill>
              </a:rPr>
              <a:t>+ d’identification des compétences</a:t>
            </a:r>
          </a:p>
        </p:txBody>
      </p:sp>
      <p:sp>
        <p:nvSpPr>
          <p:cNvPr id="45" name="Rectangle 44"/>
          <p:cNvSpPr/>
          <p:nvPr/>
        </p:nvSpPr>
        <p:spPr>
          <a:xfrm>
            <a:off x="2993406" y="4857019"/>
            <a:ext cx="2224973" cy="308226"/>
          </a:xfrm>
          <a:prstGeom prst="rect">
            <a:avLst/>
          </a:prstGeom>
        </p:spPr>
        <p:txBody>
          <a:bodyPr wrap="square">
            <a:spAutoFit/>
          </a:bodyPr>
          <a:lstStyle/>
          <a:p>
            <a:r>
              <a:rPr lang="fr-FR" sz="1403" b="1" i="1" dirty="0">
                <a:solidFill>
                  <a:srgbClr val="008080"/>
                </a:solidFill>
              </a:rPr>
              <a:t>+ d’exploitation de la data</a:t>
            </a:r>
          </a:p>
        </p:txBody>
      </p:sp>
      <p:sp>
        <p:nvSpPr>
          <p:cNvPr id="46" name="Rectangle 45"/>
          <p:cNvSpPr/>
          <p:nvPr/>
        </p:nvSpPr>
        <p:spPr>
          <a:xfrm>
            <a:off x="4823181" y="5093139"/>
            <a:ext cx="1789412" cy="308226"/>
          </a:xfrm>
          <a:prstGeom prst="rect">
            <a:avLst/>
          </a:prstGeom>
        </p:spPr>
        <p:txBody>
          <a:bodyPr wrap="square">
            <a:spAutoFit/>
          </a:bodyPr>
          <a:lstStyle/>
          <a:p>
            <a:pPr algn="ctr"/>
            <a:r>
              <a:rPr lang="fr-FR" sz="1403" b="1" i="1" dirty="0">
                <a:solidFill>
                  <a:srgbClr val="008080"/>
                </a:solidFill>
              </a:rPr>
              <a:t>+ d’expérimentation </a:t>
            </a:r>
          </a:p>
        </p:txBody>
      </p:sp>
      <p:sp>
        <p:nvSpPr>
          <p:cNvPr id="47" name="Rectangle 46"/>
          <p:cNvSpPr/>
          <p:nvPr/>
        </p:nvSpPr>
        <p:spPr>
          <a:xfrm>
            <a:off x="4943889" y="4699055"/>
            <a:ext cx="1261114" cy="308226"/>
          </a:xfrm>
          <a:prstGeom prst="rect">
            <a:avLst/>
          </a:prstGeom>
        </p:spPr>
        <p:txBody>
          <a:bodyPr wrap="none">
            <a:spAutoFit/>
          </a:bodyPr>
          <a:lstStyle/>
          <a:p>
            <a:pPr algn="ctr"/>
            <a:r>
              <a:rPr lang="fr-FR" sz="1403" b="1" i="1" dirty="0">
                <a:solidFill>
                  <a:srgbClr val="008080"/>
                </a:solidFill>
              </a:rPr>
              <a:t>+ d’innovation</a:t>
            </a:r>
          </a:p>
        </p:txBody>
      </p:sp>
      <p:sp>
        <p:nvSpPr>
          <p:cNvPr id="48" name="Rectangle 47"/>
          <p:cNvSpPr/>
          <p:nvPr/>
        </p:nvSpPr>
        <p:spPr>
          <a:xfrm>
            <a:off x="7207826" y="4236779"/>
            <a:ext cx="1463911" cy="308226"/>
          </a:xfrm>
          <a:prstGeom prst="rect">
            <a:avLst/>
          </a:prstGeom>
        </p:spPr>
        <p:txBody>
          <a:bodyPr wrap="square">
            <a:spAutoFit/>
          </a:bodyPr>
          <a:lstStyle/>
          <a:p>
            <a:pPr algn="ctr"/>
            <a:r>
              <a:rPr lang="fr-FR" sz="1403" b="1" i="1" dirty="0">
                <a:solidFill>
                  <a:srgbClr val="002060"/>
                </a:solidFill>
              </a:rPr>
              <a:t>+ d’évaluation</a:t>
            </a:r>
          </a:p>
        </p:txBody>
      </p:sp>
      <p:sp>
        <p:nvSpPr>
          <p:cNvPr id="49" name="Rectangle 48"/>
          <p:cNvSpPr/>
          <p:nvPr/>
        </p:nvSpPr>
        <p:spPr>
          <a:xfrm>
            <a:off x="6071118" y="4591109"/>
            <a:ext cx="2793674" cy="524118"/>
          </a:xfrm>
          <a:prstGeom prst="rect">
            <a:avLst/>
          </a:prstGeom>
        </p:spPr>
        <p:txBody>
          <a:bodyPr wrap="square">
            <a:spAutoFit/>
          </a:bodyPr>
          <a:lstStyle/>
          <a:p>
            <a:pPr marL="0" lvl="1" algn="ctr"/>
            <a:r>
              <a:rPr lang="fr-FR" sz="1403" b="1" i="1" dirty="0">
                <a:solidFill>
                  <a:srgbClr val="002060"/>
                </a:solidFill>
              </a:rPr>
              <a:t>+ des modalités d’achats innovantes et agiles </a:t>
            </a:r>
          </a:p>
        </p:txBody>
      </p:sp>
      <p:sp>
        <p:nvSpPr>
          <p:cNvPr id="50" name="ZoneTexte 49"/>
          <p:cNvSpPr txBox="1"/>
          <p:nvPr/>
        </p:nvSpPr>
        <p:spPr>
          <a:xfrm>
            <a:off x="2514904" y="3722489"/>
            <a:ext cx="3994485" cy="369332"/>
          </a:xfrm>
          <a:prstGeom prst="rect">
            <a:avLst/>
          </a:prstGeom>
          <a:noFill/>
        </p:spPr>
        <p:txBody>
          <a:bodyPr wrap="square" rtlCol="0">
            <a:spAutoFit/>
          </a:bodyPr>
          <a:lstStyle/>
          <a:p>
            <a:pPr algn="ctr"/>
            <a:r>
              <a:rPr lang="fr-FR" b="1" dirty="0" smtClean="0"/>
              <a:t>Marqueurs de transformation</a:t>
            </a:r>
            <a:endParaRPr lang="fr-FR" b="1" dirty="0"/>
          </a:p>
        </p:txBody>
      </p:sp>
      <p:sp>
        <p:nvSpPr>
          <p:cNvPr id="52" name="Freeform 65"/>
          <p:cNvSpPr>
            <a:spLocks noEditPoints="1"/>
          </p:cNvSpPr>
          <p:nvPr/>
        </p:nvSpPr>
        <p:spPr bwMode="auto">
          <a:xfrm>
            <a:off x="780701" y="5992135"/>
            <a:ext cx="502667" cy="485211"/>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6" name="ZoneTexte 55"/>
          <p:cNvSpPr txBox="1"/>
          <p:nvPr/>
        </p:nvSpPr>
        <p:spPr>
          <a:xfrm>
            <a:off x="1490582" y="5982052"/>
            <a:ext cx="7424880" cy="523220"/>
          </a:xfrm>
          <a:prstGeom prst="rect">
            <a:avLst/>
          </a:prstGeom>
          <a:noFill/>
        </p:spPr>
        <p:txBody>
          <a:bodyPr wrap="square" rtlCol="0">
            <a:spAutoFit/>
          </a:bodyPr>
          <a:lstStyle/>
          <a:p>
            <a:r>
              <a:rPr lang="fr-FR" sz="1400" b="1" dirty="0" smtClean="0">
                <a:solidFill>
                  <a:schemeClr val="bg1"/>
                </a:solidFill>
              </a:rPr>
              <a:t>Une transformation de l ’écosystème soutenue par les nouveaux marchés de  formation de Pôle emploi.</a:t>
            </a:r>
            <a:endParaRPr lang="fr-FR" sz="1400" b="1" dirty="0">
              <a:solidFill>
                <a:schemeClr val="bg1"/>
              </a:solidFill>
            </a:endParaRPr>
          </a:p>
        </p:txBody>
      </p:sp>
    </p:spTree>
    <p:extLst>
      <p:ext uri="{BB962C8B-B14F-4D97-AF65-F5344CB8AC3E}">
        <p14:creationId xmlns:p14="http://schemas.microsoft.com/office/powerpoint/2010/main" val="1442269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5144569" y="1294653"/>
            <a:ext cx="3858935" cy="3087512"/>
          </a:xfrm>
          <a:prstGeom prst="rect">
            <a:avLst/>
          </a:prstGeom>
          <a:solidFill>
            <a:schemeClr val="accent1">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0" lang="fr-FR" sz="1800" b="0" i="1" u="none" strike="noStrike" cap="none" normalizeH="0" baseline="0" dirty="0" smtClean="0">
              <a:ln>
                <a:noFill/>
              </a:ln>
              <a:solidFill>
                <a:schemeClr val="tx1"/>
              </a:solidFill>
              <a:effectLst/>
              <a:latin typeface="Calibri" panose="020F0502020204030204" pitchFamily="34" charset="0"/>
              <a:cs typeface="Calibri" panose="020F0502020204030204" pitchFamily="34" charset="0"/>
            </a:endParaRPr>
          </a:p>
        </p:txBody>
      </p:sp>
      <p:sp>
        <p:nvSpPr>
          <p:cNvPr id="2" name="Pentagone 1"/>
          <p:cNvSpPr/>
          <p:nvPr/>
        </p:nvSpPr>
        <p:spPr>
          <a:xfrm>
            <a:off x="0" y="174057"/>
            <a:ext cx="6114197"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itre 1"/>
          <p:cNvSpPr>
            <a:spLocks noGrp="1"/>
          </p:cNvSpPr>
          <p:nvPr>
            <p:ph type="title"/>
          </p:nvPr>
        </p:nvSpPr>
        <p:spPr>
          <a:xfrm>
            <a:off x="621613" y="26430"/>
            <a:ext cx="4953284" cy="1325563"/>
          </a:xfrm>
        </p:spPr>
        <p:txBody>
          <a:bodyPr>
            <a:normAutofit/>
          </a:bodyPr>
          <a:lstStyle/>
          <a:p>
            <a:r>
              <a:rPr lang="fr-FR" sz="2800" dirty="0">
                <a:solidFill>
                  <a:schemeClr val="bg1"/>
                </a:solidFill>
              </a:rPr>
              <a:t>Investir dans les compétences </a:t>
            </a:r>
            <a:r>
              <a:rPr lang="fr-FR" sz="2800" dirty="0" smtClean="0">
                <a:solidFill>
                  <a:schemeClr val="bg1"/>
                </a:solidFill>
              </a:rPr>
              <a:t/>
            </a:r>
            <a:br>
              <a:rPr lang="fr-FR" sz="2800" dirty="0" smtClean="0">
                <a:solidFill>
                  <a:schemeClr val="bg1"/>
                </a:solidFill>
              </a:rPr>
            </a:br>
            <a:r>
              <a:rPr lang="fr-FR" sz="2800" dirty="0" smtClean="0">
                <a:solidFill>
                  <a:schemeClr val="bg1"/>
                </a:solidFill>
              </a:rPr>
              <a:t>de la </a:t>
            </a:r>
            <a:r>
              <a:rPr lang="fr-FR" sz="2800" dirty="0">
                <a:solidFill>
                  <a:schemeClr val="bg1"/>
                </a:solidFill>
              </a:rPr>
              <a:t>société de demain</a:t>
            </a:r>
          </a:p>
        </p:txBody>
      </p:sp>
      <p:pic>
        <p:nvPicPr>
          <p:cNvPr id="12" name="Image 11"/>
          <p:cNvPicPr>
            <a:picLocks noChangeAspect="1"/>
          </p:cNvPicPr>
          <p:nvPr/>
        </p:nvPicPr>
        <p:blipFill rotWithShape="1">
          <a:blip r:embed="rId2" cstate="print">
            <a:extLst>
              <a:ext uri="{28A0092B-C50C-407E-A947-70E740481C1C}">
                <a14:useLocalDpi xmlns:a14="http://schemas.microsoft.com/office/drawing/2010/main" val="0"/>
              </a:ext>
            </a:extLst>
          </a:blip>
          <a:srcRect l="-2" r="-5090" b="5092"/>
          <a:stretch/>
        </p:blipFill>
        <p:spPr>
          <a:xfrm>
            <a:off x="6442095" y="174057"/>
            <a:ext cx="1670818" cy="535627"/>
          </a:xfrm>
          <a:prstGeom prst="rect">
            <a:avLst/>
          </a:prstGeom>
        </p:spPr>
      </p:pic>
      <p:sp>
        <p:nvSpPr>
          <p:cNvPr id="31" name="Rectangle 30"/>
          <p:cNvSpPr/>
          <p:nvPr/>
        </p:nvSpPr>
        <p:spPr>
          <a:xfrm>
            <a:off x="5511534" y="2274815"/>
            <a:ext cx="3531940" cy="1123384"/>
          </a:xfrm>
          <a:prstGeom prst="rect">
            <a:avLst/>
          </a:prstGeom>
        </p:spPr>
        <p:txBody>
          <a:bodyPr wrap="square">
            <a:spAutoFit/>
          </a:bodyPr>
          <a:lstStyle/>
          <a:p>
            <a:r>
              <a:rPr lang="fr-FR" sz="1400" b="1" dirty="0" smtClean="0">
                <a:solidFill>
                  <a:srgbClr val="002060"/>
                </a:solidFill>
              </a:rPr>
              <a:t>50 % des actifs </a:t>
            </a:r>
            <a:r>
              <a:rPr lang="fr-FR" sz="1400" dirty="0" smtClean="0"/>
              <a:t>verront le contenu de leur emploi actuel notablement ou profondément transformé.</a:t>
            </a:r>
          </a:p>
          <a:p>
            <a:endParaRPr lang="fr-FR" sz="700" dirty="0" smtClean="0"/>
          </a:p>
          <a:p>
            <a:pPr algn="r"/>
            <a:r>
              <a:rPr lang="fr-FR" sz="900" dirty="0" smtClean="0"/>
              <a:t>Tome 1, </a:t>
            </a:r>
            <a:r>
              <a:rPr lang="fr-FR" sz="900" i="1" dirty="0" smtClean="0"/>
              <a:t>Numérisation, Automatisation et emploi</a:t>
            </a:r>
            <a:r>
              <a:rPr lang="fr-FR" sz="900" dirty="0" smtClean="0"/>
              <a:t> du conseil d’orientation pour l’emploi</a:t>
            </a:r>
            <a:endParaRPr lang="fr-FR" sz="900" dirty="0"/>
          </a:p>
        </p:txBody>
      </p:sp>
      <p:sp>
        <p:nvSpPr>
          <p:cNvPr id="38" name="ZoneTexte 37"/>
          <p:cNvSpPr txBox="1"/>
          <p:nvPr/>
        </p:nvSpPr>
        <p:spPr>
          <a:xfrm>
            <a:off x="5261999" y="1375638"/>
            <a:ext cx="3545117" cy="738664"/>
          </a:xfrm>
          <a:prstGeom prst="rect">
            <a:avLst/>
          </a:prstGeom>
          <a:noFill/>
        </p:spPr>
        <p:txBody>
          <a:bodyPr wrap="square" rtlCol="0">
            <a:spAutoFit/>
          </a:bodyPr>
          <a:lstStyle/>
          <a:p>
            <a:r>
              <a:rPr lang="fr-FR" sz="1400" b="1" dirty="0" smtClean="0">
                <a:solidFill>
                  <a:srgbClr val="002060"/>
                </a:solidFill>
              </a:rPr>
              <a:t>La transformation numérique entraine une profonde mutation des activités des entreprises et de leurs métiers…</a:t>
            </a:r>
            <a:endParaRPr lang="fr-FR" sz="1400" b="1" dirty="0">
              <a:solidFill>
                <a:srgbClr val="002060"/>
              </a:solidFill>
            </a:endParaRPr>
          </a:p>
        </p:txBody>
      </p:sp>
      <p:sp>
        <p:nvSpPr>
          <p:cNvPr id="39" name="ZoneTexte 38"/>
          <p:cNvSpPr txBox="1"/>
          <p:nvPr/>
        </p:nvSpPr>
        <p:spPr>
          <a:xfrm>
            <a:off x="5324148" y="3460809"/>
            <a:ext cx="3805673" cy="738664"/>
          </a:xfrm>
          <a:prstGeom prst="rect">
            <a:avLst/>
          </a:prstGeom>
          <a:noFill/>
        </p:spPr>
        <p:txBody>
          <a:bodyPr wrap="square" rtlCol="0">
            <a:spAutoFit/>
          </a:bodyPr>
          <a:lstStyle/>
          <a:p>
            <a:r>
              <a:rPr lang="fr-FR" sz="1400" b="1" dirty="0" smtClean="0">
                <a:solidFill>
                  <a:srgbClr val="002060"/>
                </a:solidFill>
              </a:rPr>
              <a:t>… qui fait considérablement évoluer leurs besoins en compétences et particulièrement liées au numérique</a:t>
            </a:r>
            <a:endParaRPr lang="fr-FR" sz="1400" b="1" dirty="0">
              <a:solidFill>
                <a:srgbClr val="002060"/>
              </a:solidFill>
            </a:endParaRPr>
          </a:p>
        </p:txBody>
      </p:sp>
      <p:sp>
        <p:nvSpPr>
          <p:cNvPr id="7" name="Rectangle 6"/>
          <p:cNvSpPr/>
          <p:nvPr/>
        </p:nvSpPr>
        <p:spPr>
          <a:xfrm>
            <a:off x="621613" y="1351993"/>
            <a:ext cx="4462825" cy="1676806"/>
          </a:xfrm>
          <a:prstGeom prst="rect">
            <a:avLst/>
          </a:prstGeom>
        </p:spPr>
        <p:txBody>
          <a:bodyPr wrap="square">
            <a:spAutoFit/>
          </a:bodyPr>
          <a:lstStyle/>
          <a:p>
            <a:pPr>
              <a:lnSpc>
                <a:spcPct val="107000"/>
              </a:lnSpc>
              <a:spcAft>
                <a:spcPts val="800"/>
              </a:spcAft>
            </a:pPr>
            <a:r>
              <a:rPr lang="fr-FR" sz="2400" b="1" dirty="0">
                <a:solidFill>
                  <a:srgbClr val="002060"/>
                </a:solidFill>
                <a:latin typeface="Calibri" panose="020F0502020204030204" pitchFamily="34" charset="0"/>
                <a:ea typeface="Calibri" panose="020F0502020204030204" pitchFamily="34" charset="0"/>
                <a:cs typeface="Calibri" panose="020F0502020204030204" pitchFamily="34" charset="0"/>
              </a:rPr>
              <a:t>Le Plan 10Knum : un levier pour le retour à l’emploi </a:t>
            </a:r>
            <a:endParaRPr lang="fr-FR"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400" dirty="0">
                <a:latin typeface="Calibri" panose="020F0502020204030204" pitchFamily="34" charset="0"/>
                <a:ea typeface="Calibri" panose="020F0502020204030204" pitchFamily="34" charset="0"/>
                <a:cs typeface="Calibri" panose="020F0502020204030204" pitchFamily="34" charset="0"/>
              </a:rPr>
              <a:t>Avec le programme #10Knum, l’Etat finance 10 000 formations au Numérique, dans le cadre du Plan d’investissement dans les compétences.</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Rectangle 12"/>
          <p:cNvSpPr/>
          <p:nvPr/>
        </p:nvSpPr>
        <p:spPr>
          <a:xfrm>
            <a:off x="621612" y="3028799"/>
            <a:ext cx="4462825" cy="1670394"/>
          </a:xfrm>
          <a:prstGeom prst="rect">
            <a:avLst/>
          </a:prstGeom>
        </p:spPr>
        <p:txBody>
          <a:bodyPr wrap="square">
            <a:spAutoFit/>
          </a:bodyPr>
          <a:lstStyle/>
          <a:p>
            <a:pPr marL="171450" lvl="0" indent="-171450">
              <a:lnSpc>
                <a:spcPct val="107000"/>
              </a:lnSpc>
              <a:spcAft>
                <a:spcPts val="800"/>
              </a:spcAft>
              <a:buFont typeface="Arial" panose="020B0604020202020204" pitchFamily="34" charset="0"/>
              <a:buChar char="•"/>
            </a:pPr>
            <a:r>
              <a:rPr lang="fr-FR" sz="1400" b="1" dirty="0">
                <a:solidFill>
                  <a:srgbClr val="002060"/>
                </a:solidFill>
                <a:ea typeface="Calibri" panose="020F0502020204030204" pitchFamily="34" charset="0"/>
                <a:cs typeface="Calibri" panose="020F0502020204030204" pitchFamily="34" charset="0"/>
              </a:rPr>
              <a:t>Des aides pour encourager les entreprises à former au </a:t>
            </a:r>
            <a:r>
              <a:rPr lang="fr-FR" sz="1400" b="1" dirty="0" smtClean="0">
                <a:solidFill>
                  <a:srgbClr val="002060"/>
                </a:solidFill>
                <a:ea typeface="Calibri" panose="020F0502020204030204" pitchFamily="34" charset="0"/>
                <a:cs typeface="Calibri" panose="020F0502020204030204" pitchFamily="34" charset="0"/>
              </a:rPr>
              <a:t>numérique (POEC , APICN)</a:t>
            </a:r>
          </a:p>
          <a:p>
            <a:pPr marL="171450" indent="-171450">
              <a:lnSpc>
                <a:spcPct val="107000"/>
              </a:lnSpc>
              <a:spcAft>
                <a:spcPts val="800"/>
              </a:spcAft>
              <a:buFont typeface="Arial" panose="020B0604020202020204" pitchFamily="34" charset="0"/>
              <a:buChar char="•"/>
            </a:pPr>
            <a:r>
              <a:rPr lang="fr-FR" sz="1400" b="1" dirty="0">
                <a:solidFill>
                  <a:srgbClr val="002060"/>
                </a:solidFill>
              </a:rPr>
              <a:t>Mise en place d’ateliers à destinations des demandeurs d’emploi pour découvrir les opportunités des métiers du numérique.</a:t>
            </a:r>
          </a:p>
          <a:p>
            <a:pPr marL="171450" lvl="0" indent="-171450">
              <a:lnSpc>
                <a:spcPct val="107000"/>
              </a:lnSpc>
              <a:spcAft>
                <a:spcPts val="800"/>
              </a:spcAft>
              <a:buFont typeface="Arial" panose="020B0604020202020204" pitchFamily="34" charset="0"/>
              <a:buChar char="•"/>
            </a:pPr>
            <a:endParaRPr lang="fr-FR" sz="1400" b="1" dirty="0">
              <a:solidFill>
                <a:srgbClr val="002060"/>
              </a:solidFill>
              <a:effectLst/>
              <a:ea typeface="Calibri" panose="020F0502020204030204" pitchFamily="34" charset="0"/>
              <a:cs typeface="Times New Roman" panose="02020603050405020304" pitchFamily="18" charset="0"/>
            </a:endParaRPr>
          </a:p>
        </p:txBody>
      </p:sp>
      <p:pic>
        <p:nvPicPr>
          <p:cNvPr id="48" name="Image 47"/>
          <p:cNvPicPr>
            <a:picLocks noChangeAspect="1"/>
          </p:cNvPicPr>
          <p:nvPr/>
        </p:nvPicPr>
        <p:blipFill rotWithShape="1">
          <a:blip r:embed="rId3" cstate="print">
            <a:extLst>
              <a:ext uri="{28A0092B-C50C-407E-A947-70E740481C1C}">
                <a14:useLocalDpi xmlns:a14="http://schemas.microsoft.com/office/drawing/2010/main" val="0"/>
              </a:ext>
            </a:extLst>
          </a:blip>
          <a:srcRect l="1588" t="40900" r="3891" b="25773"/>
          <a:stretch/>
        </p:blipFill>
        <p:spPr>
          <a:xfrm>
            <a:off x="497305" y="4550166"/>
            <a:ext cx="8646695" cy="2315855"/>
          </a:xfrm>
          <a:prstGeom prst="rect">
            <a:avLst/>
          </a:prstGeom>
        </p:spPr>
      </p:pic>
    </p:spTree>
    <p:extLst>
      <p:ext uri="{BB962C8B-B14F-4D97-AF65-F5344CB8AC3E}">
        <p14:creationId xmlns:p14="http://schemas.microsoft.com/office/powerpoint/2010/main" val="41333077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tagone 4"/>
          <p:cNvSpPr/>
          <p:nvPr/>
        </p:nvSpPr>
        <p:spPr>
          <a:xfrm>
            <a:off x="0" y="174057"/>
            <a:ext cx="8117305"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p:cNvSpPr txBox="1">
            <a:spLocks/>
          </p:cNvSpPr>
          <p:nvPr/>
        </p:nvSpPr>
        <p:spPr>
          <a:xfrm>
            <a:off x="621612" y="26430"/>
            <a:ext cx="72854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2060"/>
                </a:solidFill>
                <a:latin typeface="+mn-lt"/>
                <a:ea typeface="+mj-ea"/>
                <a:cs typeface="+mj-cs"/>
              </a:defRPr>
            </a:lvl1pPr>
          </a:lstStyle>
          <a:p>
            <a:r>
              <a:rPr lang="fr-FR" sz="2800" dirty="0">
                <a:solidFill>
                  <a:schemeClr val="bg1"/>
                </a:solidFill>
              </a:rPr>
              <a:t>Renforcer l’adéquation de l’offre de formation aux besoins des entreprises dans les territoires</a:t>
            </a:r>
          </a:p>
        </p:txBody>
      </p:sp>
      <p:sp>
        <p:nvSpPr>
          <p:cNvPr id="14" name="ZoneTexte 13"/>
          <p:cNvSpPr txBox="1"/>
          <p:nvPr/>
        </p:nvSpPr>
        <p:spPr>
          <a:xfrm>
            <a:off x="804154" y="5868542"/>
            <a:ext cx="3551448" cy="523220"/>
          </a:xfrm>
          <a:prstGeom prst="rect">
            <a:avLst/>
          </a:prstGeom>
          <a:noFill/>
        </p:spPr>
        <p:txBody>
          <a:bodyPr wrap="square" rtlCol="0">
            <a:spAutoFit/>
          </a:bodyPr>
          <a:lstStyle/>
          <a:p>
            <a:r>
              <a:rPr lang="fr-FR" sz="1400" b="1" dirty="0" smtClean="0">
                <a:solidFill>
                  <a:srgbClr val="002060"/>
                </a:solidFill>
              </a:rPr>
              <a:t>L’algorithme </a:t>
            </a:r>
            <a:r>
              <a:rPr lang="fr-FR" sz="1400" b="1" dirty="0">
                <a:solidFill>
                  <a:srgbClr val="002060"/>
                </a:solidFill>
              </a:rPr>
              <a:t>qui permet d’acheter la bonne formation, au bon moment , au bon endroit </a:t>
            </a:r>
          </a:p>
        </p:txBody>
      </p:sp>
      <p:grpSp>
        <p:nvGrpSpPr>
          <p:cNvPr id="15" name="Groupe 14"/>
          <p:cNvGrpSpPr/>
          <p:nvPr/>
        </p:nvGrpSpPr>
        <p:grpSpPr>
          <a:xfrm>
            <a:off x="3670858" y="2148056"/>
            <a:ext cx="5485821" cy="4515408"/>
            <a:chOff x="3608849" y="1733092"/>
            <a:chExt cx="6247528" cy="5043664"/>
          </a:xfrm>
        </p:grpSpPr>
        <p:sp>
          <p:nvSpPr>
            <p:cNvPr id="16" name="ZoneTexte 15"/>
            <p:cNvSpPr txBox="1"/>
            <p:nvPr/>
          </p:nvSpPr>
          <p:spPr>
            <a:xfrm>
              <a:off x="6140393" y="2413618"/>
              <a:ext cx="1941868" cy="859458"/>
            </a:xfrm>
            <a:prstGeom prst="rect">
              <a:avLst/>
            </a:prstGeom>
            <a:noFill/>
          </p:spPr>
          <p:txBody>
            <a:bodyPr wrap="square" rtlCol="0">
              <a:spAutoFit/>
            </a:bodyPr>
            <a:lstStyle/>
            <a:p>
              <a:r>
                <a:rPr lang="fr-FR" sz="1100" b="1" dirty="0" smtClean="0"/>
                <a:t>Une  réponse aux besoins de main d’œuvre et de compétences dans les bassins</a:t>
              </a:r>
              <a:endParaRPr lang="fr-FR" sz="1100" b="1" dirty="0"/>
            </a:p>
          </p:txBody>
        </p:sp>
        <p:sp>
          <p:nvSpPr>
            <p:cNvPr id="17" name="ZoneTexte 16"/>
            <p:cNvSpPr txBox="1"/>
            <p:nvPr/>
          </p:nvSpPr>
          <p:spPr>
            <a:xfrm>
              <a:off x="5458443" y="6106086"/>
              <a:ext cx="1457705" cy="670377"/>
            </a:xfrm>
            <a:prstGeom prst="rect">
              <a:avLst/>
            </a:prstGeom>
            <a:noFill/>
          </p:spPr>
          <p:txBody>
            <a:bodyPr wrap="square" rtlCol="0">
              <a:spAutoFit/>
            </a:bodyPr>
            <a:lstStyle/>
            <a:p>
              <a:r>
                <a:rPr lang="fr-FR" sz="1100" b="1" dirty="0"/>
                <a:t>I</a:t>
              </a:r>
              <a:r>
                <a:rPr lang="fr-FR" sz="1100" b="1" dirty="0" smtClean="0"/>
                <a:t>dentification des meilleurs taux de retour à l’emploi</a:t>
              </a:r>
              <a:endParaRPr lang="fr-FR" sz="1100" b="1" dirty="0"/>
            </a:p>
          </p:txBody>
        </p:sp>
        <p:sp>
          <p:nvSpPr>
            <p:cNvPr id="18" name="Rectangle 17"/>
            <p:cNvSpPr/>
            <p:nvPr/>
          </p:nvSpPr>
          <p:spPr>
            <a:xfrm>
              <a:off x="7347438" y="4754826"/>
              <a:ext cx="1760423" cy="859458"/>
            </a:xfrm>
            <a:prstGeom prst="rect">
              <a:avLst/>
            </a:prstGeom>
          </p:spPr>
          <p:txBody>
            <a:bodyPr wrap="square">
              <a:spAutoFit/>
            </a:bodyPr>
            <a:lstStyle/>
            <a:p>
              <a:r>
                <a:rPr lang="fr-FR" sz="1100" b="1" dirty="0" smtClean="0"/>
                <a:t>Typologie des publics dans le bassin </a:t>
              </a:r>
            </a:p>
            <a:p>
              <a:endParaRPr lang="fr-FR" sz="1100" b="1" dirty="0"/>
            </a:p>
            <a:p>
              <a:endParaRPr lang="fr-FR" sz="1100" b="1" dirty="0"/>
            </a:p>
          </p:txBody>
        </p:sp>
        <p:sp>
          <p:nvSpPr>
            <p:cNvPr id="19" name="Rectangle 18"/>
            <p:cNvSpPr/>
            <p:nvPr/>
          </p:nvSpPr>
          <p:spPr>
            <a:xfrm>
              <a:off x="5351838" y="1733092"/>
              <a:ext cx="4288243" cy="721945"/>
            </a:xfrm>
            <a:prstGeom prst="rect">
              <a:avLst/>
            </a:prstGeom>
          </p:spPr>
          <p:txBody>
            <a:bodyPr wrap="square">
              <a:spAutoFit/>
            </a:bodyPr>
            <a:lstStyle/>
            <a:p>
              <a:r>
                <a:rPr lang="fr-FR" b="1" dirty="0" smtClean="0">
                  <a:solidFill>
                    <a:srgbClr val="515AA4"/>
                  </a:solidFill>
                </a:rPr>
                <a:t>ADEQUATION </a:t>
              </a:r>
              <a:r>
                <a:rPr lang="fr-FR" b="1" dirty="0">
                  <a:solidFill>
                    <a:srgbClr val="515AA4"/>
                  </a:solidFill>
                </a:rPr>
                <a:t>avec les besoins du territoires</a:t>
              </a:r>
            </a:p>
          </p:txBody>
        </p:sp>
        <p:sp>
          <p:nvSpPr>
            <p:cNvPr id="20" name="Rectangle 19"/>
            <p:cNvSpPr/>
            <p:nvPr/>
          </p:nvSpPr>
          <p:spPr>
            <a:xfrm>
              <a:off x="5777219" y="3363370"/>
              <a:ext cx="3330644" cy="412540"/>
            </a:xfrm>
            <a:prstGeom prst="rect">
              <a:avLst/>
            </a:prstGeom>
          </p:spPr>
          <p:txBody>
            <a:bodyPr wrap="square">
              <a:spAutoFit/>
            </a:bodyPr>
            <a:lstStyle/>
            <a:p>
              <a:pPr algn="r"/>
              <a:r>
                <a:rPr lang="fr-FR" b="1" dirty="0" smtClean="0">
                  <a:solidFill>
                    <a:srgbClr val="109FC1"/>
                  </a:solidFill>
                </a:rPr>
                <a:t>ACCESSIBILITÉ des </a:t>
              </a:r>
              <a:r>
                <a:rPr lang="fr-FR" b="1" dirty="0">
                  <a:solidFill>
                    <a:srgbClr val="109FC1"/>
                  </a:solidFill>
                </a:rPr>
                <a:t>données </a:t>
              </a:r>
            </a:p>
          </p:txBody>
        </p:sp>
        <p:sp>
          <p:nvSpPr>
            <p:cNvPr id="21" name="Rectangle 20"/>
            <p:cNvSpPr/>
            <p:nvPr/>
          </p:nvSpPr>
          <p:spPr>
            <a:xfrm>
              <a:off x="5298530" y="5557740"/>
              <a:ext cx="4521282" cy="412540"/>
            </a:xfrm>
            <a:prstGeom prst="rect">
              <a:avLst/>
            </a:prstGeom>
          </p:spPr>
          <p:txBody>
            <a:bodyPr wrap="square">
              <a:spAutoFit/>
            </a:bodyPr>
            <a:lstStyle/>
            <a:p>
              <a:r>
                <a:rPr lang="fr-FR" b="1" dirty="0" smtClean="0">
                  <a:solidFill>
                    <a:srgbClr val="5AC0C7"/>
                  </a:solidFill>
                </a:rPr>
                <a:t>PERFORMANCE</a:t>
              </a:r>
              <a:r>
                <a:rPr lang="fr-FR" b="1" dirty="0">
                  <a:solidFill>
                    <a:srgbClr val="5AC0C7"/>
                  </a:solidFill>
                </a:rPr>
                <a:t> </a:t>
              </a:r>
              <a:r>
                <a:rPr lang="fr-FR" b="1" dirty="0" smtClean="0">
                  <a:solidFill>
                    <a:srgbClr val="5AC0C7"/>
                  </a:solidFill>
                </a:rPr>
                <a:t>des </a:t>
              </a:r>
              <a:r>
                <a:rPr lang="fr-FR" b="1" dirty="0">
                  <a:solidFill>
                    <a:srgbClr val="5AC0C7"/>
                  </a:solidFill>
                </a:rPr>
                <a:t>formations</a:t>
              </a:r>
            </a:p>
          </p:txBody>
        </p:sp>
        <p:pic>
          <p:nvPicPr>
            <p:cNvPr id="22" name="Image 2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608849" y="2743408"/>
              <a:ext cx="2949413" cy="2941532"/>
            </a:xfrm>
            <a:prstGeom prst="rect">
              <a:avLst/>
            </a:prstGeom>
            <a:noFill/>
          </p:spPr>
        </p:pic>
        <p:sp>
          <p:nvSpPr>
            <p:cNvPr id="23" name="Rectangle 22"/>
            <p:cNvSpPr/>
            <p:nvPr/>
          </p:nvSpPr>
          <p:spPr>
            <a:xfrm>
              <a:off x="8475431" y="2384260"/>
              <a:ext cx="1380946" cy="859458"/>
            </a:xfrm>
            <a:prstGeom prst="rect">
              <a:avLst/>
            </a:prstGeom>
          </p:spPr>
          <p:txBody>
            <a:bodyPr wrap="square">
              <a:spAutoFit/>
            </a:bodyPr>
            <a:lstStyle/>
            <a:p>
              <a:r>
                <a:rPr lang="fr-FR" sz="1100" b="1" dirty="0"/>
                <a:t>Prise en compte des secteurs d’activité en tension</a:t>
              </a:r>
            </a:p>
          </p:txBody>
        </p:sp>
        <p:sp>
          <p:nvSpPr>
            <p:cNvPr id="24" name="Rectangle 23"/>
            <p:cNvSpPr/>
            <p:nvPr/>
          </p:nvSpPr>
          <p:spPr>
            <a:xfrm>
              <a:off x="7312837" y="3872677"/>
              <a:ext cx="1967377" cy="481296"/>
            </a:xfrm>
            <a:prstGeom prst="rect">
              <a:avLst/>
            </a:prstGeom>
          </p:spPr>
          <p:txBody>
            <a:bodyPr wrap="square">
              <a:spAutoFit/>
            </a:bodyPr>
            <a:lstStyle/>
            <a:p>
              <a:r>
                <a:rPr lang="fr-FR" sz="1100" b="1" dirty="0"/>
                <a:t>Les besoins des entreprises à 1 et 5 ans</a:t>
              </a:r>
            </a:p>
          </p:txBody>
        </p:sp>
        <p:sp>
          <p:nvSpPr>
            <p:cNvPr id="25" name="Rectangle 24"/>
            <p:cNvSpPr/>
            <p:nvPr/>
          </p:nvSpPr>
          <p:spPr>
            <a:xfrm>
              <a:off x="7742084" y="6013753"/>
              <a:ext cx="1897997" cy="670377"/>
            </a:xfrm>
            <a:prstGeom prst="rect">
              <a:avLst/>
            </a:prstGeom>
          </p:spPr>
          <p:txBody>
            <a:bodyPr wrap="square">
              <a:spAutoFit/>
            </a:bodyPr>
            <a:lstStyle/>
            <a:p>
              <a:r>
                <a:rPr lang="fr-FR" sz="1100" b="1" dirty="0"/>
                <a:t>Suggestions de formation issues du croisement des données</a:t>
              </a:r>
            </a:p>
          </p:txBody>
        </p:sp>
        <p:pic>
          <p:nvPicPr>
            <p:cNvPr id="26" name="Image 2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608238" y="2553890"/>
              <a:ext cx="473249" cy="473249"/>
            </a:xfrm>
            <a:prstGeom prst="rect">
              <a:avLst/>
            </a:prstGeom>
          </p:spPr>
        </p:pic>
        <p:pic>
          <p:nvPicPr>
            <p:cNvPr id="27" name="Image 26"/>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056215" y="2507525"/>
              <a:ext cx="461827" cy="461827"/>
            </a:xfrm>
            <a:prstGeom prst="rect">
              <a:avLst/>
            </a:prstGeom>
          </p:spPr>
        </p:pic>
        <p:pic>
          <p:nvPicPr>
            <p:cNvPr id="28" name="Image 27"/>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724307" y="6146854"/>
              <a:ext cx="564794" cy="564794"/>
            </a:xfrm>
            <a:prstGeom prst="rect">
              <a:avLst/>
            </a:prstGeom>
          </p:spPr>
        </p:pic>
        <p:pic>
          <p:nvPicPr>
            <p:cNvPr id="29" name="Image 28"/>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6955226" y="6114294"/>
              <a:ext cx="662462" cy="662462"/>
            </a:xfrm>
            <a:prstGeom prst="rect">
              <a:avLst/>
            </a:prstGeom>
          </p:spPr>
        </p:pic>
        <p:pic>
          <p:nvPicPr>
            <p:cNvPr id="30" name="Image 29"/>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6615131" y="3839192"/>
              <a:ext cx="495150" cy="495150"/>
            </a:xfrm>
            <a:prstGeom prst="rect">
              <a:avLst/>
            </a:prstGeom>
          </p:spPr>
        </p:pic>
        <p:pic>
          <p:nvPicPr>
            <p:cNvPr id="31" name="Image 30"/>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6559148" y="4619380"/>
              <a:ext cx="607116" cy="607116"/>
            </a:xfrm>
            <a:prstGeom prst="rect">
              <a:avLst/>
            </a:prstGeom>
          </p:spPr>
        </p:pic>
        <p:sp>
          <p:nvSpPr>
            <p:cNvPr id="32" name="Freeform 20"/>
            <p:cNvSpPr/>
            <p:nvPr/>
          </p:nvSpPr>
          <p:spPr bwMode="black">
            <a:xfrm rot="10800000" flipV="1">
              <a:off x="5694045" y="3559303"/>
              <a:ext cx="378946" cy="448301"/>
            </a:xfrm>
            <a:custGeom>
              <a:avLst/>
              <a:gdLst>
                <a:gd name="connsiteX0" fmla="*/ 0 w 1112520"/>
                <a:gd name="connsiteY0" fmla="*/ 0 h 508000"/>
                <a:gd name="connsiteX1" fmla="*/ 604520 w 1112520"/>
                <a:gd name="connsiteY1" fmla="*/ 0 h 508000"/>
                <a:gd name="connsiteX2" fmla="*/ 1112520 w 1112520"/>
                <a:gd name="connsiteY2" fmla="*/ 508000 h 508000"/>
              </a:gdLst>
              <a:ahLst/>
              <a:cxnLst>
                <a:cxn ang="0">
                  <a:pos x="connsiteX0" y="connsiteY0"/>
                </a:cxn>
                <a:cxn ang="0">
                  <a:pos x="connsiteX1" y="connsiteY1"/>
                </a:cxn>
                <a:cxn ang="0">
                  <a:pos x="connsiteX2" y="connsiteY2"/>
                </a:cxn>
              </a:cxnLst>
              <a:rect l="l" t="t" r="r" b="b"/>
              <a:pathLst>
                <a:path w="1112520" h="508000">
                  <a:moveTo>
                    <a:pt x="0" y="0"/>
                  </a:moveTo>
                  <a:lnTo>
                    <a:pt x="604520" y="0"/>
                  </a:lnTo>
                  <a:lnTo>
                    <a:pt x="1112520" y="508000"/>
                  </a:lnTo>
                </a:path>
              </a:pathLst>
            </a:custGeom>
            <a:noFill/>
            <a:ln w="12700">
              <a:solidFill>
                <a:schemeClr val="tx2"/>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defTabSz="914199"/>
              <a:endParaRPr lang="en-US" sz="2000">
                <a:solidFill>
                  <a:srgbClr val="FFFFFF"/>
                </a:solidFill>
                <a:latin typeface="Tahoma"/>
              </a:endParaRPr>
            </a:p>
          </p:txBody>
        </p:sp>
        <p:sp>
          <p:nvSpPr>
            <p:cNvPr id="33" name="Freeform 20"/>
            <p:cNvSpPr/>
            <p:nvPr/>
          </p:nvSpPr>
          <p:spPr bwMode="black">
            <a:xfrm rot="10800000" flipV="1">
              <a:off x="5132848" y="2068637"/>
              <a:ext cx="218101" cy="1230637"/>
            </a:xfrm>
            <a:custGeom>
              <a:avLst/>
              <a:gdLst>
                <a:gd name="connsiteX0" fmla="*/ 0 w 1112520"/>
                <a:gd name="connsiteY0" fmla="*/ 0 h 508000"/>
                <a:gd name="connsiteX1" fmla="*/ 604520 w 1112520"/>
                <a:gd name="connsiteY1" fmla="*/ 0 h 508000"/>
                <a:gd name="connsiteX2" fmla="*/ 1112520 w 1112520"/>
                <a:gd name="connsiteY2" fmla="*/ 508000 h 508000"/>
              </a:gdLst>
              <a:ahLst/>
              <a:cxnLst>
                <a:cxn ang="0">
                  <a:pos x="connsiteX0" y="connsiteY0"/>
                </a:cxn>
                <a:cxn ang="0">
                  <a:pos x="connsiteX1" y="connsiteY1"/>
                </a:cxn>
                <a:cxn ang="0">
                  <a:pos x="connsiteX2" y="connsiteY2"/>
                </a:cxn>
              </a:cxnLst>
              <a:rect l="l" t="t" r="r" b="b"/>
              <a:pathLst>
                <a:path w="1112520" h="508000">
                  <a:moveTo>
                    <a:pt x="0" y="0"/>
                  </a:moveTo>
                  <a:lnTo>
                    <a:pt x="604520" y="0"/>
                  </a:lnTo>
                  <a:lnTo>
                    <a:pt x="1112520" y="508000"/>
                  </a:lnTo>
                </a:path>
              </a:pathLst>
            </a:custGeom>
            <a:noFill/>
            <a:ln w="12700">
              <a:solidFill>
                <a:schemeClr val="tx2"/>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defTabSz="914199"/>
              <a:endParaRPr lang="en-US" sz="2000">
                <a:solidFill>
                  <a:srgbClr val="FFFFFF"/>
                </a:solidFill>
                <a:latin typeface="Tahoma"/>
              </a:endParaRPr>
            </a:p>
          </p:txBody>
        </p:sp>
        <p:sp>
          <p:nvSpPr>
            <p:cNvPr id="34" name="Freeform 20"/>
            <p:cNvSpPr/>
            <p:nvPr/>
          </p:nvSpPr>
          <p:spPr bwMode="black">
            <a:xfrm rot="10800000">
              <a:off x="5117355" y="5011646"/>
              <a:ext cx="124306" cy="780923"/>
            </a:xfrm>
            <a:custGeom>
              <a:avLst/>
              <a:gdLst>
                <a:gd name="connsiteX0" fmla="*/ 0 w 1112520"/>
                <a:gd name="connsiteY0" fmla="*/ 0 h 508000"/>
                <a:gd name="connsiteX1" fmla="*/ 604520 w 1112520"/>
                <a:gd name="connsiteY1" fmla="*/ 0 h 508000"/>
                <a:gd name="connsiteX2" fmla="*/ 1112520 w 1112520"/>
                <a:gd name="connsiteY2" fmla="*/ 508000 h 508000"/>
              </a:gdLst>
              <a:ahLst/>
              <a:cxnLst>
                <a:cxn ang="0">
                  <a:pos x="connsiteX0" y="connsiteY0"/>
                </a:cxn>
                <a:cxn ang="0">
                  <a:pos x="connsiteX1" y="connsiteY1"/>
                </a:cxn>
                <a:cxn ang="0">
                  <a:pos x="connsiteX2" y="connsiteY2"/>
                </a:cxn>
              </a:cxnLst>
              <a:rect l="l" t="t" r="r" b="b"/>
              <a:pathLst>
                <a:path w="1112520" h="508000">
                  <a:moveTo>
                    <a:pt x="0" y="0"/>
                  </a:moveTo>
                  <a:lnTo>
                    <a:pt x="604520" y="0"/>
                  </a:lnTo>
                  <a:lnTo>
                    <a:pt x="1112520" y="508000"/>
                  </a:lnTo>
                </a:path>
              </a:pathLst>
            </a:custGeom>
            <a:noFill/>
            <a:ln w="12700">
              <a:solidFill>
                <a:schemeClr val="tx2"/>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defTabSz="914199"/>
              <a:endParaRPr lang="en-US" sz="2000">
                <a:solidFill>
                  <a:srgbClr val="FFFFFF"/>
                </a:solidFill>
                <a:latin typeface="Tahoma"/>
              </a:endParaRPr>
            </a:p>
          </p:txBody>
        </p:sp>
      </p:grpSp>
      <p:sp>
        <p:nvSpPr>
          <p:cNvPr id="35" name="Rectangle 34"/>
          <p:cNvSpPr/>
          <p:nvPr/>
        </p:nvSpPr>
        <p:spPr>
          <a:xfrm>
            <a:off x="583862" y="1547980"/>
            <a:ext cx="8009465" cy="584775"/>
          </a:xfrm>
          <a:prstGeom prst="rect">
            <a:avLst/>
          </a:prstGeom>
        </p:spPr>
        <p:txBody>
          <a:bodyPr wrap="square">
            <a:spAutoFit/>
          </a:bodyPr>
          <a:lstStyle/>
          <a:p>
            <a:r>
              <a:rPr lang="fr-FR" sz="1600" b="1" dirty="0" err="1">
                <a:solidFill>
                  <a:srgbClr val="002060"/>
                </a:solidFill>
              </a:rPr>
              <a:t>Forma’diag</a:t>
            </a:r>
            <a:r>
              <a:rPr lang="fr-FR" sz="1600" b="1" dirty="0">
                <a:solidFill>
                  <a:srgbClr val="002060"/>
                </a:solidFill>
              </a:rPr>
              <a:t>, un outil  de partage de données sur les achats de formation dans les bassins d’activité</a:t>
            </a:r>
          </a:p>
        </p:txBody>
      </p:sp>
      <p:sp>
        <p:nvSpPr>
          <p:cNvPr id="36" name="Rectangle 35"/>
          <p:cNvSpPr/>
          <p:nvPr/>
        </p:nvSpPr>
        <p:spPr>
          <a:xfrm>
            <a:off x="1462996" y="3036813"/>
            <a:ext cx="3279061" cy="307777"/>
          </a:xfrm>
          <a:prstGeom prst="rect">
            <a:avLst/>
          </a:prstGeom>
        </p:spPr>
        <p:txBody>
          <a:bodyPr wrap="square">
            <a:spAutoFit/>
          </a:bodyPr>
          <a:lstStyle/>
          <a:p>
            <a:r>
              <a:rPr lang="fr-FR" sz="1400" dirty="0" smtClean="0"/>
              <a:t>Des</a:t>
            </a:r>
            <a:r>
              <a:rPr lang="fr-FR" sz="1400" dirty="0" smtClean="0">
                <a:solidFill>
                  <a:srgbClr val="002060"/>
                </a:solidFill>
              </a:rPr>
              <a:t> </a:t>
            </a:r>
            <a:r>
              <a:rPr lang="fr-FR" sz="1400" b="1" dirty="0">
                <a:solidFill>
                  <a:srgbClr val="002060"/>
                </a:solidFill>
              </a:rPr>
              <a:t>préconisations d’achat de </a:t>
            </a:r>
            <a:r>
              <a:rPr lang="fr-FR" sz="1400" b="1" dirty="0" smtClean="0">
                <a:solidFill>
                  <a:srgbClr val="002060"/>
                </a:solidFill>
              </a:rPr>
              <a:t>formation</a:t>
            </a:r>
            <a:endParaRPr lang="fr-FR" sz="1400" dirty="0"/>
          </a:p>
        </p:txBody>
      </p:sp>
      <p:sp>
        <p:nvSpPr>
          <p:cNvPr id="37" name="Rectangle 36"/>
          <p:cNvSpPr/>
          <p:nvPr/>
        </p:nvSpPr>
        <p:spPr>
          <a:xfrm>
            <a:off x="1397742" y="2362665"/>
            <a:ext cx="3522047" cy="523220"/>
          </a:xfrm>
          <a:prstGeom prst="rect">
            <a:avLst/>
          </a:prstGeom>
        </p:spPr>
        <p:txBody>
          <a:bodyPr wrap="square">
            <a:spAutoFit/>
          </a:bodyPr>
          <a:lstStyle/>
          <a:p>
            <a:r>
              <a:rPr lang="fr-FR" sz="1400" dirty="0"/>
              <a:t>Un</a:t>
            </a:r>
            <a:r>
              <a:rPr lang="fr-FR" sz="1400" b="1" dirty="0"/>
              <a:t> </a:t>
            </a:r>
            <a:r>
              <a:rPr lang="fr-FR" sz="1400" b="1" dirty="0">
                <a:solidFill>
                  <a:srgbClr val="002060"/>
                </a:solidFill>
              </a:rPr>
              <a:t>diagnostic des besoins en compétences sur la région</a:t>
            </a:r>
            <a:r>
              <a:rPr lang="fr-FR" sz="1400" dirty="0"/>
              <a:t> ou les bassins d’activités</a:t>
            </a:r>
          </a:p>
        </p:txBody>
      </p:sp>
      <p:grpSp>
        <p:nvGrpSpPr>
          <p:cNvPr id="38" name="Groupe 37"/>
          <p:cNvGrpSpPr/>
          <p:nvPr/>
        </p:nvGrpSpPr>
        <p:grpSpPr>
          <a:xfrm>
            <a:off x="741056" y="2341102"/>
            <a:ext cx="513627" cy="507474"/>
            <a:chOff x="7952610" y="1629485"/>
            <a:chExt cx="877533" cy="825872"/>
          </a:xfrm>
        </p:grpSpPr>
        <p:sp>
          <p:nvSpPr>
            <p:cNvPr id="39" name="Freeform 105"/>
            <p:cNvSpPr>
              <a:spLocks noEditPoints="1"/>
            </p:cNvSpPr>
            <p:nvPr/>
          </p:nvSpPr>
          <p:spPr bwMode="auto">
            <a:xfrm>
              <a:off x="8199939" y="1853759"/>
              <a:ext cx="382873" cy="377324"/>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002060"/>
            </a:soli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E14B0F">
                    <a:lumMod val="50000"/>
                  </a:srgbClr>
                </a:solidFill>
              </a:endParaRPr>
            </a:p>
          </p:txBody>
        </p:sp>
        <p:sp>
          <p:nvSpPr>
            <p:cNvPr id="40" name="Freeform 8"/>
            <p:cNvSpPr>
              <a:spLocks/>
            </p:cNvSpPr>
            <p:nvPr/>
          </p:nvSpPr>
          <p:spPr bwMode="auto">
            <a:xfrm>
              <a:off x="7952610" y="1629485"/>
              <a:ext cx="877533" cy="825872"/>
            </a:xfrm>
            <a:custGeom>
              <a:avLst/>
              <a:gdLst>
                <a:gd name="T0" fmla="*/ 617 w 1112"/>
                <a:gd name="T1" fmla="*/ 5 h 1035"/>
                <a:gd name="T2" fmla="*/ 761 w 1112"/>
                <a:gd name="T3" fmla="*/ 47 h 1035"/>
                <a:gd name="T4" fmla="*/ 889 w 1112"/>
                <a:gd name="T5" fmla="*/ 128 h 1035"/>
                <a:gd name="T6" fmla="*/ 1001 w 1112"/>
                <a:gd name="T7" fmla="*/ 254 h 1035"/>
                <a:gd name="T8" fmla="*/ 1077 w 1112"/>
                <a:gd name="T9" fmla="*/ 386 h 1035"/>
                <a:gd name="T10" fmla="*/ 1112 w 1112"/>
                <a:gd name="T11" fmla="*/ 519 h 1035"/>
                <a:gd name="T12" fmla="*/ 1098 w 1112"/>
                <a:gd name="T13" fmla="*/ 638 h 1035"/>
                <a:gd name="T14" fmla="*/ 1045 w 1112"/>
                <a:gd name="T15" fmla="*/ 742 h 1035"/>
                <a:gd name="T16" fmla="*/ 959 w 1112"/>
                <a:gd name="T17" fmla="*/ 824 h 1035"/>
                <a:gd name="T18" fmla="*/ 903 w 1112"/>
                <a:gd name="T19" fmla="*/ 856 h 1035"/>
                <a:gd name="T20" fmla="*/ 891 w 1112"/>
                <a:gd name="T21" fmla="*/ 854 h 1035"/>
                <a:gd name="T22" fmla="*/ 889 w 1112"/>
                <a:gd name="T23" fmla="*/ 849 h 1035"/>
                <a:gd name="T24" fmla="*/ 896 w 1112"/>
                <a:gd name="T25" fmla="*/ 842 h 1035"/>
                <a:gd name="T26" fmla="*/ 901 w 1112"/>
                <a:gd name="T27" fmla="*/ 840 h 1035"/>
                <a:gd name="T28" fmla="*/ 903 w 1112"/>
                <a:gd name="T29" fmla="*/ 838 h 1035"/>
                <a:gd name="T30" fmla="*/ 994 w 1112"/>
                <a:gd name="T31" fmla="*/ 770 h 1035"/>
                <a:gd name="T32" fmla="*/ 1059 w 1112"/>
                <a:gd name="T33" fmla="*/ 675 h 1035"/>
                <a:gd name="T34" fmla="*/ 1084 w 1112"/>
                <a:gd name="T35" fmla="*/ 563 h 1035"/>
                <a:gd name="T36" fmla="*/ 1068 w 1112"/>
                <a:gd name="T37" fmla="*/ 447 h 1035"/>
                <a:gd name="T38" fmla="*/ 1001 w 1112"/>
                <a:gd name="T39" fmla="*/ 302 h 1035"/>
                <a:gd name="T40" fmla="*/ 908 w 1112"/>
                <a:gd name="T41" fmla="*/ 184 h 1035"/>
                <a:gd name="T42" fmla="*/ 800 w 1112"/>
                <a:gd name="T43" fmla="*/ 93 h 1035"/>
                <a:gd name="T44" fmla="*/ 670 w 1112"/>
                <a:gd name="T45" fmla="*/ 37 h 1035"/>
                <a:gd name="T46" fmla="*/ 531 w 1112"/>
                <a:gd name="T47" fmla="*/ 19 h 1035"/>
                <a:gd name="T48" fmla="*/ 389 w 1112"/>
                <a:gd name="T49" fmla="*/ 40 h 1035"/>
                <a:gd name="T50" fmla="*/ 254 w 1112"/>
                <a:gd name="T51" fmla="*/ 100 h 1035"/>
                <a:gd name="T52" fmla="*/ 142 w 1112"/>
                <a:gd name="T53" fmla="*/ 193 h 1035"/>
                <a:gd name="T54" fmla="*/ 63 w 1112"/>
                <a:gd name="T55" fmla="*/ 314 h 1035"/>
                <a:gd name="T56" fmla="*/ 26 w 1112"/>
                <a:gd name="T57" fmla="*/ 456 h 1035"/>
                <a:gd name="T58" fmla="*/ 42 w 1112"/>
                <a:gd name="T59" fmla="*/ 603 h 1035"/>
                <a:gd name="T60" fmla="*/ 100 w 1112"/>
                <a:gd name="T61" fmla="*/ 735 h 1035"/>
                <a:gd name="T62" fmla="*/ 184 w 1112"/>
                <a:gd name="T63" fmla="*/ 849 h 1035"/>
                <a:gd name="T64" fmla="*/ 293 w 1112"/>
                <a:gd name="T65" fmla="*/ 938 h 1035"/>
                <a:gd name="T66" fmla="*/ 419 w 1112"/>
                <a:gd name="T67" fmla="*/ 996 h 1035"/>
                <a:gd name="T68" fmla="*/ 556 w 1112"/>
                <a:gd name="T69" fmla="*/ 1019 h 1035"/>
                <a:gd name="T70" fmla="*/ 693 w 1112"/>
                <a:gd name="T71" fmla="*/ 1005 h 1035"/>
                <a:gd name="T72" fmla="*/ 824 w 1112"/>
                <a:gd name="T73" fmla="*/ 954 h 1035"/>
                <a:gd name="T74" fmla="*/ 938 w 1112"/>
                <a:gd name="T75" fmla="*/ 870 h 1035"/>
                <a:gd name="T76" fmla="*/ 1033 w 1112"/>
                <a:gd name="T77" fmla="*/ 766 h 1035"/>
                <a:gd name="T78" fmla="*/ 1077 w 1112"/>
                <a:gd name="T79" fmla="*/ 705 h 1035"/>
                <a:gd name="T80" fmla="*/ 1087 w 1112"/>
                <a:gd name="T81" fmla="*/ 700 h 1035"/>
                <a:gd name="T82" fmla="*/ 1096 w 1112"/>
                <a:gd name="T83" fmla="*/ 700 h 1035"/>
                <a:gd name="T84" fmla="*/ 1101 w 1112"/>
                <a:gd name="T85" fmla="*/ 705 h 1035"/>
                <a:gd name="T86" fmla="*/ 1066 w 1112"/>
                <a:gd name="T87" fmla="*/ 759 h 1035"/>
                <a:gd name="T88" fmla="*/ 970 w 1112"/>
                <a:gd name="T89" fmla="*/ 866 h 1035"/>
                <a:gd name="T90" fmla="*/ 840 w 1112"/>
                <a:gd name="T91" fmla="*/ 963 h 1035"/>
                <a:gd name="T92" fmla="*/ 686 w 1112"/>
                <a:gd name="T93" fmla="*/ 1024 h 1035"/>
                <a:gd name="T94" fmla="*/ 542 w 1112"/>
                <a:gd name="T95" fmla="*/ 1035 h 1035"/>
                <a:gd name="T96" fmla="*/ 403 w 1112"/>
                <a:gd name="T97" fmla="*/ 1012 h 1035"/>
                <a:gd name="T98" fmla="*/ 270 w 1112"/>
                <a:gd name="T99" fmla="*/ 952 h 1035"/>
                <a:gd name="T100" fmla="*/ 156 w 1112"/>
                <a:gd name="T101" fmla="*/ 859 h 1035"/>
                <a:gd name="T102" fmla="*/ 67 w 1112"/>
                <a:gd name="T103" fmla="*/ 738 h 1035"/>
                <a:gd name="T104" fmla="*/ 12 w 1112"/>
                <a:gd name="T105" fmla="*/ 600 h 1035"/>
                <a:gd name="T106" fmla="*/ 0 w 1112"/>
                <a:gd name="T107" fmla="*/ 456 h 1035"/>
                <a:gd name="T108" fmla="*/ 35 w 1112"/>
                <a:gd name="T109" fmla="*/ 316 h 1035"/>
                <a:gd name="T110" fmla="*/ 109 w 1112"/>
                <a:gd name="T111" fmla="*/ 200 h 1035"/>
                <a:gd name="T112" fmla="*/ 212 w 1112"/>
                <a:gd name="T113" fmla="*/ 107 h 1035"/>
                <a:gd name="T114" fmla="*/ 337 w 1112"/>
                <a:gd name="T115" fmla="*/ 40 h 1035"/>
                <a:gd name="T116" fmla="*/ 472 w 1112"/>
                <a:gd name="T117" fmla="*/ 5 h 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2" h="1035">
                  <a:moveTo>
                    <a:pt x="540" y="0"/>
                  </a:moveTo>
                  <a:lnTo>
                    <a:pt x="617" y="5"/>
                  </a:lnTo>
                  <a:lnTo>
                    <a:pt x="691" y="21"/>
                  </a:lnTo>
                  <a:lnTo>
                    <a:pt x="761" y="47"/>
                  </a:lnTo>
                  <a:lnTo>
                    <a:pt x="828" y="84"/>
                  </a:lnTo>
                  <a:lnTo>
                    <a:pt x="889" y="128"/>
                  </a:lnTo>
                  <a:lnTo>
                    <a:pt x="949" y="186"/>
                  </a:lnTo>
                  <a:lnTo>
                    <a:pt x="1001" y="254"/>
                  </a:lnTo>
                  <a:lnTo>
                    <a:pt x="1045" y="323"/>
                  </a:lnTo>
                  <a:lnTo>
                    <a:pt x="1077" y="386"/>
                  </a:lnTo>
                  <a:lnTo>
                    <a:pt x="1101" y="451"/>
                  </a:lnTo>
                  <a:lnTo>
                    <a:pt x="1112" y="519"/>
                  </a:lnTo>
                  <a:lnTo>
                    <a:pt x="1112" y="579"/>
                  </a:lnTo>
                  <a:lnTo>
                    <a:pt x="1098" y="638"/>
                  </a:lnTo>
                  <a:lnTo>
                    <a:pt x="1077" y="691"/>
                  </a:lnTo>
                  <a:lnTo>
                    <a:pt x="1045" y="742"/>
                  </a:lnTo>
                  <a:lnTo>
                    <a:pt x="1005" y="786"/>
                  </a:lnTo>
                  <a:lnTo>
                    <a:pt x="959" y="824"/>
                  </a:lnTo>
                  <a:lnTo>
                    <a:pt x="908" y="854"/>
                  </a:lnTo>
                  <a:lnTo>
                    <a:pt x="903" y="856"/>
                  </a:lnTo>
                  <a:lnTo>
                    <a:pt x="896" y="856"/>
                  </a:lnTo>
                  <a:lnTo>
                    <a:pt x="891" y="854"/>
                  </a:lnTo>
                  <a:lnTo>
                    <a:pt x="889" y="852"/>
                  </a:lnTo>
                  <a:lnTo>
                    <a:pt x="889" y="849"/>
                  </a:lnTo>
                  <a:lnTo>
                    <a:pt x="891" y="845"/>
                  </a:lnTo>
                  <a:lnTo>
                    <a:pt x="896" y="842"/>
                  </a:lnTo>
                  <a:lnTo>
                    <a:pt x="898" y="840"/>
                  </a:lnTo>
                  <a:lnTo>
                    <a:pt x="901" y="840"/>
                  </a:lnTo>
                  <a:lnTo>
                    <a:pt x="901" y="838"/>
                  </a:lnTo>
                  <a:lnTo>
                    <a:pt x="903" y="838"/>
                  </a:lnTo>
                  <a:lnTo>
                    <a:pt x="949" y="807"/>
                  </a:lnTo>
                  <a:lnTo>
                    <a:pt x="994" y="770"/>
                  </a:lnTo>
                  <a:lnTo>
                    <a:pt x="1029" y="728"/>
                  </a:lnTo>
                  <a:lnTo>
                    <a:pt x="1059" y="675"/>
                  </a:lnTo>
                  <a:lnTo>
                    <a:pt x="1077" y="621"/>
                  </a:lnTo>
                  <a:lnTo>
                    <a:pt x="1084" y="563"/>
                  </a:lnTo>
                  <a:lnTo>
                    <a:pt x="1082" y="505"/>
                  </a:lnTo>
                  <a:lnTo>
                    <a:pt x="1068" y="447"/>
                  </a:lnTo>
                  <a:lnTo>
                    <a:pt x="1040" y="372"/>
                  </a:lnTo>
                  <a:lnTo>
                    <a:pt x="1001" y="302"/>
                  </a:lnTo>
                  <a:lnTo>
                    <a:pt x="954" y="237"/>
                  </a:lnTo>
                  <a:lnTo>
                    <a:pt x="908" y="184"/>
                  </a:lnTo>
                  <a:lnTo>
                    <a:pt x="859" y="135"/>
                  </a:lnTo>
                  <a:lnTo>
                    <a:pt x="800" y="93"/>
                  </a:lnTo>
                  <a:lnTo>
                    <a:pt x="738" y="60"/>
                  </a:lnTo>
                  <a:lnTo>
                    <a:pt x="670" y="37"/>
                  </a:lnTo>
                  <a:lnTo>
                    <a:pt x="603" y="21"/>
                  </a:lnTo>
                  <a:lnTo>
                    <a:pt x="531" y="19"/>
                  </a:lnTo>
                  <a:lnTo>
                    <a:pt x="461" y="23"/>
                  </a:lnTo>
                  <a:lnTo>
                    <a:pt x="389" y="40"/>
                  </a:lnTo>
                  <a:lnTo>
                    <a:pt x="319" y="65"/>
                  </a:lnTo>
                  <a:lnTo>
                    <a:pt x="254" y="100"/>
                  </a:lnTo>
                  <a:lnTo>
                    <a:pt x="195" y="144"/>
                  </a:lnTo>
                  <a:lnTo>
                    <a:pt x="142" y="193"/>
                  </a:lnTo>
                  <a:lnTo>
                    <a:pt x="98" y="251"/>
                  </a:lnTo>
                  <a:lnTo>
                    <a:pt x="63" y="314"/>
                  </a:lnTo>
                  <a:lnTo>
                    <a:pt x="37" y="384"/>
                  </a:lnTo>
                  <a:lnTo>
                    <a:pt x="26" y="456"/>
                  </a:lnTo>
                  <a:lnTo>
                    <a:pt x="28" y="531"/>
                  </a:lnTo>
                  <a:lnTo>
                    <a:pt x="42" y="603"/>
                  </a:lnTo>
                  <a:lnTo>
                    <a:pt x="67" y="670"/>
                  </a:lnTo>
                  <a:lnTo>
                    <a:pt x="100" y="735"/>
                  </a:lnTo>
                  <a:lnTo>
                    <a:pt x="140" y="796"/>
                  </a:lnTo>
                  <a:lnTo>
                    <a:pt x="184" y="849"/>
                  </a:lnTo>
                  <a:lnTo>
                    <a:pt x="235" y="898"/>
                  </a:lnTo>
                  <a:lnTo>
                    <a:pt x="293" y="938"/>
                  </a:lnTo>
                  <a:lnTo>
                    <a:pt x="354" y="970"/>
                  </a:lnTo>
                  <a:lnTo>
                    <a:pt x="419" y="996"/>
                  </a:lnTo>
                  <a:lnTo>
                    <a:pt x="486" y="1012"/>
                  </a:lnTo>
                  <a:lnTo>
                    <a:pt x="556" y="1019"/>
                  </a:lnTo>
                  <a:lnTo>
                    <a:pt x="626" y="1017"/>
                  </a:lnTo>
                  <a:lnTo>
                    <a:pt x="693" y="1005"/>
                  </a:lnTo>
                  <a:lnTo>
                    <a:pt x="761" y="984"/>
                  </a:lnTo>
                  <a:lnTo>
                    <a:pt x="824" y="954"/>
                  </a:lnTo>
                  <a:lnTo>
                    <a:pt x="884" y="914"/>
                  </a:lnTo>
                  <a:lnTo>
                    <a:pt x="938" y="870"/>
                  </a:lnTo>
                  <a:lnTo>
                    <a:pt x="989" y="819"/>
                  </a:lnTo>
                  <a:lnTo>
                    <a:pt x="1033" y="766"/>
                  </a:lnTo>
                  <a:lnTo>
                    <a:pt x="1075" y="707"/>
                  </a:lnTo>
                  <a:lnTo>
                    <a:pt x="1077" y="705"/>
                  </a:lnTo>
                  <a:lnTo>
                    <a:pt x="1082" y="703"/>
                  </a:lnTo>
                  <a:lnTo>
                    <a:pt x="1087" y="700"/>
                  </a:lnTo>
                  <a:lnTo>
                    <a:pt x="1091" y="700"/>
                  </a:lnTo>
                  <a:lnTo>
                    <a:pt x="1096" y="700"/>
                  </a:lnTo>
                  <a:lnTo>
                    <a:pt x="1101" y="703"/>
                  </a:lnTo>
                  <a:lnTo>
                    <a:pt x="1101" y="705"/>
                  </a:lnTo>
                  <a:lnTo>
                    <a:pt x="1101" y="710"/>
                  </a:lnTo>
                  <a:lnTo>
                    <a:pt x="1066" y="759"/>
                  </a:lnTo>
                  <a:lnTo>
                    <a:pt x="1029" y="807"/>
                  </a:lnTo>
                  <a:lnTo>
                    <a:pt x="970" y="866"/>
                  </a:lnTo>
                  <a:lnTo>
                    <a:pt x="908" y="919"/>
                  </a:lnTo>
                  <a:lnTo>
                    <a:pt x="840" y="963"/>
                  </a:lnTo>
                  <a:lnTo>
                    <a:pt x="766" y="998"/>
                  </a:lnTo>
                  <a:lnTo>
                    <a:pt x="686" y="1024"/>
                  </a:lnTo>
                  <a:lnTo>
                    <a:pt x="614" y="1035"/>
                  </a:lnTo>
                  <a:lnTo>
                    <a:pt x="542" y="1035"/>
                  </a:lnTo>
                  <a:lnTo>
                    <a:pt x="472" y="1028"/>
                  </a:lnTo>
                  <a:lnTo>
                    <a:pt x="403" y="1012"/>
                  </a:lnTo>
                  <a:lnTo>
                    <a:pt x="335" y="987"/>
                  </a:lnTo>
                  <a:lnTo>
                    <a:pt x="270" y="952"/>
                  </a:lnTo>
                  <a:lnTo>
                    <a:pt x="212" y="910"/>
                  </a:lnTo>
                  <a:lnTo>
                    <a:pt x="156" y="859"/>
                  </a:lnTo>
                  <a:lnTo>
                    <a:pt x="107" y="800"/>
                  </a:lnTo>
                  <a:lnTo>
                    <a:pt x="67" y="738"/>
                  </a:lnTo>
                  <a:lnTo>
                    <a:pt x="35" y="672"/>
                  </a:lnTo>
                  <a:lnTo>
                    <a:pt x="12" y="600"/>
                  </a:lnTo>
                  <a:lnTo>
                    <a:pt x="0" y="528"/>
                  </a:lnTo>
                  <a:lnTo>
                    <a:pt x="0" y="456"/>
                  </a:lnTo>
                  <a:lnTo>
                    <a:pt x="12" y="382"/>
                  </a:lnTo>
                  <a:lnTo>
                    <a:pt x="35" y="316"/>
                  </a:lnTo>
                  <a:lnTo>
                    <a:pt x="67" y="254"/>
                  </a:lnTo>
                  <a:lnTo>
                    <a:pt x="109" y="200"/>
                  </a:lnTo>
                  <a:lnTo>
                    <a:pt x="158" y="149"/>
                  </a:lnTo>
                  <a:lnTo>
                    <a:pt x="212" y="107"/>
                  </a:lnTo>
                  <a:lnTo>
                    <a:pt x="272" y="70"/>
                  </a:lnTo>
                  <a:lnTo>
                    <a:pt x="337" y="40"/>
                  </a:lnTo>
                  <a:lnTo>
                    <a:pt x="403" y="19"/>
                  </a:lnTo>
                  <a:lnTo>
                    <a:pt x="472" y="5"/>
                  </a:lnTo>
                  <a:lnTo>
                    <a:pt x="540" y="0"/>
                  </a:lnTo>
                  <a:close/>
                </a:path>
              </a:pathLst>
            </a:custGeom>
            <a:solidFill>
              <a:srgbClr val="00206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fr-FR" dirty="0"/>
            </a:p>
          </p:txBody>
        </p:sp>
      </p:grpSp>
      <p:grpSp>
        <p:nvGrpSpPr>
          <p:cNvPr id="41" name="Groupe 40"/>
          <p:cNvGrpSpPr/>
          <p:nvPr/>
        </p:nvGrpSpPr>
        <p:grpSpPr>
          <a:xfrm>
            <a:off x="769802" y="2901100"/>
            <a:ext cx="513627" cy="507474"/>
            <a:chOff x="-2289353" y="4016829"/>
            <a:chExt cx="2564931" cy="2506832"/>
          </a:xfrm>
        </p:grpSpPr>
        <p:sp>
          <p:nvSpPr>
            <p:cNvPr id="42" name="Freeform 8"/>
            <p:cNvSpPr>
              <a:spLocks/>
            </p:cNvSpPr>
            <p:nvPr/>
          </p:nvSpPr>
          <p:spPr bwMode="auto">
            <a:xfrm>
              <a:off x="-2289353" y="4016829"/>
              <a:ext cx="2564931" cy="2506832"/>
            </a:xfrm>
            <a:custGeom>
              <a:avLst/>
              <a:gdLst>
                <a:gd name="T0" fmla="*/ 617 w 1112"/>
                <a:gd name="T1" fmla="*/ 5 h 1035"/>
                <a:gd name="T2" fmla="*/ 761 w 1112"/>
                <a:gd name="T3" fmla="*/ 47 h 1035"/>
                <a:gd name="T4" fmla="*/ 889 w 1112"/>
                <a:gd name="T5" fmla="*/ 128 h 1035"/>
                <a:gd name="T6" fmla="*/ 1001 w 1112"/>
                <a:gd name="T7" fmla="*/ 254 h 1035"/>
                <a:gd name="T8" fmla="*/ 1077 w 1112"/>
                <a:gd name="T9" fmla="*/ 386 h 1035"/>
                <a:gd name="T10" fmla="*/ 1112 w 1112"/>
                <a:gd name="T11" fmla="*/ 519 h 1035"/>
                <a:gd name="T12" fmla="*/ 1098 w 1112"/>
                <a:gd name="T13" fmla="*/ 638 h 1035"/>
                <a:gd name="T14" fmla="*/ 1045 w 1112"/>
                <a:gd name="T15" fmla="*/ 742 h 1035"/>
                <a:gd name="T16" fmla="*/ 959 w 1112"/>
                <a:gd name="T17" fmla="*/ 824 h 1035"/>
                <a:gd name="T18" fmla="*/ 903 w 1112"/>
                <a:gd name="T19" fmla="*/ 856 h 1035"/>
                <a:gd name="T20" fmla="*/ 891 w 1112"/>
                <a:gd name="T21" fmla="*/ 854 h 1035"/>
                <a:gd name="T22" fmla="*/ 889 w 1112"/>
                <a:gd name="T23" fmla="*/ 849 h 1035"/>
                <a:gd name="T24" fmla="*/ 896 w 1112"/>
                <a:gd name="T25" fmla="*/ 842 h 1035"/>
                <a:gd name="T26" fmla="*/ 901 w 1112"/>
                <a:gd name="T27" fmla="*/ 840 h 1035"/>
                <a:gd name="T28" fmla="*/ 903 w 1112"/>
                <a:gd name="T29" fmla="*/ 838 h 1035"/>
                <a:gd name="T30" fmla="*/ 994 w 1112"/>
                <a:gd name="T31" fmla="*/ 770 h 1035"/>
                <a:gd name="T32" fmla="*/ 1059 w 1112"/>
                <a:gd name="T33" fmla="*/ 675 h 1035"/>
                <a:gd name="T34" fmla="*/ 1084 w 1112"/>
                <a:gd name="T35" fmla="*/ 563 h 1035"/>
                <a:gd name="T36" fmla="*/ 1068 w 1112"/>
                <a:gd name="T37" fmla="*/ 447 h 1035"/>
                <a:gd name="T38" fmla="*/ 1001 w 1112"/>
                <a:gd name="T39" fmla="*/ 302 h 1035"/>
                <a:gd name="T40" fmla="*/ 908 w 1112"/>
                <a:gd name="T41" fmla="*/ 184 h 1035"/>
                <a:gd name="T42" fmla="*/ 800 w 1112"/>
                <a:gd name="T43" fmla="*/ 93 h 1035"/>
                <a:gd name="T44" fmla="*/ 670 w 1112"/>
                <a:gd name="T45" fmla="*/ 37 h 1035"/>
                <a:gd name="T46" fmla="*/ 531 w 1112"/>
                <a:gd name="T47" fmla="*/ 19 h 1035"/>
                <a:gd name="T48" fmla="*/ 389 w 1112"/>
                <a:gd name="T49" fmla="*/ 40 h 1035"/>
                <a:gd name="T50" fmla="*/ 254 w 1112"/>
                <a:gd name="T51" fmla="*/ 100 h 1035"/>
                <a:gd name="T52" fmla="*/ 142 w 1112"/>
                <a:gd name="T53" fmla="*/ 193 h 1035"/>
                <a:gd name="T54" fmla="*/ 63 w 1112"/>
                <a:gd name="T55" fmla="*/ 314 h 1035"/>
                <a:gd name="T56" fmla="*/ 26 w 1112"/>
                <a:gd name="T57" fmla="*/ 456 h 1035"/>
                <a:gd name="T58" fmla="*/ 42 w 1112"/>
                <a:gd name="T59" fmla="*/ 603 h 1035"/>
                <a:gd name="T60" fmla="*/ 100 w 1112"/>
                <a:gd name="T61" fmla="*/ 735 h 1035"/>
                <a:gd name="T62" fmla="*/ 184 w 1112"/>
                <a:gd name="T63" fmla="*/ 849 h 1035"/>
                <a:gd name="T64" fmla="*/ 293 w 1112"/>
                <a:gd name="T65" fmla="*/ 938 h 1035"/>
                <a:gd name="T66" fmla="*/ 419 w 1112"/>
                <a:gd name="T67" fmla="*/ 996 h 1035"/>
                <a:gd name="T68" fmla="*/ 556 w 1112"/>
                <a:gd name="T69" fmla="*/ 1019 h 1035"/>
                <a:gd name="T70" fmla="*/ 693 w 1112"/>
                <a:gd name="T71" fmla="*/ 1005 h 1035"/>
                <a:gd name="T72" fmla="*/ 824 w 1112"/>
                <a:gd name="T73" fmla="*/ 954 h 1035"/>
                <a:gd name="T74" fmla="*/ 938 w 1112"/>
                <a:gd name="T75" fmla="*/ 870 h 1035"/>
                <a:gd name="T76" fmla="*/ 1033 w 1112"/>
                <a:gd name="T77" fmla="*/ 766 h 1035"/>
                <a:gd name="T78" fmla="*/ 1077 w 1112"/>
                <a:gd name="T79" fmla="*/ 705 h 1035"/>
                <a:gd name="T80" fmla="*/ 1087 w 1112"/>
                <a:gd name="T81" fmla="*/ 700 h 1035"/>
                <a:gd name="T82" fmla="*/ 1096 w 1112"/>
                <a:gd name="T83" fmla="*/ 700 h 1035"/>
                <a:gd name="T84" fmla="*/ 1101 w 1112"/>
                <a:gd name="T85" fmla="*/ 705 h 1035"/>
                <a:gd name="T86" fmla="*/ 1066 w 1112"/>
                <a:gd name="T87" fmla="*/ 759 h 1035"/>
                <a:gd name="T88" fmla="*/ 970 w 1112"/>
                <a:gd name="T89" fmla="*/ 866 h 1035"/>
                <a:gd name="T90" fmla="*/ 840 w 1112"/>
                <a:gd name="T91" fmla="*/ 963 h 1035"/>
                <a:gd name="T92" fmla="*/ 686 w 1112"/>
                <a:gd name="T93" fmla="*/ 1024 h 1035"/>
                <a:gd name="T94" fmla="*/ 542 w 1112"/>
                <a:gd name="T95" fmla="*/ 1035 h 1035"/>
                <a:gd name="T96" fmla="*/ 403 w 1112"/>
                <a:gd name="T97" fmla="*/ 1012 h 1035"/>
                <a:gd name="T98" fmla="*/ 270 w 1112"/>
                <a:gd name="T99" fmla="*/ 952 h 1035"/>
                <a:gd name="T100" fmla="*/ 156 w 1112"/>
                <a:gd name="T101" fmla="*/ 859 h 1035"/>
                <a:gd name="T102" fmla="*/ 67 w 1112"/>
                <a:gd name="T103" fmla="*/ 738 h 1035"/>
                <a:gd name="T104" fmla="*/ 12 w 1112"/>
                <a:gd name="T105" fmla="*/ 600 h 1035"/>
                <a:gd name="T106" fmla="*/ 0 w 1112"/>
                <a:gd name="T107" fmla="*/ 456 h 1035"/>
                <a:gd name="T108" fmla="*/ 35 w 1112"/>
                <a:gd name="T109" fmla="*/ 316 h 1035"/>
                <a:gd name="T110" fmla="*/ 109 w 1112"/>
                <a:gd name="T111" fmla="*/ 200 h 1035"/>
                <a:gd name="T112" fmla="*/ 212 w 1112"/>
                <a:gd name="T113" fmla="*/ 107 h 1035"/>
                <a:gd name="T114" fmla="*/ 337 w 1112"/>
                <a:gd name="T115" fmla="*/ 40 h 1035"/>
                <a:gd name="T116" fmla="*/ 472 w 1112"/>
                <a:gd name="T117" fmla="*/ 5 h 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2" h="1035">
                  <a:moveTo>
                    <a:pt x="540" y="0"/>
                  </a:moveTo>
                  <a:lnTo>
                    <a:pt x="617" y="5"/>
                  </a:lnTo>
                  <a:lnTo>
                    <a:pt x="691" y="21"/>
                  </a:lnTo>
                  <a:lnTo>
                    <a:pt x="761" y="47"/>
                  </a:lnTo>
                  <a:lnTo>
                    <a:pt x="828" y="84"/>
                  </a:lnTo>
                  <a:lnTo>
                    <a:pt x="889" y="128"/>
                  </a:lnTo>
                  <a:lnTo>
                    <a:pt x="949" y="186"/>
                  </a:lnTo>
                  <a:lnTo>
                    <a:pt x="1001" y="254"/>
                  </a:lnTo>
                  <a:lnTo>
                    <a:pt x="1045" y="323"/>
                  </a:lnTo>
                  <a:lnTo>
                    <a:pt x="1077" y="386"/>
                  </a:lnTo>
                  <a:lnTo>
                    <a:pt x="1101" y="451"/>
                  </a:lnTo>
                  <a:lnTo>
                    <a:pt x="1112" y="519"/>
                  </a:lnTo>
                  <a:lnTo>
                    <a:pt x="1112" y="579"/>
                  </a:lnTo>
                  <a:lnTo>
                    <a:pt x="1098" y="638"/>
                  </a:lnTo>
                  <a:lnTo>
                    <a:pt x="1077" y="691"/>
                  </a:lnTo>
                  <a:lnTo>
                    <a:pt x="1045" y="742"/>
                  </a:lnTo>
                  <a:lnTo>
                    <a:pt x="1005" y="786"/>
                  </a:lnTo>
                  <a:lnTo>
                    <a:pt x="959" y="824"/>
                  </a:lnTo>
                  <a:lnTo>
                    <a:pt x="908" y="854"/>
                  </a:lnTo>
                  <a:lnTo>
                    <a:pt x="903" y="856"/>
                  </a:lnTo>
                  <a:lnTo>
                    <a:pt x="896" y="856"/>
                  </a:lnTo>
                  <a:lnTo>
                    <a:pt x="891" y="854"/>
                  </a:lnTo>
                  <a:lnTo>
                    <a:pt x="889" y="852"/>
                  </a:lnTo>
                  <a:lnTo>
                    <a:pt x="889" y="849"/>
                  </a:lnTo>
                  <a:lnTo>
                    <a:pt x="891" y="845"/>
                  </a:lnTo>
                  <a:lnTo>
                    <a:pt x="896" y="842"/>
                  </a:lnTo>
                  <a:lnTo>
                    <a:pt x="898" y="840"/>
                  </a:lnTo>
                  <a:lnTo>
                    <a:pt x="901" y="840"/>
                  </a:lnTo>
                  <a:lnTo>
                    <a:pt x="901" y="838"/>
                  </a:lnTo>
                  <a:lnTo>
                    <a:pt x="903" y="838"/>
                  </a:lnTo>
                  <a:lnTo>
                    <a:pt x="949" y="807"/>
                  </a:lnTo>
                  <a:lnTo>
                    <a:pt x="994" y="770"/>
                  </a:lnTo>
                  <a:lnTo>
                    <a:pt x="1029" y="728"/>
                  </a:lnTo>
                  <a:lnTo>
                    <a:pt x="1059" y="675"/>
                  </a:lnTo>
                  <a:lnTo>
                    <a:pt x="1077" y="621"/>
                  </a:lnTo>
                  <a:lnTo>
                    <a:pt x="1084" y="563"/>
                  </a:lnTo>
                  <a:lnTo>
                    <a:pt x="1082" y="505"/>
                  </a:lnTo>
                  <a:lnTo>
                    <a:pt x="1068" y="447"/>
                  </a:lnTo>
                  <a:lnTo>
                    <a:pt x="1040" y="372"/>
                  </a:lnTo>
                  <a:lnTo>
                    <a:pt x="1001" y="302"/>
                  </a:lnTo>
                  <a:lnTo>
                    <a:pt x="954" y="237"/>
                  </a:lnTo>
                  <a:lnTo>
                    <a:pt x="908" y="184"/>
                  </a:lnTo>
                  <a:lnTo>
                    <a:pt x="859" y="135"/>
                  </a:lnTo>
                  <a:lnTo>
                    <a:pt x="800" y="93"/>
                  </a:lnTo>
                  <a:lnTo>
                    <a:pt x="738" y="60"/>
                  </a:lnTo>
                  <a:lnTo>
                    <a:pt x="670" y="37"/>
                  </a:lnTo>
                  <a:lnTo>
                    <a:pt x="603" y="21"/>
                  </a:lnTo>
                  <a:lnTo>
                    <a:pt x="531" y="19"/>
                  </a:lnTo>
                  <a:lnTo>
                    <a:pt x="461" y="23"/>
                  </a:lnTo>
                  <a:lnTo>
                    <a:pt x="389" y="40"/>
                  </a:lnTo>
                  <a:lnTo>
                    <a:pt x="319" y="65"/>
                  </a:lnTo>
                  <a:lnTo>
                    <a:pt x="254" y="100"/>
                  </a:lnTo>
                  <a:lnTo>
                    <a:pt x="195" y="144"/>
                  </a:lnTo>
                  <a:lnTo>
                    <a:pt x="142" y="193"/>
                  </a:lnTo>
                  <a:lnTo>
                    <a:pt x="98" y="251"/>
                  </a:lnTo>
                  <a:lnTo>
                    <a:pt x="63" y="314"/>
                  </a:lnTo>
                  <a:lnTo>
                    <a:pt x="37" y="384"/>
                  </a:lnTo>
                  <a:lnTo>
                    <a:pt x="26" y="456"/>
                  </a:lnTo>
                  <a:lnTo>
                    <a:pt x="28" y="531"/>
                  </a:lnTo>
                  <a:lnTo>
                    <a:pt x="42" y="603"/>
                  </a:lnTo>
                  <a:lnTo>
                    <a:pt x="67" y="670"/>
                  </a:lnTo>
                  <a:lnTo>
                    <a:pt x="100" y="735"/>
                  </a:lnTo>
                  <a:lnTo>
                    <a:pt x="140" y="796"/>
                  </a:lnTo>
                  <a:lnTo>
                    <a:pt x="184" y="849"/>
                  </a:lnTo>
                  <a:lnTo>
                    <a:pt x="235" y="898"/>
                  </a:lnTo>
                  <a:lnTo>
                    <a:pt x="293" y="938"/>
                  </a:lnTo>
                  <a:lnTo>
                    <a:pt x="354" y="970"/>
                  </a:lnTo>
                  <a:lnTo>
                    <a:pt x="419" y="996"/>
                  </a:lnTo>
                  <a:lnTo>
                    <a:pt x="486" y="1012"/>
                  </a:lnTo>
                  <a:lnTo>
                    <a:pt x="556" y="1019"/>
                  </a:lnTo>
                  <a:lnTo>
                    <a:pt x="626" y="1017"/>
                  </a:lnTo>
                  <a:lnTo>
                    <a:pt x="693" y="1005"/>
                  </a:lnTo>
                  <a:lnTo>
                    <a:pt x="761" y="984"/>
                  </a:lnTo>
                  <a:lnTo>
                    <a:pt x="824" y="954"/>
                  </a:lnTo>
                  <a:lnTo>
                    <a:pt x="884" y="914"/>
                  </a:lnTo>
                  <a:lnTo>
                    <a:pt x="938" y="870"/>
                  </a:lnTo>
                  <a:lnTo>
                    <a:pt x="989" y="819"/>
                  </a:lnTo>
                  <a:lnTo>
                    <a:pt x="1033" y="766"/>
                  </a:lnTo>
                  <a:lnTo>
                    <a:pt x="1075" y="707"/>
                  </a:lnTo>
                  <a:lnTo>
                    <a:pt x="1077" y="705"/>
                  </a:lnTo>
                  <a:lnTo>
                    <a:pt x="1082" y="703"/>
                  </a:lnTo>
                  <a:lnTo>
                    <a:pt x="1087" y="700"/>
                  </a:lnTo>
                  <a:lnTo>
                    <a:pt x="1091" y="700"/>
                  </a:lnTo>
                  <a:lnTo>
                    <a:pt x="1096" y="700"/>
                  </a:lnTo>
                  <a:lnTo>
                    <a:pt x="1101" y="703"/>
                  </a:lnTo>
                  <a:lnTo>
                    <a:pt x="1101" y="705"/>
                  </a:lnTo>
                  <a:lnTo>
                    <a:pt x="1101" y="710"/>
                  </a:lnTo>
                  <a:lnTo>
                    <a:pt x="1066" y="759"/>
                  </a:lnTo>
                  <a:lnTo>
                    <a:pt x="1029" y="807"/>
                  </a:lnTo>
                  <a:lnTo>
                    <a:pt x="970" y="866"/>
                  </a:lnTo>
                  <a:lnTo>
                    <a:pt x="908" y="919"/>
                  </a:lnTo>
                  <a:lnTo>
                    <a:pt x="840" y="963"/>
                  </a:lnTo>
                  <a:lnTo>
                    <a:pt x="766" y="998"/>
                  </a:lnTo>
                  <a:lnTo>
                    <a:pt x="686" y="1024"/>
                  </a:lnTo>
                  <a:lnTo>
                    <a:pt x="614" y="1035"/>
                  </a:lnTo>
                  <a:lnTo>
                    <a:pt x="542" y="1035"/>
                  </a:lnTo>
                  <a:lnTo>
                    <a:pt x="472" y="1028"/>
                  </a:lnTo>
                  <a:lnTo>
                    <a:pt x="403" y="1012"/>
                  </a:lnTo>
                  <a:lnTo>
                    <a:pt x="335" y="987"/>
                  </a:lnTo>
                  <a:lnTo>
                    <a:pt x="270" y="952"/>
                  </a:lnTo>
                  <a:lnTo>
                    <a:pt x="212" y="910"/>
                  </a:lnTo>
                  <a:lnTo>
                    <a:pt x="156" y="859"/>
                  </a:lnTo>
                  <a:lnTo>
                    <a:pt x="107" y="800"/>
                  </a:lnTo>
                  <a:lnTo>
                    <a:pt x="67" y="738"/>
                  </a:lnTo>
                  <a:lnTo>
                    <a:pt x="35" y="672"/>
                  </a:lnTo>
                  <a:lnTo>
                    <a:pt x="12" y="600"/>
                  </a:lnTo>
                  <a:lnTo>
                    <a:pt x="0" y="528"/>
                  </a:lnTo>
                  <a:lnTo>
                    <a:pt x="0" y="456"/>
                  </a:lnTo>
                  <a:lnTo>
                    <a:pt x="12" y="382"/>
                  </a:lnTo>
                  <a:lnTo>
                    <a:pt x="35" y="316"/>
                  </a:lnTo>
                  <a:lnTo>
                    <a:pt x="67" y="254"/>
                  </a:lnTo>
                  <a:lnTo>
                    <a:pt x="109" y="200"/>
                  </a:lnTo>
                  <a:lnTo>
                    <a:pt x="158" y="149"/>
                  </a:lnTo>
                  <a:lnTo>
                    <a:pt x="212" y="107"/>
                  </a:lnTo>
                  <a:lnTo>
                    <a:pt x="272" y="70"/>
                  </a:lnTo>
                  <a:lnTo>
                    <a:pt x="337" y="40"/>
                  </a:lnTo>
                  <a:lnTo>
                    <a:pt x="403" y="19"/>
                  </a:lnTo>
                  <a:lnTo>
                    <a:pt x="472" y="5"/>
                  </a:lnTo>
                  <a:lnTo>
                    <a:pt x="540" y="0"/>
                  </a:lnTo>
                  <a:close/>
                </a:path>
              </a:pathLst>
            </a:custGeom>
            <a:solidFill>
              <a:srgbClr val="00206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43" name="Freeform 144"/>
            <p:cNvSpPr>
              <a:spLocks noEditPoints="1"/>
            </p:cNvSpPr>
            <p:nvPr/>
          </p:nvSpPr>
          <p:spPr bwMode="auto">
            <a:xfrm>
              <a:off x="-1749377" y="4758440"/>
              <a:ext cx="1334499" cy="1142785"/>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rgbClr val="002060"/>
            </a:soli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grpSp>
      <p:grpSp>
        <p:nvGrpSpPr>
          <p:cNvPr id="44" name="Groupe 43"/>
          <p:cNvGrpSpPr/>
          <p:nvPr/>
        </p:nvGrpSpPr>
        <p:grpSpPr>
          <a:xfrm>
            <a:off x="1308071" y="4114737"/>
            <a:ext cx="2145268" cy="1617319"/>
            <a:chOff x="316313" y="4126988"/>
            <a:chExt cx="3116131" cy="2475772"/>
          </a:xfrm>
        </p:grpSpPr>
        <p:grpSp>
          <p:nvGrpSpPr>
            <p:cNvPr id="45" name="Group 18"/>
            <p:cNvGrpSpPr/>
            <p:nvPr/>
          </p:nvGrpSpPr>
          <p:grpSpPr>
            <a:xfrm>
              <a:off x="316313" y="4126988"/>
              <a:ext cx="3116131" cy="2223186"/>
              <a:chOff x="2094899" y="1081795"/>
              <a:chExt cx="4400683" cy="3276005"/>
            </a:xfrm>
          </p:grpSpPr>
          <p:sp>
            <p:nvSpPr>
              <p:cNvPr id="55" name="Rectangle 54"/>
              <p:cNvSpPr/>
              <p:nvPr/>
            </p:nvSpPr>
            <p:spPr>
              <a:xfrm>
                <a:off x="2261198" y="1247618"/>
                <a:ext cx="4081379" cy="2259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9"/>
                <a:endParaRPr lang="en-US" dirty="0">
                  <a:solidFill>
                    <a:srgbClr val="FFFFFF"/>
                  </a:solidFill>
                </a:endParaRPr>
              </a:p>
            </p:txBody>
          </p:sp>
          <p:sp>
            <p:nvSpPr>
              <p:cNvPr id="56"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rgbClr val="231F20"/>
              </a:soli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sp>
            <p:nvSpPr>
              <p:cNvPr id="57" name="Freeform 30"/>
              <p:cNvSpPr>
                <a:spLocks/>
              </p:cNvSpPr>
              <p:nvPr/>
            </p:nvSpPr>
            <p:spPr bwMode="auto">
              <a:xfrm>
                <a:off x="2271837" y="1313207"/>
                <a:ext cx="3979748" cy="2259869"/>
              </a:xfrm>
              <a:custGeom>
                <a:avLst/>
                <a:gdLst/>
                <a:ahLst/>
                <a:cxnLst>
                  <a:cxn ang="0">
                    <a:pos x="1872" y="0"/>
                  </a:cxn>
                  <a:cxn ang="0">
                    <a:pos x="0" y="0"/>
                  </a:cxn>
                  <a:cxn ang="0">
                    <a:pos x="1872" y="1063"/>
                  </a:cxn>
                  <a:cxn ang="0">
                    <a:pos x="1872" y="0"/>
                  </a:cxn>
                </a:cxnLst>
                <a:rect l="0" t="0" r="r" b="b"/>
                <a:pathLst>
                  <a:path w="1872" h="1063">
                    <a:moveTo>
                      <a:pt x="1872" y="0"/>
                    </a:moveTo>
                    <a:lnTo>
                      <a:pt x="0" y="0"/>
                    </a:lnTo>
                    <a:lnTo>
                      <a:pt x="1872" y="1063"/>
                    </a:lnTo>
                    <a:lnTo>
                      <a:pt x="1872" y="0"/>
                    </a:lnTo>
                    <a:close/>
                  </a:path>
                </a:pathLst>
              </a:custGeom>
              <a:solidFill>
                <a:srgbClr val="FFFFFF">
                  <a:alpha val="16000"/>
                </a:srgbClr>
              </a:soli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sp>
            <p:nvSpPr>
              <p:cNvPr id="58" name="Freeform 27"/>
              <p:cNvSpPr>
                <a:spLocks/>
              </p:cNvSpPr>
              <p:nvPr/>
            </p:nvSpPr>
            <p:spPr bwMode="auto">
              <a:xfrm>
                <a:off x="2094899" y="3690315"/>
                <a:ext cx="4400683" cy="177466"/>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headEnd/>
                <a:tailEnd/>
              </a:ln>
            </p:spPr>
            <p:txBody>
              <a:bodyPr vert="horz" wrap="square" lIns="91440" tIns="45720" rIns="91440" bIns="45720" numCol="1" anchor="t" anchorCtr="0" compatLnSpc="1">
                <a:prstTxWarp prst="textNoShape">
                  <a:avLst/>
                </a:prstTxWarp>
              </a:bodyPr>
              <a:lstStyle/>
              <a:p>
                <a:pPr defTabSz="914199"/>
                <a:r>
                  <a:rPr lang="en-US" dirty="0">
                    <a:solidFill>
                      <a:srgbClr val="232323"/>
                    </a:solidFill>
                  </a:rPr>
                  <a:t> </a:t>
                </a:r>
              </a:p>
            </p:txBody>
          </p:sp>
          <p:sp>
            <p:nvSpPr>
              <p:cNvPr id="59" name="Freeform 29"/>
              <p:cNvSpPr>
                <a:spLocks/>
              </p:cNvSpPr>
              <p:nvPr/>
            </p:nvSpPr>
            <p:spPr bwMode="auto">
              <a:xfrm>
                <a:off x="3540554" y="3862457"/>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grpSp>
        <p:pic>
          <p:nvPicPr>
            <p:cNvPr id="46" name="Image 45"/>
            <p:cNvPicPr>
              <a:picLocks noChangeAspect="1"/>
            </p:cNvPicPr>
            <p:nvPr/>
          </p:nvPicPr>
          <p:blipFill rotWithShape="1">
            <a:blip r:embed="rId9"/>
            <a:srcRect t="-1" b="4754"/>
            <a:stretch/>
          </p:blipFill>
          <p:spPr>
            <a:xfrm>
              <a:off x="441603" y="4228886"/>
              <a:ext cx="2868822" cy="1425922"/>
            </a:xfrm>
            <a:prstGeom prst="rect">
              <a:avLst/>
            </a:prstGeom>
          </p:spPr>
        </p:pic>
        <p:grpSp>
          <p:nvGrpSpPr>
            <p:cNvPr id="47" name="Groupe 46"/>
            <p:cNvGrpSpPr/>
            <p:nvPr/>
          </p:nvGrpSpPr>
          <p:grpSpPr>
            <a:xfrm>
              <a:off x="2513112" y="5372680"/>
              <a:ext cx="840433" cy="1230080"/>
              <a:chOff x="1634992" y="762163"/>
              <a:chExt cx="3326740" cy="4311630"/>
            </a:xfrm>
          </p:grpSpPr>
          <p:grpSp>
            <p:nvGrpSpPr>
              <p:cNvPr id="48" name="Group 24"/>
              <p:cNvGrpSpPr/>
              <p:nvPr/>
            </p:nvGrpSpPr>
            <p:grpSpPr>
              <a:xfrm rot="10800000">
                <a:off x="1634992" y="762163"/>
                <a:ext cx="3326740" cy="4311630"/>
                <a:chOff x="2908630" y="1255684"/>
                <a:chExt cx="3326740" cy="4311630"/>
              </a:xfrm>
            </p:grpSpPr>
            <p:grpSp>
              <p:nvGrpSpPr>
                <p:cNvPr id="50" name="Group 66"/>
                <p:cNvGrpSpPr/>
                <p:nvPr/>
              </p:nvGrpSpPr>
              <p:grpSpPr>
                <a:xfrm>
                  <a:off x="2908630" y="1255684"/>
                  <a:ext cx="3326740" cy="4311630"/>
                  <a:chOff x="1208088" y="2017712"/>
                  <a:chExt cx="1206500" cy="1563688"/>
                </a:xfrm>
              </p:grpSpPr>
              <p:sp>
                <p:nvSpPr>
                  <p:cNvPr id="52" name="Rectangle 6"/>
                  <p:cNvSpPr>
                    <a:spLocks noChangeArrowheads="1"/>
                  </p:cNvSpPr>
                  <p:nvPr/>
                </p:nvSpPr>
                <p:spPr bwMode="auto">
                  <a:xfrm>
                    <a:off x="1319213" y="2152650"/>
                    <a:ext cx="969963" cy="1296988"/>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sp>
                <p:nvSpPr>
                  <p:cNvPr id="53" name="Rectangle 7"/>
                  <p:cNvSpPr>
                    <a:spLocks noChangeArrowheads="1"/>
                  </p:cNvSpPr>
                  <p:nvPr/>
                </p:nvSpPr>
                <p:spPr bwMode="auto">
                  <a:xfrm>
                    <a:off x="1319213" y="2152650"/>
                    <a:ext cx="969963" cy="1296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sp>
                <p:nvSpPr>
                  <p:cNvPr id="54" name="Freeform 8"/>
                  <p:cNvSpPr>
                    <a:spLocks noEditPoints="1"/>
                  </p:cNvSpPr>
                  <p:nvPr/>
                </p:nvSpPr>
                <p:spPr bwMode="auto">
                  <a:xfrm>
                    <a:off x="1208088" y="2017712"/>
                    <a:ext cx="1206500" cy="1563688"/>
                  </a:xfrm>
                  <a:custGeom>
                    <a:avLst/>
                    <a:gdLst/>
                    <a:ahLst/>
                    <a:cxnLst>
                      <a:cxn ang="0">
                        <a:pos x="666" y="35"/>
                      </a:cxn>
                      <a:cxn ang="0">
                        <a:pos x="631" y="0"/>
                      </a:cxn>
                      <a:cxn ang="0">
                        <a:pos x="34" y="0"/>
                      </a:cxn>
                      <a:cxn ang="0">
                        <a:pos x="0" y="35"/>
                      </a:cxn>
                      <a:cxn ang="0">
                        <a:pos x="0" y="829"/>
                      </a:cxn>
                      <a:cxn ang="0">
                        <a:pos x="34" y="864"/>
                      </a:cxn>
                      <a:cxn ang="0">
                        <a:pos x="631" y="864"/>
                      </a:cxn>
                      <a:cxn ang="0">
                        <a:pos x="666" y="829"/>
                      </a:cxn>
                      <a:cxn ang="0">
                        <a:pos x="666" y="35"/>
                      </a:cxn>
                      <a:cxn ang="0">
                        <a:pos x="597" y="791"/>
                      </a:cxn>
                      <a:cxn ang="0">
                        <a:pos x="66" y="791"/>
                      </a:cxn>
                      <a:cxn ang="0">
                        <a:pos x="66" y="76"/>
                      </a:cxn>
                      <a:cxn ang="0">
                        <a:pos x="597" y="76"/>
                      </a:cxn>
                      <a:cxn ang="0">
                        <a:pos x="597" y="791"/>
                      </a:cxn>
                    </a:cxnLst>
                    <a:rect l="0" t="0" r="r" b="b"/>
                    <a:pathLst>
                      <a:path w="666" h="864">
                        <a:moveTo>
                          <a:pt x="666" y="35"/>
                        </a:moveTo>
                        <a:cubicBezTo>
                          <a:pt x="666" y="16"/>
                          <a:pt x="650" y="0"/>
                          <a:pt x="631" y="0"/>
                        </a:cubicBezTo>
                        <a:cubicBezTo>
                          <a:pt x="34" y="0"/>
                          <a:pt x="34" y="0"/>
                          <a:pt x="34" y="0"/>
                        </a:cubicBezTo>
                        <a:cubicBezTo>
                          <a:pt x="15" y="0"/>
                          <a:pt x="0" y="16"/>
                          <a:pt x="0" y="35"/>
                        </a:cubicBezTo>
                        <a:cubicBezTo>
                          <a:pt x="0" y="829"/>
                          <a:pt x="0" y="829"/>
                          <a:pt x="0" y="829"/>
                        </a:cubicBezTo>
                        <a:cubicBezTo>
                          <a:pt x="0" y="849"/>
                          <a:pt x="15" y="864"/>
                          <a:pt x="34" y="864"/>
                        </a:cubicBezTo>
                        <a:cubicBezTo>
                          <a:pt x="631" y="864"/>
                          <a:pt x="631" y="864"/>
                          <a:pt x="631" y="864"/>
                        </a:cubicBezTo>
                        <a:cubicBezTo>
                          <a:pt x="650" y="864"/>
                          <a:pt x="666" y="849"/>
                          <a:pt x="666" y="829"/>
                        </a:cubicBezTo>
                        <a:cubicBezTo>
                          <a:pt x="666" y="35"/>
                          <a:pt x="666" y="35"/>
                          <a:pt x="666" y="35"/>
                        </a:cubicBezTo>
                        <a:moveTo>
                          <a:pt x="597" y="791"/>
                        </a:moveTo>
                        <a:cubicBezTo>
                          <a:pt x="66" y="791"/>
                          <a:pt x="66" y="791"/>
                          <a:pt x="66" y="791"/>
                        </a:cubicBezTo>
                        <a:cubicBezTo>
                          <a:pt x="66" y="76"/>
                          <a:pt x="66" y="76"/>
                          <a:pt x="66" y="76"/>
                        </a:cubicBezTo>
                        <a:cubicBezTo>
                          <a:pt x="597" y="76"/>
                          <a:pt x="597" y="76"/>
                          <a:pt x="597" y="76"/>
                        </a:cubicBezTo>
                        <a:cubicBezTo>
                          <a:pt x="597" y="791"/>
                          <a:pt x="597" y="791"/>
                          <a:pt x="597" y="791"/>
                        </a:cubicBezTo>
                      </a:path>
                    </a:pathLst>
                  </a:custGeom>
                  <a:solidFill>
                    <a:schemeClr val="tx1">
                      <a:lumMod val="90000"/>
                      <a:lumOff val="1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199"/>
                    <a:endParaRPr lang="en-US" dirty="0">
                      <a:solidFill>
                        <a:srgbClr val="232323"/>
                      </a:solidFill>
                    </a:endParaRPr>
                  </a:p>
                </p:txBody>
              </p:sp>
            </p:grpSp>
            <p:sp>
              <p:nvSpPr>
                <p:cNvPr id="51" name="Oval 26"/>
                <p:cNvSpPr/>
                <p:nvPr/>
              </p:nvSpPr>
              <p:spPr>
                <a:xfrm>
                  <a:off x="4471627" y="1357124"/>
                  <a:ext cx="200746" cy="2007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9"/>
                  <a:endParaRPr lang="en-US" dirty="0">
                    <a:solidFill>
                      <a:srgbClr val="FFFFFF"/>
                    </a:solidFill>
                  </a:endParaRPr>
                </a:p>
              </p:txBody>
            </p:sp>
          </p:grpSp>
          <p:pic>
            <p:nvPicPr>
              <p:cNvPr id="49" name="Image 48"/>
              <p:cNvPicPr>
                <a:picLocks noChangeAspect="1"/>
              </p:cNvPicPr>
              <p:nvPr/>
            </p:nvPicPr>
            <p:blipFill rotWithShape="1">
              <a:blip r:embed="rId9"/>
              <a:srcRect l="62005" t="-1" b="4754"/>
              <a:stretch/>
            </p:blipFill>
            <p:spPr>
              <a:xfrm>
                <a:off x="1957290" y="1125477"/>
                <a:ext cx="2682142" cy="3508761"/>
              </a:xfrm>
              <a:prstGeom prst="rect">
                <a:avLst/>
              </a:prstGeom>
            </p:spPr>
          </p:pic>
        </p:grpSp>
      </p:grpSp>
      <p:sp>
        <p:nvSpPr>
          <p:cNvPr id="60" name="ZoneTexte 59"/>
          <p:cNvSpPr txBox="1"/>
          <p:nvPr/>
        </p:nvSpPr>
        <p:spPr>
          <a:xfrm>
            <a:off x="1744456" y="3632460"/>
            <a:ext cx="2844139" cy="338554"/>
          </a:xfrm>
          <a:prstGeom prst="rect">
            <a:avLst/>
          </a:prstGeom>
          <a:noFill/>
        </p:spPr>
        <p:txBody>
          <a:bodyPr wrap="square" rtlCol="0">
            <a:spAutoFit/>
          </a:bodyPr>
          <a:lstStyle/>
          <a:p>
            <a:r>
              <a:rPr lang="fr-FR" sz="1600" b="1" dirty="0" smtClean="0">
                <a:solidFill>
                  <a:srgbClr val="002060"/>
                </a:solidFill>
              </a:rPr>
              <a:t>2 164 habilitations </a:t>
            </a:r>
            <a:endParaRPr lang="fr-FR" sz="1600" b="1" dirty="0">
              <a:solidFill>
                <a:srgbClr val="002060"/>
              </a:solidFill>
            </a:endParaRPr>
          </a:p>
        </p:txBody>
      </p:sp>
      <p:sp>
        <p:nvSpPr>
          <p:cNvPr id="61" name="Freeform 65"/>
          <p:cNvSpPr>
            <a:spLocks noEditPoints="1"/>
          </p:cNvSpPr>
          <p:nvPr/>
        </p:nvSpPr>
        <p:spPr bwMode="auto">
          <a:xfrm>
            <a:off x="1403295" y="3662578"/>
            <a:ext cx="261619" cy="290891"/>
          </a:xfrm>
          <a:custGeom>
            <a:avLst/>
            <a:gdLst/>
            <a:ahLst/>
            <a:cxnLst>
              <a:cxn ang="0">
                <a:pos x="151" y="125"/>
              </a:cxn>
              <a:cxn ang="0">
                <a:pos x="144" y="120"/>
              </a:cxn>
              <a:cxn ang="0">
                <a:pos x="107" y="104"/>
              </a:cxn>
              <a:cxn ang="0">
                <a:pos x="105" y="102"/>
              </a:cxn>
              <a:cxn ang="0">
                <a:pos x="102" y="95"/>
              </a:cxn>
              <a:cxn ang="0">
                <a:pos x="100" y="91"/>
              </a:cxn>
              <a:cxn ang="0">
                <a:pos x="99" y="89"/>
              </a:cxn>
              <a:cxn ang="0">
                <a:pos x="102" y="73"/>
              </a:cxn>
              <a:cxn ang="0">
                <a:pos x="102" y="72"/>
              </a:cxn>
              <a:cxn ang="0">
                <a:pos x="108" y="57"/>
              </a:cxn>
              <a:cxn ang="0">
                <a:pos x="108" y="57"/>
              </a:cxn>
              <a:cxn ang="0">
                <a:pos x="109" y="47"/>
              </a:cxn>
              <a:cxn ang="0">
                <a:pos x="108" y="45"/>
              </a:cxn>
              <a:cxn ang="0">
                <a:pos x="106" y="42"/>
              </a:cxn>
              <a:cxn ang="0">
                <a:pos x="106" y="27"/>
              </a:cxn>
              <a:cxn ang="0">
                <a:pos x="102" y="17"/>
              </a:cxn>
              <a:cxn ang="0">
                <a:pos x="97" y="13"/>
              </a:cxn>
              <a:cxn ang="0">
                <a:pos x="97" y="13"/>
              </a:cxn>
              <a:cxn ang="0">
                <a:pos x="95" y="6"/>
              </a:cxn>
              <a:cxn ang="0">
                <a:pos x="99" y="4"/>
              </a:cxn>
              <a:cxn ang="0">
                <a:pos x="83" y="3"/>
              </a:cxn>
              <a:cxn ang="0">
                <a:pos x="82" y="3"/>
              </a:cxn>
              <a:cxn ang="0">
                <a:pos x="79" y="4"/>
              </a:cxn>
              <a:cxn ang="0">
                <a:pos x="59" y="13"/>
              </a:cxn>
              <a:cxn ang="0">
                <a:pos x="51" y="25"/>
              </a:cxn>
              <a:cxn ang="0">
                <a:pos x="51" y="34"/>
              </a:cxn>
              <a:cxn ang="0">
                <a:pos x="51" y="42"/>
              </a:cxn>
              <a:cxn ang="0">
                <a:pos x="50" y="44"/>
              </a:cxn>
              <a:cxn ang="0">
                <a:pos x="48" y="48"/>
              </a:cxn>
              <a:cxn ang="0">
                <a:pos x="49" y="51"/>
              </a:cxn>
              <a:cxn ang="0">
                <a:pos x="51" y="59"/>
              </a:cxn>
              <a:cxn ang="0">
                <a:pos x="53" y="66"/>
              </a:cxn>
              <a:cxn ang="0">
                <a:pos x="58" y="77"/>
              </a:cxn>
              <a:cxn ang="0">
                <a:pos x="59" y="79"/>
              </a:cxn>
              <a:cxn ang="0">
                <a:pos x="58" y="89"/>
              </a:cxn>
              <a:cxn ang="0">
                <a:pos x="57" y="91"/>
              </a:cxn>
              <a:cxn ang="0">
                <a:pos x="54" y="95"/>
              </a:cxn>
              <a:cxn ang="0">
                <a:pos x="51" y="102"/>
              </a:cxn>
              <a:cxn ang="0">
                <a:pos x="50" y="103"/>
              </a:cxn>
              <a:cxn ang="0">
                <a:pos x="38" y="108"/>
              </a:cxn>
              <a:cxn ang="0">
                <a:pos x="25" y="114"/>
              </a:cxn>
              <a:cxn ang="0">
                <a:pos x="13" y="120"/>
              </a:cxn>
              <a:cxn ang="0">
                <a:pos x="6" y="125"/>
              </a:cxn>
              <a:cxn ang="0">
                <a:pos x="0" y="149"/>
              </a:cxn>
              <a:cxn ang="0">
                <a:pos x="61" y="170"/>
              </a:cxn>
              <a:cxn ang="0">
                <a:pos x="61" y="170"/>
              </a:cxn>
              <a:cxn ang="0">
                <a:pos x="90" y="171"/>
              </a:cxn>
              <a:cxn ang="0">
                <a:pos x="97" y="169"/>
              </a:cxn>
              <a:cxn ang="0">
                <a:pos x="157" y="149"/>
              </a:cxn>
              <a:cxn ang="0">
                <a:pos x="151" y="125"/>
              </a:cxn>
              <a:cxn ang="0">
                <a:pos x="62" y="158"/>
              </a:cxn>
              <a:cxn ang="0">
                <a:pos x="62" y="157"/>
              </a:cxn>
              <a:cxn ang="0">
                <a:pos x="62" y="157"/>
              </a:cxn>
              <a:cxn ang="0">
                <a:pos x="62" y="158"/>
              </a:cxn>
            </a:cxnLst>
            <a:rect l="0" t="0" r="r" b="b"/>
            <a:pathLst>
              <a:path w="157" h="175">
                <a:moveTo>
                  <a:pt x="151" y="125"/>
                </a:moveTo>
                <a:cubicBezTo>
                  <a:pt x="149" y="123"/>
                  <a:pt x="147" y="121"/>
                  <a:pt x="144" y="120"/>
                </a:cubicBezTo>
                <a:cubicBezTo>
                  <a:pt x="132" y="114"/>
                  <a:pt x="120" y="109"/>
                  <a:pt x="107" y="104"/>
                </a:cubicBezTo>
                <a:cubicBezTo>
                  <a:pt x="106" y="103"/>
                  <a:pt x="105" y="103"/>
                  <a:pt x="105" y="102"/>
                </a:cubicBezTo>
                <a:cubicBezTo>
                  <a:pt x="104" y="99"/>
                  <a:pt x="103" y="97"/>
                  <a:pt x="102" y="95"/>
                </a:cubicBezTo>
                <a:cubicBezTo>
                  <a:pt x="102" y="93"/>
                  <a:pt x="101" y="92"/>
                  <a:pt x="100" y="91"/>
                </a:cubicBezTo>
                <a:cubicBezTo>
                  <a:pt x="99" y="91"/>
                  <a:pt x="99" y="90"/>
                  <a:pt x="99" y="89"/>
                </a:cubicBezTo>
                <a:cubicBezTo>
                  <a:pt x="99" y="84"/>
                  <a:pt x="97" y="78"/>
                  <a:pt x="102" y="73"/>
                </a:cubicBezTo>
                <a:cubicBezTo>
                  <a:pt x="102" y="73"/>
                  <a:pt x="102" y="73"/>
                  <a:pt x="102" y="72"/>
                </a:cubicBezTo>
                <a:cubicBezTo>
                  <a:pt x="104" y="68"/>
                  <a:pt x="105" y="62"/>
                  <a:pt x="108" y="57"/>
                </a:cubicBezTo>
                <a:cubicBezTo>
                  <a:pt x="108" y="57"/>
                  <a:pt x="108" y="57"/>
                  <a:pt x="108" y="57"/>
                </a:cubicBezTo>
                <a:cubicBezTo>
                  <a:pt x="108" y="54"/>
                  <a:pt x="108" y="50"/>
                  <a:pt x="109" y="47"/>
                </a:cubicBezTo>
                <a:cubicBezTo>
                  <a:pt x="109" y="46"/>
                  <a:pt x="108" y="46"/>
                  <a:pt x="108" y="45"/>
                </a:cubicBezTo>
                <a:cubicBezTo>
                  <a:pt x="106" y="45"/>
                  <a:pt x="106" y="43"/>
                  <a:pt x="106" y="42"/>
                </a:cubicBezTo>
                <a:cubicBezTo>
                  <a:pt x="106" y="35"/>
                  <a:pt x="106" y="34"/>
                  <a:pt x="106" y="27"/>
                </a:cubicBezTo>
                <a:cubicBezTo>
                  <a:pt x="106" y="24"/>
                  <a:pt x="105" y="20"/>
                  <a:pt x="102" y="17"/>
                </a:cubicBezTo>
                <a:cubicBezTo>
                  <a:pt x="100" y="16"/>
                  <a:pt x="99" y="14"/>
                  <a:pt x="97" y="13"/>
                </a:cubicBezTo>
                <a:cubicBezTo>
                  <a:pt x="97" y="13"/>
                  <a:pt x="97" y="13"/>
                  <a:pt x="97" y="13"/>
                </a:cubicBezTo>
                <a:cubicBezTo>
                  <a:pt x="97" y="13"/>
                  <a:pt x="92" y="9"/>
                  <a:pt x="95" y="6"/>
                </a:cubicBezTo>
                <a:cubicBezTo>
                  <a:pt x="96" y="4"/>
                  <a:pt x="99" y="4"/>
                  <a:pt x="99" y="4"/>
                </a:cubicBezTo>
                <a:cubicBezTo>
                  <a:pt x="99" y="4"/>
                  <a:pt x="95" y="0"/>
                  <a:pt x="83" y="3"/>
                </a:cubicBezTo>
                <a:cubicBezTo>
                  <a:pt x="82" y="3"/>
                  <a:pt x="82" y="3"/>
                  <a:pt x="82" y="3"/>
                </a:cubicBezTo>
                <a:cubicBezTo>
                  <a:pt x="81" y="3"/>
                  <a:pt x="80" y="4"/>
                  <a:pt x="79" y="4"/>
                </a:cubicBezTo>
                <a:cubicBezTo>
                  <a:pt x="72" y="6"/>
                  <a:pt x="65" y="8"/>
                  <a:pt x="59" y="13"/>
                </a:cubicBezTo>
                <a:cubicBezTo>
                  <a:pt x="55" y="16"/>
                  <a:pt x="52" y="20"/>
                  <a:pt x="51" y="25"/>
                </a:cubicBezTo>
                <a:cubicBezTo>
                  <a:pt x="51" y="28"/>
                  <a:pt x="51" y="31"/>
                  <a:pt x="51" y="34"/>
                </a:cubicBezTo>
                <a:cubicBezTo>
                  <a:pt x="51" y="38"/>
                  <a:pt x="51" y="37"/>
                  <a:pt x="51" y="42"/>
                </a:cubicBezTo>
                <a:cubicBezTo>
                  <a:pt x="51" y="43"/>
                  <a:pt x="51" y="44"/>
                  <a:pt x="50" y="44"/>
                </a:cubicBezTo>
                <a:cubicBezTo>
                  <a:pt x="48" y="45"/>
                  <a:pt x="48" y="46"/>
                  <a:pt x="48" y="48"/>
                </a:cubicBezTo>
                <a:cubicBezTo>
                  <a:pt x="49" y="49"/>
                  <a:pt x="48" y="50"/>
                  <a:pt x="49" y="51"/>
                </a:cubicBezTo>
                <a:cubicBezTo>
                  <a:pt x="49" y="54"/>
                  <a:pt x="50" y="57"/>
                  <a:pt x="51" y="59"/>
                </a:cubicBezTo>
                <a:cubicBezTo>
                  <a:pt x="51" y="62"/>
                  <a:pt x="53" y="64"/>
                  <a:pt x="53" y="66"/>
                </a:cubicBezTo>
                <a:cubicBezTo>
                  <a:pt x="54" y="70"/>
                  <a:pt x="55" y="74"/>
                  <a:pt x="58" y="77"/>
                </a:cubicBezTo>
                <a:cubicBezTo>
                  <a:pt x="59" y="78"/>
                  <a:pt x="59" y="79"/>
                  <a:pt x="59" y="79"/>
                </a:cubicBezTo>
                <a:cubicBezTo>
                  <a:pt x="59" y="83"/>
                  <a:pt x="58" y="86"/>
                  <a:pt x="58" y="89"/>
                </a:cubicBezTo>
                <a:cubicBezTo>
                  <a:pt x="58" y="90"/>
                  <a:pt x="57" y="91"/>
                  <a:pt x="57" y="91"/>
                </a:cubicBezTo>
                <a:cubicBezTo>
                  <a:pt x="54" y="91"/>
                  <a:pt x="54" y="93"/>
                  <a:pt x="54" y="95"/>
                </a:cubicBezTo>
                <a:cubicBezTo>
                  <a:pt x="53" y="97"/>
                  <a:pt x="52" y="99"/>
                  <a:pt x="51" y="102"/>
                </a:cubicBezTo>
                <a:cubicBezTo>
                  <a:pt x="51" y="102"/>
                  <a:pt x="50" y="103"/>
                  <a:pt x="50" y="103"/>
                </a:cubicBezTo>
                <a:cubicBezTo>
                  <a:pt x="46" y="105"/>
                  <a:pt x="42" y="107"/>
                  <a:pt x="38" y="108"/>
                </a:cubicBezTo>
                <a:cubicBezTo>
                  <a:pt x="33" y="110"/>
                  <a:pt x="29" y="112"/>
                  <a:pt x="25" y="114"/>
                </a:cubicBezTo>
                <a:cubicBezTo>
                  <a:pt x="21" y="116"/>
                  <a:pt x="17" y="118"/>
                  <a:pt x="13" y="120"/>
                </a:cubicBezTo>
                <a:cubicBezTo>
                  <a:pt x="10" y="122"/>
                  <a:pt x="8" y="123"/>
                  <a:pt x="6" y="125"/>
                </a:cubicBezTo>
                <a:cubicBezTo>
                  <a:pt x="0" y="149"/>
                  <a:pt x="0" y="149"/>
                  <a:pt x="0" y="149"/>
                </a:cubicBezTo>
                <a:cubicBezTo>
                  <a:pt x="24" y="149"/>
                  <a:pt x="39" y="165"/>
                  <a:pt x="61" y="170"/>
                </a:cubicBezTo>
                <a:cubicBezTo>
                  <a:pt x="61" y="170"/>
                  <a:pt x="61" y="170"/>
                  <a:pt x="61" y="170"/>
                </a:cubicBezTo>
                <a:cubicBezTo>
                  <a:pt x="61" y="170"/>
                  <a:pt x="77" y="175"/>
                  <a:pt x="90" y="171"/>
                </a:cubicBezTo>
                <a:cubicBezTo>
                  <a:pt x="93" y="171"/>
                  <a:pt x="95" y="170"/>
                  <a:pt x="97" y="169"/>
                </a:cubicBezTo>
                <a:cubicBezTo>
                  <a:pt x="117" y="162"/>
                  <a:pt x="143" y="149"/>
                  <a:pt x="157" y="149"/>
                </a:cubicBezTo>
                <a:lnTo>
                  <a:pt x="151" y="125"/>
                </a:lnTo>
                <a:close/>
                <a:moveTo>
                  <a:pt x="62" y="158"/>
                </a:moveTo>
                <a:cubicBezTo>
                  <a:pt x="62" y="157"/>
                  <a:pt x="62" y="157"/>
                  <a:pt x="62" y="157"/>
                </a:cubicBezTo>
                <a:cubicBezTo>
                  <a:pt x="62" y="157"/>
                  <a:pt x="62" y="157"/>
                  <a:pt x="62" y="157"/>
                </a:cubicBezTo>
                <a:lnTo>
                  <a:pt x="62" y="158"/>
                </a:lnTo>
                <a:close/>
              </a:path>
            </a:pathLst>
          </a:custGeom>
          <a:solidFill>
            <a:srgbClr val="00206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4" name="Rectangle 63"/>
          <p:cNvSpPr/>
          <p:nvPr/>
        </p:nvSpPr>
        <p:spPr>
          <a:xfrm>
            <a:off x="533820" y="1230558"/>
            <a:ext cx="8442176" cy="338554"/>
          </a:xfrm>
          <a:prstGeom prst="rect">
            <a:avLst/>
          </a:prstGeom>
        </p:spPr>
        <p:txBody>
          <a:bodyPr wrap="square">
            <a:spAutoFit/>
          </a:bodyPr>
          <a:lstStyle/>
          <a:p>
            <a:r>
              <a:rPr lang="fr-FR" sz="1600" b="1" dirty="0" smtClean="0">
                <a:solidFill>
                  <a:srgbClr val="EA2E3B"/>
                </a:solidFill>
              </a:rPr>
              <a:t>ACHETER LA BONNE FORMATION AU BON MOMENT AU BON ENDROIT</a:t>
            </a:r>
            <a:endParaRPr lang="fr-FR" sz="1600" b="1" dirty="0">
              <a:solidFill>
                <a:srgbClr val="EA2E3B"/>
              </a:solidFill>
            </a:endParaRPr>
          </a:p>
        </p:txBody>
      </p:sp>
    </p:spTree>
    <p:extLst>
      <p:ext uri="{BB962C8B-B14F-4D97-AF65-F5344CB8AC3E}">
        <p14:creationId xmlns:p14="http://schemas.microsoft.com/office/powerpoint/2010/main" val="1646138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71770" y="2230014"/>
            <a:ext cx="3689936" cy="1297499"/>
          </a:xfrm>
          <a:prstGeom prst="rect">
            <a:avLst/>
          </a:prstGeom>
          <a:effectLst>
            <a:outerShdw blurRad="50800" dist="38100" dir="2700000" algn="tl" rotWithShape="0">
              <a:prstClr val="black">
                <a:alpha val="40000"/>
              </a:prstClr>
            </a:outerShdw>
          </a:effectLst>
        </p:spPr>
      </p:pic>
      <p:sp>
        <p:nvSpPr>
          <p:cNvPr id="17" name="Rectangle 16"/>
          <p:cNvSpPr/>
          <p:nvPr/>
        </p:nvSpPr>
        <p:spPr>
          <a:xfrm>
            <a:off x="6181887" y="3310521"/>
            <a:ext cx="3067456" cy="738664"/>
          </a:xfrm>
          <a:prstGeom prst="rect">
            <a:avLst/>
          </a:prstGeom>
        </p:spPr>
        <p:txBody>
          <a:bodyPr wrap="square">
            <a:spAutoFit/>
          </a:bodyPr>
          <a:lstStyle/>
          <a:p>
            <a:r>
              <a:rPr lang="fr-FR" sz="1400" b="1" dirty="0"/>
              <a:t>Le demandeur d’emploi peut prendre directement en ligne </a:t>
            </a:r>
            <a:r>
              <a:rPr lang="fr-FR" sz="1400" b="1" dirty="0" smtClean="0"/>
              <a:t>un rendez-vous </a:t>
            </a:r>
            <a:r>
              <a:rPr lang="fr-FR" sz="1400" b="1" dirty="0"/>
              <a:t>avec l’organisme de </a:t>
            </a:r>
            <a:r>
              <a:rPr lang="fr-FR" sz="1400" b="1" dirty="0" smtClean="0"/>
              <a:t>formation</a:t>
            </a:r>
            <a:endParaRPr lang="fr-FR" sz="1400" b="1" dirty="0"/>
          </a:p>
        </p:txBody>
      </p:sp>
      <p:pic>
        <p:nvPicPr>
          <p:cNvPr id="18" name="Image 3" descr="image001"/>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617137" y="2539198"/>
            <a:ext cx="3564750" cy="176317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ZoneTexte 18"/>
          <p:cNvSpPr txBox="1"/>
          <p:nvPr/>
        </p:nvSpPr>
        <p:spPr>
          <a:xfrm>
            <a:off x="533820" y="1819425"/>
            <a:ext cx="8529968" cy="1077212"/>
          </a:xfrm>
          <a:prstGeom prst="rect">
            <a:avLst/>
          </a:prstGeom>
          <a:noFill/>
        </p:spPr>
        <p:txBody>
          <a:bodyPr wrap="square" lIns="91434" tIns="45717" rIns="91434" bIns="45717" rtlCol="0">
            <a:spAutoFit/>
          </a:bodyPr>
          <a:lstStyle/>
          <a:p>
            <a:pPr algn="just"/>
            <a:r>
              <a:rPr lang="fr-FR" sz="1600" b="1" dirty="0">
                <a:solidFill>
                  <a:srgbClr val="002060"/>
                </a:solidFill>
              </a:rPr>
              <a:t>« Trouver ma formation » sur </a:t>
            </a:r>
            <a:r>
              <a:rPr lang="fr-FR" sz="1600" b="1" dirty="0" smtClean="0">
                <a:solidFill>
                  <a:srgbClr val="002060"/>
                </a:solidFill>
                <a:hlinkClick r:id="rId4"/>
              </a:rPr>
              <a:t>www.pole-emploi.fr</a:t>
            </a:r>
            <a:endParaRPr lang="fr-FR" sz="1600" dirty="0" smtClean="0"/>
          </a:p>
          <a:p>
            <a:pPr marL="171439" indent="-171439" algn="just">
              <a:buFontTx/>
              <a:buChar char="-"/>
            </a:pPr>
            <a:endParaRPr lang="fr-FR" sz="1600" dirty="0">
              <a:solidFill>
                <a:srgbClr val="002060"/>
              </a:solidFill>
            </a:endParaRPr>
          </a:p>
          <a:p>
            <a:pPr algn="just"/>
            <a:endParaRPr lang="fr-FR" sz="1600" dirty="0"/>
          </a:p>
          <a:p>
            <a:pPr marL="285731" indent="-285731" algn="just">
              <a:buFont typeface="Wingdings" panose="05000000000000000000" pitchFamily="2" charset="2"/>
              <a:buChar char="§"/>
            </a:pPr>
            <a:endParaRPr lang="fr-FR" sz="1600" dirty="0"/>
          </a:p>
        </p:txBody>
      </p:sp>
      <p:pic>
        <p:nvPicPr>
          <p:cNvPr id="20" name="Image 19"/>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808445" y="4367971"/>
            <a:ext cx="3283775" cy="1563235"/>
          </a:xfrm>
          <a:prstGeom prst="rect">
            <a:avLst/>
          </a:prstGeom>
          <a:effectLst>
            <a:outerShdw blurRad="50800" dist="38100" dir="2700000" algn="tl" rotWithShape="0">
              <a:prstClr val="black">
                <a:alpha val="40000"/>
              </a:prstClr>
            </a:outerShdw>
          </a:effectLst>
        </p:spPr>
      </p:pic>
      <p:pic>
        <p:nvPicPr>
          <p:cNvPr id="21" name="Image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2215" y="5215705"/>
            <a:ext cx="1704480" cy="1671383"/>
          </a:xfrm>
          <a:prstGeom prst="rect">
            <a:avLst/>
          </a:prstGeom>
          <a:effectLst>
            <a:outerShdw blurRad="50800" dist="38100" dir="2700000" algn="tl" rotWithShape="0">
              <a:prstClr val="black">
                <a:alpha val="40000"/>
              </a:prstClr>
            </a:outerShdw>
          </a:effectLst>
        </p:spPr>
      </p:pic>
      <p:pic>
        <p:nvPicPr>
          <p:cNvPr id="22" name="Picture 2" descr="C:\Users\ICKE1090\Downloads\screencapture-poleemploi-invisionapp-share-WHGBZ6D2MP4-2018-05-17-13_38_24.png"/>
          <p:cNvPicPr>
            <a:picLocks noChangeAspect="1" noChangeArrowheads="1"/>
          </p:cNvPicPr>
          <p:nvPr/>
        </p:nvPicPr>
        <p:blipFill rotWithShape="1">
          <a:blip r:embed="rId7" cstate="screen">
            <a:extLst>
              <a:ext uri="{28A0092B-C50C-407E-A947-70E740481C1C}">
                <a14:useLocalDpi xmlns:a14="http://schemas.microsoft.com/office/drawing/2010/main" val="0"/>
              </a:ext>
            </a:extLst>
          </a:blip>
          <a:srcRect l="5087" t="-1" r="4890" b="56563"/>
          <a:stretch/>
        </p:blipFill>
        <p:spPr bwMode="auto">
          <a:xfrm>
            <a:off x="4983212" y="4667352"/>
            <a:ext cx="3992784" cy="184227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3" name="Rectangle 22"/>
          <p:cNvSpPr/>
          <p:nvPr/>
        </p:nvSpPr>
        <p:spPr>
          <a:xfrm>
            <a:off x="6181887" y="2644739"/>
            <a:ext cx="2959619" cy="523220"/>
          </a:xfrm>
          <a:prstGeom prst="rect">
            <a:avLst/>
          </a:prstGeom>
        </p:spPr>
        <p:txBody>
          <a:bodyPr wrap="square">
            <a:spAutoFit/>
          </a:bodyPr>
          <a:lstStyle/>
          <a:p>
            <a:r>
              <a:rPr lang="fr-FR" sz="1400" b="1" dirty="0" smtClean="0"/>
              <a:t>Accéder à </a:t>
            </a:r>
            <a:r>
              <a:rPr lang="fr-FR" sz="1400" b="1" dirty="0"/>
              <a:t>l’information sur les formations disponibles </a:t>
            </a:r>
          </a:p>
        </p:txBody>
      </p:sp>
      <p:sp>
        <p:nvSpPr>
          <p:cNvPr id="24" name="Rectangle 23"/>
          <p:cNvSpPr/>
          <p:nvPr/>
        </p:nvSpPr>
        <p:spPr>
          <a:xfrm>
            <a:off x="2591934" y="5978161"/>
            <a:ext cx="2112437" cy="738664"/>
          </a:xfrm>
          <a:prstGeom prst="rect">
            <a:avLst/>
          </a:prstGeom>
        </p:spPr>
        <p:txBody>
          <a:bodyPr wrap="square">
            <a:spAutoFit/>
          </a:bodyPr>
          <a:lstStyle/>
          <a:p>
            <a:r>
              <a:rPr lang="fr-FR" sz="1400" b="1" dirty="0"/>
              <a:t>Comparer, simplifier le choix de la formation la plus adaptée </a:t>
            </a:r>
          </a:p>
        </p:txBody>
      </p:sp>
      <p:sp>
        <p:nvSpPr>
          <p:cNvPr id="25" name="Rectangle 24"/>
          <p:cNvSpPr/>
          <p:nvPr/>
        </p:nvSpPr>
        <p:spPr>
          <a:xfrm>
            <a:off x="6181887" y="4204380"/>
            <a:ext cx="2430730" cy="307777"/>
          </a:xfrm>
          <a:prstGeom prst="rect">
            <a:avLst/>
          </a:prstGeom>
        </p:spPr>
        <p:txBody>
          <a:bodyPr wrap="none">
            <a:spAutoFit/>
          </a:bodyPr>
          <a:lstStyle/>
          <a:p>
            <a:r>
              <a:rPr lang="fr-FR" sz="1400" b="1" dirty="0"/>
              <a:t>Mobiliser facilement son </a:t>
            </a:r>
            <a:r>
              <a:rPr lang="fr-FR" sz="1400" b="1" dirty="0" smtClean="0"/>
              <a:t>CPF</a:t>
            </a:r>
            <a:endParaRPr lang="fr-FR" sz="1400" b="1" dirty="0"/>
          </a:p>
        </p:txBody>
      </p:sp>
      <p:sp>
        <p:nvSpPr>
          <p:cNvPr id="26" name="Rectangle 25"/>
          <p:cNvSpPr/>
          <p:nvPr/>
        </p:nvSpPr>
        <p:spPr>
          <a:xfrm>
            <a:off x="5178658" y="6510930"/>
            <a:ext cx="4070685" cy="307777"/>
          </a:xfrm>
          <a:prstGeom prst="rect">
            <a:avLst/>
          </a:prstGeom>
        </p:spPr>
        <p:txBody>
          <a:bodyPr wrap="square">
            <a:spAutoFit/>
          </a:bodyPr>
          <a:lstStyle/>
          <a:p>
            <a:r>
              <a:rPr lang="fr-FR" sz="1400" b="1" dirty="0"/>
              <a:t>Simuler et monter son dossier de financement</a:t>
            </a:r>
          </a:p>
        </p:txBody>
      </p:sp>
      <p:sp>
        <p:nvSpPr>
          <p:cNvPr id="27" name="Espace réservé du numéro de diapositive 1"/>
          <p:cNvSpPr>
            <a:spLocks noGrp="1"/>
          </p:cNvSpPr>
          <p:nvPr>
            <p:ph type="sldNum" sz="quarter" idx="12"/>
          </p:nvPr>
        </p:nvSpPr>
        <p:spPr>
          <a:xfrm>
            <a:off x="644690" y="7643386"/>
            <a:ext cx="2057400" cy="365125"/>
          </a:xfrm>
        </p:spPr>
        <p:txBody>
          <a:bodyPr/>
          <a:lstStyle/>
          <a:p>
            <a:fld id="{2BFB6FDB-E6A7-4B32-86C4-FDF7401FD565}" type="slidenum">
              <a:rPr lang="fr-FR" smtClean="0"/>
              <a:t>8</a:t>
            </a:fld>
            <a:endParaRPr lang="fr-FR"/>
          </a:p>
        </p:txBody>
      </p:sp>
      <p:sp>
        <p:nvSpPr>
          <p:cNvPr id="28" name="Pentagone 27"/>
          <p:cNvSpPr/>
          <p:nvPr/>
        </p:nvSpPr>
        <p:spPr>
          <a:xfrm>
            <a:off x="1" y="174057"/>
            <a:ext cx="6037368"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Titre 1"/>
          <p:cNvSpPr txBox="1">
            <a:spLocks/>
          </p:cNvSpPr>
          <p:nvPr/>
        </p:nvSpPr>
        <p:spPr>
          <a:xfrm>
            <a:off x="621613" y="26430"/>
            <a:ext cx="523375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2060"/>
                </a:solidFill>
                <a:latin typeface="+mn-lt"/>
                <a:ea typeface="+mj-ea"/>
                <a:cs typeface="+mj-cs"/>
              </a:defRPr>
            </a:lvl1pPr>
          </a:lstStyle>
          <a:p>
            <a:r>
              <a:rPr lang="fr-FR" sz="2800" dirty="0" smtClean="0">
                <a:solidFill>
                  <a:schemeClr val="bg1"/>
                </a:solidFill>
              </a:rPr>
              <a:t>Faciliter l’accès à la formation pour les demandeurs d’emploi</a:t>
            </a:r>
            <a:endParaRPr lang="fr-FR" sz="2800" dirty="0">
              <a:solidFill>
                <a:schemeClr val="bg1"/>
              </a:solidFill>
            </a:endParaRPr>
          </a:p>
        </p:txBody>
      </p:sp>
      <p:sp>
        <p:nvSpPr>
          <p:cNvPr id="33" name="Rectangle 32"/>
          <p:cNvSpPr/>
          <p:nvPr/>
        </p:nvSpPr>
        <p:spPr>
          <a:xfrm>
            <a:off x="533820" y="1230558"/>
            <a:ext cx="8442176" cy="584775"/>
          </a:xfrm>
          <a:prstGeom prst="rect">
            <a:avLst/>
          </a:prstGeom>
        </p:spPr>
        <p:txBody>
          <a:bodyPr wrap="square">
            <a:spAutoFit/>
          </a:bodyPr>
          <a:lstStyle/>
          <a:p>
            <a:r>
              <a:rPr lang="fr-FR" sz="1600" b="1" dirty="0" smtClean="0">
                <a:solidFill>
                  <a:srgbClr val="EA2E3B"/>
                </a:solidFill>
              </a:rPr>
              <a:t>CONTRIBUER À L’AMÉLIORATION DE L’INFORMATION SUR LA FORMATION ET  POUR LES DEMENDEURS D’EMPLOI</a:t>
            </a:r>
            <a:endParaRPr lang="fr-FR" sz="1600" b="1" dirty="0">
              <a:solidFill>
                <a:srgbClr val="EA2E3B"/>
              </a:solidFill>
            </a:endParaRPr>
          </a:p>
        </p:txBody>
      </p:sp>
    </p:spTree>
    <p:extLst>
      <p:ext uri="{BB962C8B-B14F-4D97-AF65-F5344CB8AC3E}">
        <p14:creationId xmlns:p14="http://schemas.microsoft.com/office/powerpoint/2010/main" val="10073271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Espace réservé du numéro de diapositive 1"/>
          <p:cNvSpPr>
            <a:spLocks noGrp="1"/>
          </p:cNvSpPr>
          <p:nvPr>
            <p:ph type="sldNum" sz="quarter" idx="12"/>
          </p:nvPr>
        </p:nvSpPr>
        <p:spPr>
          <a:xfrm>
            <a:off x="644690" y="7643386"/>
            <a:ext cx="2057400" cy="365125"/>
          </a:xfrm>
        </p:spPr>
        <p:txBody>
          <a:bodyPr/>
          <a:lstStyle/>
          <a:p>
            <a:fld id="{2BFB6FDB-E6A7-4B32-86C4-FDF7401FD565}" type="slidenum">
              <a:rPr lang="fr-FR" smtClean="0"/>
              <a:t>9</a:t>
            </a:fld>
            <a:endParaRPr lang="fr-FR"/>
          </a:p>
        </p:txBody>
      </p:sp>
      <p:sp>
        <p:nvSpPr>
          <p:cNvPr id="28" name="Pentagone 27"/>
          <p:cNvSpPr/>
          <p:nvPr/>
        </p:nvSpPr>
        <p:spPr>
          <a:xfrm>
            <a:off x="1" y="174057"/>
            <a:ext cx="6037368" cy="1009935"/>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Titre 1"/>
          <p:cNvSpPr txBox="1">
            <a:spLocks/>
          </p:cNvSpPr>
          <p:nvPr/>
        </p:nvSpPr>
        <p:spPr>
          <a:xfrm>
            <a:off x="621613" y="26430"/>
            <a:ext cx="523375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002060"/>
                </a:solidFill>
                <a:latin typeface="+mn-lt"/>
                <a:ea typeface="+mj-ea"/>
                <a:cs typeface="+mj-cs"/>
              </a:defRPr>
            </a:lvl1pPr>
          </a:lstStyle>
          <a:p>
            <a:r>
              <a:rPr lang="fr-FR" sz="2800" dirty="0" smtClean="0">
                <a:solidFill>
                  <a:schemeClr val="bg1"/>
                </a:solidFill>
              </a:rPr>
              <a:t>Faciliter l’accès à la formation pour les demandeurs d’emploi</a:t>
            </a:r>
            <a:endParaRPr lang="fr-FR" sz="2800" dirty="0">
              <a:solidFill>
                <a:schemeClr val="bg1"/>
              </a:solidFill>
            </a:endParaRPr>
          </a:p>
        </p:txBody>
      </p:sp>
      <p:sp>
        <p:nvSpPr>
          <p:cNvPr id="33" name="Rectangle 32"/>
          <p:cNvSpPr/>
          <p:nvPr/>
        </p:nvSpPr>
        <p:spPr>
          <a:xfrm>
            <a:off x="533820" y="1230558"/>
            <a:ext cx="8442176" cy="584775"/>
          </a:xfrm>
          <a:prstGeom prst="rect">
            <a:avLst/>
          </a:prstGeom>
        </p:spPr>
        <p:txBody>
          <a:bodyPr wrap="square">
            <a:spAutoFit/>
          </a:bodyPr>
          <a:lstStyle/>
          <a:p>
            <a:r>
              <a:rPr lang="fr-FR" sz="1600" b="1" dirty="0" smtClean="0">
                <a:solidFill>
                  <a:srgbClr val="EA2E3B"/>
                </a:solidFill>
              </a:rPr>
              <a:t>CONTRIBUER À L’AMÉLIORATION DE L’INFORMATION SUR LA FORMATION ET  POUR LES DEMENDEURS D’EMPLOI</a:t>
            </a:r>
            <a:endParaRPr lang="fr-FR" sz="1600" b="1" dirty="0">
              <a:solidFill>
                <a:srgbClr val="EA2E3B"/>
              </a:solidFill>
            </a:endParaRPr>
          </a:p>
        </p:txBody>
      </p:sp>
      <p:sp>
        <p:nvSpPr>
          <p:cNvPr id="43" name="Rectangle 42"/>
          <p:cNvSpPr/>
          <p:nvPr/>
        </p:nvSpPr>
        <p:spPr>
          <a:xfrm>
            <a:off x="550986" y="1808492"/>
            <a:ext cx="8268882" cy="584769"/>
          </a:xfrm>
          <a:prstGeom prst="rect">
            <a:avLst/>
          </a:prstGeom>
        </p:spPr>
        <p:txBody>
          <a:bodyPr wrap="square" lIns="91434" tIns="45717" rIns="91434" bIns="45717">
            <a:spAutoFit/>
          </a:bodyPr>
          <a:lstStyle/>
          <a:p>
            <a:r>
              <a:rPr lang="fr-FR" sz="1600" b="1" dirty="0">
                <a:solidFill>
                  <a:srgbClr val="002060"/>
                </a:solidFill>
                <a:cs typeface="Arial" panose="020B0604020202020204" pitchFamily="34" charset="0"/>
              </a:rPr>
              <a:t>Application mobile Ma </a:t>
            </a:r>
            <a:r>
              <a:rPr lang="fr-FR" sz="1600" b="1" dirty="0" smtClean="0">
                <a:solidFill>
                  <a:srgbClr val="002060"/>
                </a:solidFill>
                <a:cs typeface="Arial" panose="020B0604020202020204" pitchFamily="34" charset="0"/>
              </a:rPr>
              <a:t>Formation : l</a:t>
            </a:r>
            <a:r>
              <a:rPr lang="fr-FR" altLang="fr-FR" sz="1600" b="1" dirty="0" smtClean="0">
                <a:solidFill>
                  <a:srgbClr val="002060"/>
                </a:solidFill>
              </a:rPr>
              <a:t>es </a:t>
            </a:r>
            <a:r>
              <a:rPr lang="fr-FR" altLang="fr-FR" sz="1600" b="1" dirty="0">
                <a:solidFill>
                  <a:srgbClr val="002060"/>
                </a:solidFill>
              </a:rPr>
              <a:t>services</a:t>
            </a:r>
            <a:r>
              <a:rPr lang="fr-FR" altLang="fr-FR" sz="1600" b="1" i="1" dirty="0">
                <a:solidFill>
                  <a:srgbClr val="002060"/>
                </a:solidFill>
              </a:rPr>
              <a:t> Trouver ma formation </a:t>
            </a:r>
            <a:r>
              <a:rPr lang="fr-FR" altLang="fr-FR" sz="1600" b="1" dirty="0">
                <a:solidFill>
                  <a:srgbClr val="002060"/>
                </a:solidFill>
              </a:rPr>
              <a:t> disponibles partout  de façon plus simple et plus rapide</a:t>
            </a:r>
          </a:p>
        </p:txBody>
      </p:sp>
      <p:sp>
        <p:nvSpPr>
          <p:cNvPr id="44" name="Rectangle 43"/>
          <p:cNvSpPr/>
          <p:nvPr/>
        </p:nvSpPr>
        <p:spPr>
          <a:xfrm>
            <a:off x="3714515" y="2411942"/>
            <a:ext cx="5483128" cy="1169545"/>
          </a:xfrm>
          <a:prstGeom prst="rect">
            <a:avLst/>
          </a:prstGeom>
          <a:noFill/>
        </p:spPr>
        <p:txBody>
          <a:bodyPr wrap="square" lIns="91434" tIns="45717" rIns="91434" bIns="45717">
            <a:spAutoFit/>
          </a:bodyPr>
          <a:lstStyle/>
          <a:p>
            <a:pPr marL="285750" indent="-285750">
              <a:buFont typeface="Arial" panose="020B0604020202020204" pitchFamily="34" charset="0"/>
              <a:buChar char="•"/>
            </a:pPr>
            <a:r>
              <a:rPr lang="fr-FR" sz="1400" kern="0" dirty="0" smtClean="0">
                <a:cs typeface="Arial"/>
              </a:rPr>
              <a:t>Moteur de recherche  </a:t>
            </a:r>
            <a:r>
              <a:rPr lang="fr-FR" sz="1400" kern="0" dirty="0">
                <a:cs typeface="Arial"/>
              </a:rPr>
              <a:t>de formation par  mots clefs et critères  (domaine d’activité,  </a:t>
            </a:r>
            <a:r>
              <a:rPr lang="fr-FR" sz="1400" kern="0" dirty="0" smtClean="0">
                <a:cs typeface="Arial"/>
              </a:rPr>
              <a:t>localisation,  </a:t>
            </a:r>
            <a:r>
              <a:rPr lang="fr-FR" sz="1400" kern="0" dirty="0">
                <a:cs typeface="Arial"/>
              </a:rPr>
              <a:t>qualification, à distance, etc</a:t>
            </a:r>
            <a:r>
              <a:rPr lang="fr-FR" sz="1400" kern="0" dirty="0" smtClean="0">
                <a:cs typeface="Arial"/>
              </a:rPr>
              <a:t>.)</a:t>
            </a:r>
          </a:p>
          <a:p>
            <a:pPr marL="285750" indent="-285750">
              <a:buFont typeface="Arial" panose="020B0604020202020204" pitchFamily="34" charset="0"/>
              <a:buChar char="•"/>
            </a:pPr>
            <a:r>
              <a:rPr lang="fr-FR" sz="1400" kern="0" dirty="0" smtClean="0">
                <a:cs typeface="Arial"/>
              </a:rPr>
              <a:t>Accepter /refuser un devis</a:t>
            </a:r>
          </a:p>
          <a:p>
            <a:pPr marL="285750" indent="-285750">
              <a:buFont typeface="Arial" panose="020B0604020202020204" pitchFamily="34" charset="0"/>
              <a:buChar char="•"/>
            </a:pPr>
            <a:r>
              <a:rPr lang="fr-FR" sz="1400" kern="0" dirty="0">
                <a:cs typeface="Arial"/>
              </a:rPr>
              <a:t>Visualiser directement les  heures de CPF</a:t>
            </a:r>
          </a:p>
          <a:p>
            <a:pPr marL="285750" indent="-285750">
              <a:buFont typeface="Arial" panose="020B0604020202020204" pitchFamily="34" charset="0"/>
              <a:buChar char="•"/>
            </a:pPr>
            <a:endParaRPr lang="fr-FR" sz="1400" kern="0" dirty="0">
              <a:cs typeface="Arial"/>
            </a:endParaRPr>
          </a:p>
        </p:txBody>
      </p:sp>
      <p:grpSp>
        <p:nvGrpSpPr>
          <p:cNvPr id="3" name="Groupe 2"/>
          <p:cNvGrpSpPr/>
          <p:nvPr/>
        </p:nvGrpSpPr>
        <p:grpSpPr>
          <a:xfrm>
            <a:off x="2288376" y="2867837"/>
            <a:ext cx="834580" cy="419190"/>
            <a:chOff x="3705336" y="4379454"/>
            <a:chExt cx="596536" cy="271372"/>
          </a:xfrm>
        </p:grpSpPr>
        <p:pic>
          <p:nvPicPr>
            <p:cNvPr id="47" name="Image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3117" y="4379454"/>
              <a:ext cx="258853" cy="258853"/>
            </a:xfrm>
            <a:prstGeom prst="rect">
              <a:avLst/>
            </a:prstGeom>
          </p:spPr>
        </p:pic>
        <p:pic>
          <p:nvPicPr>
            <p:cNvPr id="48" name="Image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5336" y="4489629"/>
              <a:ext cx="157781" cy="157781"/>
            </a:xfrm>
            <a:prstGeom prst="rect">
              <a:avLst/>
            </a:prstGeom>
          </p:spPr>
        </p:pic>
        <p:pic>
          <p:nvPicPr>
            <p:cNvPr id="49" name="Image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4091" y="4493045"/>
              <a:ext cx="157781" cy="157781"/>
            </a:xfrm>
            <a:prstGeom prst="rect">
              <a:avLst/>
            </a:prstGeom>
          </p:spPr>
        </p:pic>
      </p:grpSp>
      <p:sp>
        <p:nvSpPr>
          <p:cNvPr id="50" name="ZoneTexte 49"/>
          <p:cNvSpPr txBox="1"/>
          <p:nvPr/>
        </p:nvSpPr>
        <p:spPr>
          <a:xfrm>
            <a:off x="1977444" y="3349880"/>
            <a:ext cx="1737071" cy="584775"/>
          </a:xfrm>
          <a:prstGeom prst="rect">
            <a:avLst/>
          </a:prstGeom>
          <a:noFill/>
        </p:spPr>
        <p:txBody>
          <a:bodyPr wrap="square" rtlCol="0">
            <a:spAutoFit/>
          </a:bodyPr>
          <a:lstStyle/>
          <a:p>
            <a:r>
              <a:rPr lang="fr-FR" sz="1600" dirty="0" smtClean="0">
                <a:solidFill>
                  <a:srgbClr val="002060"/>
                </a:solidFill>
              </a:rPr>
              <a:t>4,1 sur Android </a:t>
            </a:r>
          </a:p>
          <a:p>
            <a:r>
              <a:rPr lang="fr-FR" sz="1600" dirty="0" smtClean="0">
                <a:solidFill>
                  <a:srgbClr val="002060"/>
                </a:solidFill>
              </a:rPr>
              <a:t>4,4 sur IOS</a:t>
            </a:r>
            <a:endParaRPr lang="fr-FR" sz="1600" dirty="0">
              <a:solidFill>
                <a:srgbClr val="002060"/>
              </a:solidFill>
            </a:endParaRPr>
          </a:p>
        </p:txBody>
      </p:sp>
      <p:sp>
        <p:nvSpPr>
          <p:cNvPr id="51" name="ZoneTexte 50"/>
          <p:cNvSpPr txBox="1"/>
          <p:nvPr/>
        </p:nvSpPr>
        <p:spPr>
          <a:xfrm>
            <a:off x="4589244" y="3503064"/>
            <a:ext cx="3085100" cy="584775"/>
          </a:xfrm>
          <a:prstGeom prst="rect">
            <a:avLst/>
          </a:prstGeom>
          <a:noFill/>
        </p:spPr>
        <p:txBody>
          <a:bodyPr wrap="square" rtlCol="0">
            <a:spAutoFit/>
          </a:bodyPr>
          <a:lstStyle/>
          <a:p>
            <a:pPr algn="ctr"/>
            <a:r>
              <a:rPr lang="fr-FR" sz="1600" b="1" dirty="0" smtClean="0">
                <a:solidFill>
                  <a:srgbClr val="002060"/>
                </a:solidFill>
              </a:rPr>
              <a:t>190 000 </a:t>
            </a:r>
            <a:r>
              <a:rPr lang="fr-FR" sz="1600" dirty="0" smtClean="0">
                <a:solidFill>
                  <a:srgbClr val="002060"/>
                </a:solidFill>
              </a:rPr>
              <a:t>téléchargements</a:t>
            </a:r>
          </a:p>
          <a:p>
            <a:pPr algn="ctr"/>
            <a:r>
              <a:rPr lang="fr-FR" sz="1600" dirty="0" smtClean="0">
                <a:solidFill>
                  <a:srgbClr val="002060"/>
                </a:solidFill>
              </a:rPr>
              <a:t> depuis le lancement en avril 2018</a:t>
            </a:r>
            <a:endParaRPr lang="fr-FR" sz="1600" dirty="0">
              <a:solidFill>
                <a:srgbClr val="002060"/>
              </a:solidFill>
            </a:endParaRPr>
          </a:p>
        </p:txBody>
      </p:sp>
      <p:grpSp>
        <p:nvGrpSpPr>
          <p:cNvPr id="52" name="Groupe 51"/>
          <p:cNvGrpSpPr/>
          <p:nvPr/>
        </p:nvGrpSpPr>
        <p:grpSpPr>
          <a:xfrm rot="1163497">
            <a:off x="1125645" y="2521319"/>
            <a:ext cx="999666" cy="1556214"/>
            <a:chOff x="3505976" y="1148162"/>
            <a:chExt cx="3065363" cy="4904581"/>
          </a:xfrm>
        </p:grpSpPr>
        <p:grpSp>
          <p:nvGrpSpPr>
            <p:cNvPr id="53" name="Groupe 52"/>
            <p:cNvGrpSpPr/>
            <p:nvPr/>
          </p:nvGrpSpPr>
          <p:grpSpPr>
            <a:xfrm>
              <a:off x="3505976" y="1148162"/>
              <a:ext cx="3065363" cy="4904581"/>
              <a:chOff x="-2224762" y="164309"/>
              <a:chExt cx="3065363" cy="4904581"/>
            </a:xfrm>
          </p:grpSpPr>
          <p:pic>
            <p:nvPicPr>
              <p:cNvPr id="55" name="Picture 2" descr="C:\Users\ecor6370\Desktop\apple-iphone-6-plu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24762" y="164309"/>
                <a:ext cx="3065363" cy="4904581"/>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4" descr="C:\Users\ecor6370\Downloads\oie_png (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6813" y="2971390"/>
                <a:ext cx="332676" cy="332676"/>
              </a:xfrm>
              <a:prstGeom prst="rect">
                <a:avLst/>
              </a:prstGeom>
              <a:noFill/>
              <a:extLst>
                <a:ext uri="{909E8E84-426E-40DD-AFC4-6F175D3DCCD1}">
                  <a14:hiddenFill xmlns:a14="http://schemas.microsoft.com/office/drawing/2010/main">
                    <a:solidFill>
                      <a:srgbClr val="FFFFFF"/>
                    </a:solidFill>
                  </a14:hiddenFill>
                </a:ext>
              </a:extLst>
            </p:spPr>
          </p:pic>
        </p:grpSp>
        <p:pic>
          <p:nvPicPr>
            <p:cNvPr id="54" name="Picture 2" descr="S:\DSI\Projets\Appli Mobiles\Ma formation\apple-touch-startup-imag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71926" y="1701510"/>
              <a:ext cx="2130406" cy="37836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7" name="Groupe 56"/>
          <p:cNvGrpSpPr/>
          <p:nvPr/>
        </p:nvGrpSpPr>
        <p:grpSpPr>
          <a:xfrm rot="19770024">
            <a:off x="718616" y="2600656"/>
            <a:ext cx="976776" cy="1562402"/>
            <a:chOff x="275773" y="1549399"/>
            <a:chExt cx="3065363" cy="4904581"/>
          </a:xfrm>
        </p:grpSpPr>
        <p:pic>
          <p:nvPicPr>
            <p:cNvPr id="58" name="Picture 2" descr="C:\Users\ecor6370\Desktop\apple-iphone-6-plu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5773" y="1549399"/>
              <a:ext cx="3065363" cy="4904581"/>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C:\Users\ICLE8930\Desktop\Appli TMF\maquettes\design_inscription_rdv_validation@2x.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6422" y="2111688"/>
              <a:ext cx="2124000" cy="3777888"/>
            </a:xfrm>
            <a:prstGeom prst="rect">
              <a:avLst/>
            </a:prstGeom>
            <a:noFill/>
            <a:extLst>
              <a:ext uri="{909E8E84-426E-40DD-AFC4-6F175D3DCCD1}">
                <a14:hiddenFill xmlns:a14="http://schemas.microsoft.com/office/drawing/2010/main">
                  <a:solidFill>
                    <a:srgbClr val="FFFFFF"/>
                  </a:solidFill>
                </a14:hiddenFill>
              </a:ext>
            </a:extLst>
          </p:spPr>
        </p:pic>
      </p:grpSp>
      <p:sp>
        <p:nvSpPr>
          <p:cNvPr id="60" name="Rectangle 59"/>
          <p:cNvSpPr/>
          <p:nvPr/>
        </p:nvSpPr>
        <p:spPr>
          <a:xfrm>
            <a:off x="572431" y="4287511"/>
            <a:ext cx="8268882" cy="338548"/>
          </a:xfrm>
          <a:prstGeom prst="rect">
            <a:avLst/>
          </a:prstGeom>
        </p:spPr>
        <p:txBody>
          <a:bodyPr wrap="square" lIns="91434" tIns="45717" rIns="91434" bIns="45717">
            <a:spAutoFit/>
          </a:bodyPr>
          <a:lstStyle/>
          <a:p>
            <a:r>
              <a:rPr lang="fr-FR" sz="1600" b="1" dirty="0" smtClean="0">
                <a:solidFill>
                  <a:srgbClr val="002060"/>
                </a:solidFill>
                <a:cs typeface="Arial" panose="020B0604020202020204" pitchFamily="34" charset="0"/>
              </a:rPr>
              <a:t>La Bonne Formation, service phare de l’Emploi Store </a:t>
            </a:r>
            <a:endParaRPr lang="fr-FR" altLang="fr-FR" sz="1600" b="1" dirty="0">
              <a:solidFill>
                <a:srgbClr val="002060"/>
              </a:solidFill>
            </a:endParaRPr>
          </a:p>
        </p:txBody>
      </p:sp>
      <p:pic>
        <p:nvPicPr>
          <p:cNvPr id="61" name="Image 60" descr="image001"/>
          <p:cNvPicPr>
            <a:picLocks noChangeAspect="1" noChangeArrowheads="1"/>
          </p:cNvPicPr>
          <p:nvPr/>
        </p:nvPicPr>
        <p:blipFill>
          <a:blip r:embed="rId9" cstate="screen">
            <a:extLst>
              <a:ext uri="{28A0092B-C50C-407E-A947-70E740481C1C}">
                <a14:useLocalDpi xmlns:a14="http://schemas.microsoft.com/office/drawing/2010/main" val="0"/>
              </a:ext>
            </a:extLst>
          </a:blip>
          <a:srcRect/>
          <a:stretch>
            <a:fillRect/>
          </a:stretch>
        </p:blipFill>
        <p:spPr bwMode="auto">
          <a:xfrm>
            <a:off x="5574168" y="4336677"/>
            <a:ext cx="2808681" cy="154175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Rectangle 61"/>
          <p:cNvSpPr/>
          <p:nvPr/>
        </p:nvSpPr>
        <p:spPr>
          <a:xfrm>
            <a:off x="572431" y="4660989"/>
            <a:ext cx="4952554" cy="954101"/>
          </a:xfrm>
          <a:prstGeom prst="rect">
            <a:avLst/>
          </a:prstGeom>
        </p:spPr>
        <p:txBody>
          <a:bodyPr wrap="square" lIns="91434" tIns="45717" rIns="91434" bIns="45717">
            <a:spAutoFit/>
          </a:bodyPr>
          <a:lstStyle/>
          <a:p>
            <a:pPr algn="just">
              <a:defRPr/>
            </a:pPr>
            <a:r>
              <a:rPr lang="fr-FR" sz="1400" dirty="0" smtClean="0"/>
              <a:t>Le service permet </a:t>
            </a:r>
            <a:r>
              <a:rPr lang="fr-FR" sz="1400" dirty="0"/>
              <a:t>un accès complémentaire  au catalogue de formation:</a:t>
            </a:r>
          </a:p>
          <a:p>
            <a:pPr marL="171439" indent="-171439" algn="just">
              <a:buFont typeface="Arial" panose="020B0604020202020204" pitchFamily="34" charset="0"/>
              <a:buChar char="•"/>
              <a:defRPr/>
            </a:pPr>
            <a:r>
              <a:rPr lang="fr-FR" sz="1400" dirty="0"/>
              <a:t>Mode de financement pour les salariés</a:t>
            </a:r>
          </a:p>
          <a:p>
            <a:pPr marL="171439" indent="-171439" algn="just">
              <a:buFont typeface="Arial" panose="020B0604020202020204" pitchFamily="34" charset="0"/>
              <a:buChar char="•"/>
              <a:defRPr/>
            </a:pPr>
            <a:r>
              <a:rPr lang="fr-FR" sz="1400" dirty="0"/>
              <a:t>Catalogue de MOOCS (Open </a:t>
            </a:r>
            <a:r>
              <a:rPr lang="fr-FR" sz="1400" dirty="0" err="1"/>
              <a:t>Classrooms</a:t>
            </a:r>
            <a:r>
              <a:rPr lang="fr-FR" sz="1400" dirty="0"/>
              <a:t>, </a:t>
            </a:r>
            <a:r>
              <a:rPr lang="fr-FR" sz="1400" dirty="0" err="1"/>
              <a:t>Kokoroe</a:t>
            </a:r>
            <a:r>
              <a:rPr lang="fr-FR" sz="1400" dirty="0" smtClean="0"/>
              <a:t>)</a:t>
            </a:r>
            <a:endParaRPr lang="fr-FR" sz="1400" dirty="0"/>
          </a:p>
        </p:txBody>
      </p:sp>
      <p:pic>
        <p:nvPicPr>
          <p:cNvPr id="63" name="Picture 2"/>
          <p:cNvPicPr>
            <a:picLocks noChangeAspect="1" noChangeArrowheads="1"/>
          </p:cNvPicPr>
          <p:nvPr/>
        </p:nvPicPr>
        <p:blipFill>
          <a:blip r:embed="rId10" cstate="screen">
            <a:extLst>
              <a:ext uri="{28A0092B-C50C-407E-A947-70E740481C1C}">
                <a14:useLocalDpi xmlns:a14="http://schemas.microsoft.com/office/drawing/2010/main" val="0"/>
              </a:ext>
            </a:extLst>
          </a:blip>
          <a:srcRect/>
          <a:stretch>
            <a:fillRect/>
          </a:stretch>
        </p:blipFill>
        <p:spPr bwMode="auto">
          <a:xfrm>
            <a:off x="6688991" y="5267909"/>
            <a:ext cx="2152322" cy="1336736"/>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4" name="Rectangle 63"/>
          <p:cNvSpPr/>
          <p:nvPr/>
        </p:nvSpPr>
        <p:spPr>
          <a:xfrm>
            <a:off x="621614" y="5589052"/>
            <a:ext cx="4903372" cy="954101"/>
          </a:xfrm>
          <a:prstGeom prst="rect">
            <a:avLst/>
          </a:prstGeom>
        </p:spPr>
        <p:txBody>
          <a:bodyPr wrap="square" lIns="91434" tIns="45717" rIns="91434" bIns="45717">
            <a:spAutoFit/>
          </a:bodyPr>
          <a:lstStyle/>
          <a:p>
            <a:pPr algn="just">
              <a:defRPr/>
            </a:pPr>
            <a:r>
              <a:rPr lang="fr-FR" sz="1400" b="1" dirty="0">
                <a:solidFill>
                  <a:srgbClr val="002060"/>
                </a:solidFill>
              </a:rPr>
              <a:t>Une innovation de rupture </a:t>
            </a:r>
            <a:r>
              <a:rPr lang="fr-FR" sz="1400" dirty="0">
                <a:solidFill>
                  <a:srgbClr val="002060"/>
                </a:solidFill>
              </a:rPr>
              <a:t>: </a:t>
            </a:r>
            <a:r>
              <a:rPr lang="fr-FR" sz="1400" dirty="0"/>
              <a:t>ANOTEA, le </a:t>
            </a:r>
            <a:r>
              <a:rPr lang="fr-FR" sz="1400" dirty="0" err="1"/>
              <a:t>tripadvisor</a:t>
            </a:r>
            <a:r>
              <a:rPr lang="fr-FR" sz="1400" dirty="0"/>
              <a:t> de la </a:t>
            </a:r>
            <a:r>
              <a:rPr lang="fr-FR" sz="1400" dirty="0" smtClean="0"/>
              <a:t>formation en cours de déploiement sur le territoire.</a:t>
            </a:r>
          </a:p>
          <a:p>
            <a:pPr algn="just">
              <a:defRPr/>
            </a:pPr>
            <a:r>
              <a:rPr lang="fr-FR" sz="1400" dirty="0" smtClean="0"/>
              <a:t>Les stagiaires  sont invités à noter et donner leur avis sur la formation qui ont suivie</a:t>
            </a:r>
            <a:endParaRPr lang="fr-FR" sz="1400" dirty="0"/>
          </a:p>
        </p:txBody>
      </p:sp>
    </p:spTree>
    <p:extLst>
      <p:ext uri="{BB962C8B-B14F-4D97-AF65-F5344CB8AC3E}">
        <p14:creationId xmlns:p14="http://schemas.microsoft.com/office/powerpoint/2010/main" val="52885281"/>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A07EA5030786147892F03EC235C4691" ma:contentTypeVersion="10" ma:contentTypeDescription="Create a new document." ma:contentTypeScope="" ma:versionID="9648713df4b26a6447ba4cd51081162b">
  <xsd:schema xmlns:xsd="http://www.w3.org/2001/XMLSchema" xmlns:xs="http://www.w3.org/2001/XMLSchema" xmlns:p="http://schemas.microsoft.com/office/2006/metadata/properties" xmlns:ns2="72a07078-56ca-4514-94c0-037d64cae5a5" xmlns:ns3="e42ac312-4269-454f-a8d2-84d86590d9c4" targetNamespace="http://schemas.microsoft.com/office/2006/metadata/properties" ma:root="true" ma:fieldsID="b8bbe1bcf48d6b1ba1cf9284e17c41f5" ns2:_="" ns3:_="">
    <xsd:import namespace="72a07078-56ca-4514-94c0-037d64cae5a5"/>
    <xsd:import namespace="e42ac312-4269-454f-a8d2-84d86590d9c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a07078-56ca-4514-94c0-037d64cae5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42ac312-4269-454f-a8d2-84d86590d9c4"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9C5CD7A-FE74-4F1A-A86D-B2E39FD11DE5}"/>
</file>

<file path=customXml/itemProps2.xml><?xml version="1.0" encoding="utf-8"?>
<ds:datastoreItem xmlns:ds="http://schemas.openxmlformats.org/officeDocument/2006/customXml" ds:itemID="{B8A7BE8C-2576-47E0-9E70-93602A9230C2}"/>
</file>

<file path=customXml/itemProps3.xml><?xml version="1.0" encoding="utf-8"?>
<ds:datastoreItem xmlns:ds="http://schemas.openxmlformats.org/officeDocument/2006/customXml" ds:itemID="{CD8333ED-F552-42DF-8CC1-DFAED8EE9E5A}"/>
</file>

<file path=docProps/app.xml><?xml version="1.0" encoding="utf-8"?>
<Properties xmlns="http://schemas.openxmlformats.org/officeDocument/2006/extended-properties" xmlns:vt="http://schemas.openxmlformats.org/officeDocument/2006/docPropsVTypes">
  <Template>Office Theme</Template>
  <TotalTime>718</TotalTime>
  <Words>1460</Words>
  <Application>Microsoft Office PowerPoint</Application>
  <PresentationFormat>Affichage à l'écran (4:3)</PresentationFormat>
  <Paragraphs>167</Paragraphs>
  <Slides>13</Slides>
  <Notes>0</Notes>
  <HiddenSlides>0</HiddenSlides>
  <MMClips>0</MMClips>
  <ScaleCrop>false</ScaleCrop>
  <HeadingPairs>
    <vt:vector size="4" baseType="variant">
      <vt:variant>
        <vt:lpstr>Thème</vt:lpstr>
      </vt:variant>
      <vt:variant>
        <vt:i4>2</vt:i4>
      </vt:variant>
      <vt:variant>
        <vt:lpstr>Titres des diapositives</vt:lpstr>
      </vt:variant>
      <vt:variant>
        <vt:i4>13</vt:i4>
      </vt:variant>
    </vt:vector>
  </HeadingPairs>
  <TitlesOfParts>
    <vt:vector size="15" baseType="lpstr">
      <vt:lpstr>Thème Office</vt:lpstr>
      <vt:lpstr>1_Thème Office</vt:lpstr>
      <vt:lpstr>Présentation PowerPoint</vt:lpstr>
      <vt:lpstr>Présentation PowerPoint</vt:lpstr>
      <vt:lpstr>Enjeux </vt:lpstr>
      <vt:lpstr>Investir dans les compétences  de la société de demain</vt:lpstr>
      <vt:lpstr>Investir dans les compétences  de la société de demain</vt:lpstr>
      <vt:lpstr>Investir dans les compétences  de la société de demain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SopraSteria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LEVERRIER Astrid</dc:creator>
  <cp:lastModifiedBy>VERSAVEAU-GAUTIER Noelle</cp:lastModifiedBy>
  <cp:revision>60</cp:revision>
  <dcterms:created xsi:type="dcterms:W3CDTF">2018-12-12T14:49:01Z</dcterms:created>
  <dcterms:modified xsi:type="dcterms:W3CDTF">2019-09-04T10:18:16Z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0x0101007A07EA5030786147892F03EC235C4691</vt:lpwstr>
  </property>
</Properties>
</file>