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2.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notesSlides/notesSlide3.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32.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1.xml" ContentType="application/vnd.openxmlformats-officedocument.presentationml.slideLayout+xml"/>
  <Override PartName="/ppt/slideLayouts/slideLayout2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30.xml" ContentType="application/vnd.openxmlformats-officedocument.presentationml.slideLayou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commentAuthors.xml" ContentType="application/vnd.openxmlformats-officedocument.presentationml.commentAuthors+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1.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7.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docProps/app.xml" ContentType="application/vnd.openxmlformats-officedocument.extended-properties+xml"/>
  <Override PartName="/ppt/tags/tag16.xml" ContentType="application/vnd.openxmlformats-officedocument.presentationml.tags+xml"/>
  <Override PartName="/ppt/tags/tag15.xml" ContentType="application/vnd.openxmlformats-officedocument.presentationml.tags+xml"/>
  <Override PartName="/ppt/tags/tag14.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6.xml" ContentType="application/vnd.openxmlformats-officedocument.presentationml.tags+xml"/>
  <Override PartName="/ppt/tags/tag10.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1.xml" ContentType="application/vnd.openxmlformats-officedocument.presentationml.tags+xml"/>
  <Override PartName="/ppt/revisionInfo.xml" ContentType="application/vnd.ms-powerpoint.revisioninfo+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0" r:id="rId2"/>
  </p:sldMasterIdLst>
  <p:notesMasterIdLst>
    <p:notesMasterId r:id="rId16"/>
  </p:notesMasterIdLst>
  <p:handoutMasterIdLst>
    <p:handoutMasterId r:id="rId17"/>
  </p:handoutMasterIdLst>
  <p:sldIdLst>
    <p:sldId id="257" r:id="rId3"/>
    <p:sldId id="283" r:id="rId4"/>
    <p:sldId id="282" r:id="rId5"/>
    <p:sldId id="272" r:id="rId6"/>
    <p:sldId id="279" r:id="rId7"/>
    <p:sldId id="264" r:id="rId8"/>
    <p:sldId id="265" r:id="rId9"/>
    <p:sldId id="280" r:id="rId10"/>
    <p:sldId id="281" r:id="rId11"/>
    <p:sldId id="269" r:id="rId12"/>
    <p:sldId id="271" r:id="rId13"/>
    <p:sldId id="273" r:id="rId14"/>
    <p:sldId id="270" r:id="rId15"/>
  </p:sldIdLst>
  <p:sldSz cx="9144000" cy="6858000" type="screen4x3"/>
  <p:notesSz cx="6645275" cy="97758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OON Misoo" initials="PE"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C00"/>
    <a:srgbClr val="50BECB"/>
    <a:srgbClr val="6EB130"/>
    <a:srgbClr val="E84B44"/>
    <a:srgbClr val="F9BA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09" autoAdjust="0"/>
    <p:restoredTop sz="94764" autoAdjust="0"/>
  </p:normalViewPr>
  <p:slideViewPr>
    <p:cSldViewPr snapToGrid="0" showGuides="1">
      <p:cViewPr varScale="1">
        <p:scale>
          <a:sx n="71" d="100"/>
          <a:sy n="71" d="100"/>
        </p:scale>
        <p:origin x="-1548" y="-96"/>
      </p:cViewPr>
      <p:guideLst>
        <p:guide orient="horz" pos="2160"/>
        <p:guide pos="2880"/>
      </p:guideLst>
    </p:cSldViewPr>
  </p:slideViewPr>
  <p:notesTextViewPr>
    <p:cViewPr>
      <p:scale>
        <a:sx n="1" d="1"/>
        <a:sy n="1" d="1"/>
      </p:scale>
      <p:origin x="0" y="0"/>
    </p:cViewPr>
  </p:notesTextViewPr>
  <p:notesViewPr>
    <p:cSldViewPr snapToGrid="0">
      <p:cViewPr varScale="1">
        <p:scale>
          <a:sx n="52" d="100"/>
          <a:sy n="52" d="100"/>
        </p:scale>
        <p:origin x="1876"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55" Type="http://schemas.openxmlformats.org/officeDocument/2006/relationships/customXml" Target="../customXml/item3.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54"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3" Type="http://schemas.openxmlformats.org/officeDocument/2006/relationships/customXml" Target="../customXml/item1.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52"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79619" cy="490489"/>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764118" y="0"/>
            <a:ext cx="2879619" cy="490489"/>
          </a:xfrm>
          <a:prstGeom prst="rect">
            <a:avLst/>
          </a:prstGeom>
        </p:spPr>
        <p:txBody>
          <a:bodyPr vert="horz" lIns="91440" tIns="45720" rIns="91440" bIns="45720" rtlCol="0"/>
          <a:lstStyle>
            <a:lvl1pPr algn="r">
              <a:defRPr sz="1200"/>
            </a:lvl1pPr>
          </a:lstStyle>
          <a:p>
            <a:fld id="{6BBD4E31-A1AD-4FEA-BFAE-5E6C7B19C757}" type="datetimeFigureOut">
              <a:rPr lang="fr-FR" smtClean="0"/>
              <a:t>04/07/2019</a:t>
            </a:fld>
            <a:endParaRPr lang="fr-FR"/>
          </a:p>
        </p:txBody>
      </p:sp>
      <p:sp>
        <p:nvSpPr>
          <p:cNvPr id="4" name="Espace réservé du pied de page 3"/>
          <p:cNvSpPr>
            <a:spLocks noGrp="1"/>
          </p:cNvSpPr>
          <p:nvPr>
            <p:ph type="ftr" sz="quarter" idx="2"/>
          </p:nvPr>
        </p:nvSpPr>
        <p:spPr>
          <a:xfrm>
            <a:off x="0" y="9285338"/>
            <a:ext cx="2879619" cy="490488"/>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764118" y="9285338"/>
            <a:ext cx="2879619" cy="490488"/>
          </a:xfrm>
          <a:prstGeom prst="rect">
            <a:avLst/>
          </a:prstGeom>
        </p:spPr>
        <p:txBody>
          <a:bodyPr vert="horz" lIns="91440" tIns="45720" rIns="91440" bIns="45720" rtlCol="0" anchor="b"/>
          <a:lstStyle>
            <a:lvl1pPr algn="r">
              <a:defRPr sz="1200"/>
            </a:lvl1pPr>
          </a:lstStyle>
          <a:p>
            <a:fld id="{DE6D7785-89C3-4B21-9920-DE940FAB933B}" type="slidenum">
              <a:rPr lang="fr-FR" smtClean="0"/>
              <a:t>‹N°›</a:t>
            </a:fld>
            <a:endParaRPr lang="fr-FR"/>
          </a:p>
        </p:txBody>
      </p:sp>
    </p:spTree>
    <p:extLst>
      <p:ext uri="{BB962C8B-B14F-4D97-AF65-F5344CB8AC3E}">
        <p14:creationId xmlns:p14="http://schemas.microsoft.com/office/powerpoint/2010/main" val="1368618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79619" cy="490489"/>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64118" y="0"/>
            <a:ext cx="2879619" cy="490489"/>
          </a:xfrm>
          <a:prstGeom prst="rect">
            <a:avLst/>
          </a:prstGeom>
        </p:spPr>
        <p:txBody>
          <a:bodyPr vert="horz" lIns="91440" tIns="45720" rIns="91440" bIns="45720" rtlCol="0"/>
          <a:lstStyle>
            <a:lvl1pPr algn="r">
              <a:defRPr sz="1200"/>
            </a:lvl1pPr>
          </a:lstStyle>
          <a:p>
            <a:fld id="{E759FB22-999A-44C5-B841-505B794D046B}" type="datetimeFigureOut">
              <a:rPr lang="fr-FR" smtClean="0"/>
              <a:t>04/07/2019</a:t>
            </a:fld>
            <a:endParaRPr lang="fr-FR"/>
          </a:p>
        </p:txBody>
      </p:sp>
      <p:sp>
        <p:nvSpPr>
          <p:cNvPr id="4" name="Espace réservé de l'image des diapositives 3"/>
          <p:cNvSpPr>
            <a:spLocks noGrp="1" noRot="1" noChangeAspect="1"/>
          </p:cNvSpPr>
          <p:nvPr>
            <p:ph type="sldImg" idx="2"/>
          </p:nvPr>
        </p:nvSpPr>
        <p:spPr>
          <a:xfrm>
            <a:off x="1123950" y="1222375"/>
            <a:ext cx="4397375" cy="32988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64528" y="4704616"/>
            <a:ext cx="5316220" cy="3849231"/>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285338"/>
            <a:ext cx="2879619" cy="49048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64118" y="9285338"/>
            <a:ext cx="2879619" cy="490488"/>
          </a:xfrm>
          <a:prstGeom prst="rect">
            <a:avLst/>
          </a:prstGeom>
        </p:spPr>
        <p:txBody>
          <a:bodyPr vert="horz" lIns="91440" tIns="45720" rIns="91440" bIns="45720" rtlCol="0" anchor="b"/>
          <a:lstStyle>
            <a:lvl1pPr algn="r">
              <a:defRPr sz="1200"/>
            </a:lvl1pPr>
          </a:lstStyle>
          <a:p>
            <a:fld id="{DCFFDDAB-6955-4452-BF2E-55C46F7B3F91}" type="slidenum">
              <a:rPr lang="fr-FR" smtClean="0"/>
              <a:t>‹N°›</a:t>
            </a:fld>
            <a:endParaRPr lang="fr-FR"/>
          </a:p>
        </p:txBody>
      </p:sp>
    </p:spTree>
    <p:extLst>
      <p:ext uri="{BB962C8B-B14F-4D97-AF65-F5344CB8AC3E}">
        <p14:creationId xmlns:p14="http://schemas.microsoft.com/office/powerpoint/2010/main" val="3956800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CB51305-AD62-A14B-AAA5-F07781C9BAE2}" type="slidenum">
              <a:rPr lang="fr-FR" smtClean="0"/>
              <a:t>2</a:t>
            </a:fld>
            <a:endParaRPr lang="fr-FR"/>
          </a:p>
        </p:txBody>
      </p:sp>
    </p:spTree>
    <p:extLst>
      <p:ext uri="{BB962C8B-B14F-4D97-AF65-F5344CB8AC3E}">
        <p14:creationId xmlns:p14="http://schemas.microsoft.com/office/powerpoint/2010/main" val="3436216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CB51305-AD62-A14B-AAA5-F07781C9BAE2}" type="slidenum">
              <a:rPr lang="fr-FR" smtClean="0"/>
              <a:t>3</a:t>
            </a:fld>
            <a:endParaRPr lang="fr-FR"/>
          </a:p>
        </p:txBody>
      </p:sp>
    </p:spTree>
    <p:extLst>
      <p:ext uri="{BB962C8B-B14F-4D97-AF65-F5344CB8AC3E}">
        <p14:creationId xmlns:p14="http://schemas.microsoft.com/office/powerpoint/2010/main" val="3436216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CFFDDAB-6955-4452-BF2E-55C46F7B3F91}" type="slidenum">
              <a:rPr lang="fr-FR" smtClean="0"/>
              <a:t>12</a:t>
            </a:fld>
            <a:endParaRPr lang="fr-FR"/>
          </a:p>
        </p:txBody>
      </p:sp>
    </p:spTree>
    <p:extLst>
      <p:ext uri="{BB962C8B-B14F-4D97-AF65-F5344CB8AC3E}">
        <p14:creationId xmlns:p14="http://schemas.microsoft.com/office/powerpoint/2010/main" val="1469433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9" name="object 2">
            <a:extLst>
              <a:ext uri="{FF2B5EF4-FFF2-40B4-BE49-F238E27FC236}">
                <a16:creationId xmlns="" xmlns:a16="http://schemas.microsoft.com/office/drawing/2014/main" id="{AC720154-C9D0-4B69-8929-E67D15708A9E}"/>
              </a:ext>
            </a:extLst>
          </p:cNvPr>
          <p:cNvSpPr/>
          <p:nvPr userDrawn="1"/>
        </p:nvSpPr>
        <p:spPr>
          <a:xfrm>
            <a:off x="0" y="0"/>
            <a:ext cx="9147810" cy="6861809"/>
          </a:xfrm>
          <a:custGeom>
            <a:avLst/>
            <a:gdLst/>
            <a:ahLst/>
            <a:cxnLst/>
            <a:rect l="l" t="t" r="r" b="b"/>
            <a:pathLst>
              <a:path w="9147810" h="6861809">
                <a:moveTo>
                  <a:pt x="0" y="6861606"/>
                </a:moveTo>
                <a:lnTo>
                  <a:pt x="9147606" y="6861606"/>
                </a:lnTo>
                <a:lnTo>
                  <a:pt x="9147606" y="0"/>
                </a:lnTo>
                <a:lnTo>
                  <a:pt x="0" y="0"/>
                </a:lnTo>
                <a:lnTo>
                  <a:pt x="0" y="6861606"/>
                </a:lnTo>
                <a:close/>
              </a:path>
            </a:pathLst>
          </a:custGeom>
          <a:solidFill>
            <a:srgbClr val="EA4937"/>
          </a:solidFill>
        </p:spPr>
        <p:txBody>
          <a:bodyPr wrap="square" lIns="0" tIns="0" rIns="0" bIns="0" rtlCol="0"/>
          <a:lstStyle/>
          <a:p>
            <a:endParaRPr/>
          </a:p>
        </p:txBody>
      </p:sp>
      <p:sp>
        <p:nvSpPr>
          <p:cNvPr id="12" name="object 5">
            <a:extLst>
              <a:ext uri="{FF2B5EF4-FFF2-40B4-BE49-F238E27FC236}">
                <a16:creationId xmlns="" xmlns:a16="http://schemas.microsoft.com/office/drawing/2014/main" id="{A78951BF-69F7-4835-B4D0-D03E74AE225A}"/>
              </a:ext>
            </a:extLst>
          </p:cNvPr>
          <p:cNvSpPr/>
          <p:nvPr userDrawn="1"/>
        </p:nvSpPr>
        <p:spPr>
          <a:xfrm>
            <a:off x="477367" y="457200"/>
            <a:ext cx="8213484" cy="5947410"/>
          </a:xfrm>
          <a:custGeom>
            <a:avLst/>
            <a:gdLst/>
            <a:ahLst/>
            <a:cxnLst/>
            <a:rect l="l" t="t" r="r" b="b"/>
            <a:pathLst>
              <a:path w="3829050" h="5947410">
                <a:moveTo>
                  <a:pt x="0" y="5947194"/>
                </a:moveTo>
                <a:lnTo>
                  <a:pt x="3828605" y="5947194"/>
                </a:lnTo>
                <a:lnTo>
                  <a:pt x="3828605" y="0"/>
                </a:lnTo>
                <a:lnTo>
                  <a:pt x="0" y="0"/>
                </a:lnTo>
                <a:lnTo>
                  <a:pt x="0" y="5947194"/>
                </a:lnTo>
                <a:close/>
              </a:path>
            </a:pathLst>
          </a:custGeom>
          <a:solidFill>
            <a:srgbClr val="FFFFFF"/>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14" name="Espace réservé pour une image  13">
            <a:extLst>
              <a:ext uri="{FF2B5EF4-FFF2-40B4-BE49-F238E27FC236}">
                <a16:creationId xmlns="" xmlns:a16="http://schemas.microsoft.com/office/drawing/2014/main" id="{AE2A4475-5E73-41AA-ADAF-51A02575BC6B}"/>
              </a:ext>
            </a:extLst>
          </p:cNvPr>
          <p:cNvSpPr>
            <a:spLocks noGrp="1"/>
          </p:cNvSpPr>
          <p:nvPr>
            <p:ph type="pic" sz="quarter" idx="13"/>
          </p:nvPr>
        </p:nvSpPr>
        <p:spPr>
          <a:xfrm>
            <a:off x="539645" y="524657"/>
            <a:ext cx="4318345" cy="5820390"/>
          </a:xfrm>
        </p:spPr>
        <p:txBody>
          <a:bodyPr/>
          <a:lstStyle>
            <a:lvl1pPr>
              <a:defRPr>
                <a:latin typeface="Arial" panose="020B0604020202020204" pitchFamily="34" charset="0"/>
                <a:cs typeface="Arial" panose="020B0604020202020204" pitchFamily="34" charset="0"/>
              </a:defRPr>
            </a:lvl1pPr>
          </a:lstStyle>
          <a:p>
            <a:endParaRPr lang="fr-FR"/>
          </a:p>
        </p:txBody>
      </p:sp>
      <p:sp>
        <p:nvSpPr>
          <p:cNvPr id="2" name="Title 1"/>
          <p:cNvSpPr>
            <a:spLocks noGrp="1"/>
          </p:cNvSpPr>
          <p:nvPr>
            <p:ph type="title"/>
          </p:nvPr>
        </p:nvSpPr>
        <p:spPr>
          <a:xfrm>
            <a:off x="5036694" y="1969073"/>
            <a:ext cx="3654157" cy="1325563"/>
          </a:xfrm>
        </p:spPr>
        <p:txBody>
          <a:bodyPr>
            <a:normAutofit/>
          </a:bodyPr>
          <a:lstStyle>
            <a:lvl1pPr>
              <a:lnSpc>
                <a:spcPct val="100000"/>
              </a:lnSpc>
              <a:defRPr sz="3100" cap="all" baseline="0">
                <a:solidFill>
                  <a:schemeClr val="tx1"/>
                </a:solidFill>
                <a:latin typeface="Arial" panose="020B0604020202020204" pitchFamily="34" charset="0"/>
                <a:cs typeface="Arial" panose="020B0604020202020204" pitchFamily="34" charset="0"/>
              </a:defRPr>
            </a:lvl1pPr>
          </a:lstStyle>
          <a:p>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2494A9F8-AAC7-4FA6-8CC7-DAD64A0F4777}" type="datetime1">
              <a:rPr lang="fr-FR" smtClean="0"/>
              <a:pPr/>
              <a:t>04/07/2019</a:t>
            </a:fld>
            <a:endParaRPr lang="fr-FR"/>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fr-FR" smtClean="0"/>
              <a:t>PRÉSENTATION DE  PÔLE EMPLOI   I  JUILLET 2017 I  </a:t>
            </a:r>
            <a:endParaRPr lang="fr-FR"/>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E5C3AFE5-AA87-46A3-8AEF-92DC5C6A7126}" type="slidenum">
              <a:rPr lang="fr-FR" smtClean="0"/>
              <a:pPr/>
              <a:t>‹N°›</a:t>
            </a:fld>
            <a:endParaRPr lang="fr-FR"/>
          </a:p>
        </p:txBody>
      </p:sp>
      <p:sp>
        <p:nvSpPr>
          <p:cNvPr id="18" name="Espace réservé du texte 17">
            <a:extLst>
              <a:ext uri="{FF2B5EF4-FFF2-40B4-BE49-F238E27FC236}">
                <a16:creationId xmlns="" xmlns:a16="http://schemas.microsoft.com/office/drawing/2014/main" id="{84753C28-CE5C-4068-A1C7-0E6E8A30FBA9}"/>
              </a:ext>
            </a:extLst>
          </p:cNvPr>
          <p:cNvSpPr>
            <a:spLocks noGrp="1"/>
          </p:cNvSpPr>
          <p:nvPr>
            <p:ph type="body" sz="quarter" idx="14"/>
          </p:nvPr>
        </p:nvSpPr>
        <p:spPr>
          <a:xfrm>
            <a:off x="5036694" y="3197452"/>
            <a:ext cx="3654157" cy="914400"/>
          </a:xfrm>
        </p:spPr>
        <p:txBody>
          <a:bodyPr>
            <a:noAutofit/>
          </a:bodyPr>
          <a:lstStyle>
            <a:lvl1pPr marL="0" indent="0">
              <a:buNone/>
              <a:defRPr sz="3100" cap="all" baseline="0">
                <a:solidFill>
                  <a:schemeClr val="accent1"/>
                </a:solidFill>
                <a:latin typeface="Arial" panose="020B0604020202020204" pitchFamily="34" charset="0"/>
                <a:cs typeface="Arial" panose="020B0604020202020204" pitchFamily="34" charset="0"/>
              </a:defRPr>
            </a:lvl1pPr>
          </a:lstStyle>
          <a:p>
            <a:pPr lvl="0"/>
            <a:endParaRPr lang="fr-FR" dirty="0"/>
          </a:p>
        </p:txBody>
      </p:sp>
    </p:spTree>
    <p:extLst>
      <p:ext uri="{BB962C8B-B14F-4D97-AF65-F5344CB8AC3E}">
        <p14:creationId xmlns:p14="http://schemas.microsoft.com/office/powerpoint/2010/main" val="2785829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4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AA0F2EC-D70D-4E79-B7D1-5E7D454B98D4}" type="datetime1">
              <a:rPr lang="fr-FR" smtClean="0"/>
              <a:pPr/>
              <a:t>04/07/2019</a:t>
            </a:fld>
            <a:endParaRPr lang="fr-FR"/>
          </a:p>
        </p:txBody>
      </p:sp>
      <p:pic>
        <p:nvPicPr>
          <p:cNvPr id="9" name="Image 8">
            <a:extLst>
              <a:ext uri="{FF2B5EF4-FFF2-40B4-BE49-F238E27FC236}">
                <a16:creationId xmlns="" xmlns:a16="http://schemas.microsoft.com/office/drawing/2014/main" id="{F3282674-910A-4290-A4A3-26DE56D2DD43}"/>
              </a:ext>
            </a:extLst>
          </p:cNvPr>
          <p:cNvPicPr>
            <a:picLocks noChangeAspect="1"/>
          </p:cNvPicPr>
          <p:nvPr userDrawn="1"/>
        </p:nvPicPr>
        <p:blipFill>
          <a:blip r:embed="rId2"/>
          <a:stretch>
            <a:fillRect/>
          </a:stretch>
        </p:blipFill>
        <p:spPr>
          <a:xfrm>
            <a:off x="453811" y="254102"/>
            <a:ext cx="334688" cy="333976"/>
          </a:xfrm>
          <a:prstGeom prst="rect">
            <a:avLst/>
          </a:prstGeom>
        </p:spPr>
      </p:pic>
      <p:sp>
        <p:nvSpPr>
          <p:cNvPr id="10" name="object 13">
            <a:extLst>
              <a:ext uri="{FF2B5EF4-FFF2-40B4-BE49-F238E27FC236}">
                <a16:creationId xmlns="" xmlns:a16="http://schemas.microsoft.com/office/drawing/2014/main" id="{426985CA-2ECC-4706-BA39-018C52F13A49}"/>
              </a:ext>
            </a:extLst>
          </p:cNvPr>
          <p:cNvSpPr txBox="1"/>
          <p:nvPr userDrawn="1"/>
        </p:nvSpPr>
        <p:spPr>
          <a:xfrm>
            <a:off x="817100" y="142477"/>
            <a:ext cx="325900" cy="536044"/>
          </a:xfrm>
          <a:prstGeom prst="rect">
            <a:avLst/>
          </a:prstGeom>
        </p:spPr>
        <p:txBody>
          <a:bodyPr vert="horz" wrap="square" lIns="0" tIns="12700" rIns="0" bIns="0" rtlCol="0">
            <a:spAutoFit/>
          </a:bodyPr>
          <a:lstStyle/>
          <a:p>
            <a:pPr marL="12700">
              <a:lnSpc>
                <a:spcPct val="100000"/>
              </a:lnSpc>
              <a:spcBef>
                <a:spcPts val="100"/>
              </a:spcBef>
            </a:pPr>
            <a:r>
              <a:rPr lang="fr-FR" sz="3400" spc="-760" dirty="0">
                <a:solidFill>
                  <a:schemeClr val="accent1"/>
                </a:solidFill>
                <a:latin typeface="Arial" panose="020B0604020202020204" pitchFamily="34" charset="0"/>
                <a:cs typeface="Arial" panose="020B0604020202020204" pitchFamily="34" charset="0"/>
              </a:rPr>
              <a:t>5  .</a:t>
            </a:r>
            <a:endParaRPr sz="3400" dirty="0">
              <a:solidFill>
                <a:schemeClr val="accent1"/>
              </a:solidFill>
              <a:latin typeface="Arial" panose="020B0604020202020204" pitchFamily="34" charset="0"/>
              <a:cs typeface="Arial" panose="020B0604020202020204" pitchFamily="34" charset="0"/>
            </a:endParaRPr>
          </a:p>
        </p:txBody>
      </p:sp>
      <p:sp>
        <p:nvSpPr>
          <p:cNvPr id="11" name="object 9">
            <a:extLst>
              <a:ext uri="{FF2B5EF4-FFF2-40B4-BE49-F238E27FC236}">
                <a16:creationId xmlns="" xmlns:a16="http://schemas.microsoft.com/office/drawing/2014/main" id="{5F5CA8F2-608E-4E51-B93E-1204EE4C1A1E}"/>
              </a:ext>
            </a:extLst>
          </p:cNvPr>
          <p:cNvSpPr/>
          <p:nvPr userDrawn="1"/>
        </p:nvSpPr>
        <p:spPr>
          <a:xfrm>
            <a:off x="457193" y="655666"/>
            <a:ext cx="8233409" cy="0"/>
          </a:xfrm>
          <a:custGeom>
            <a:avLst/>
            <a:gdLst/>
            <a:ahLst/>
            <a:cxnLst/>
            <a:rect l="l" t="t" r="r" b="b"/>
            <a:pathLst>
              <a:path w="8233409">
                <a:moveTo>
                  <a:pt x="0" y="0"/>
                </a:moveTo>
                <a:lnTo>
                  <a:pt x="8233206" y="0"/>
                </a:lnTo>
              </a:path>
            </a:pathLst>
          </a:custGeom>
          <a:ln w="3810">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14" name="Slide Number Placeholder 5">
            <a:extLst>
              <a:ext uri="{FF2B5EF4-FFF2-40B4-BE49-F238E27FC236}">
                <a16:creationId xmlns="" xmlns:a16="http://schemas.microsoft.com/office/drawing/2014/main" id="{147540FB-AEF6-41FA-B8C4-0C2AF28D13DC}"/>
              </a:ext>
            </a:extLst>
          </p:cNvPr>
          <p:cNvSpPr>
            <a:spLocks noGrp="1"/>
          </p:cNvSpPr>
          <p:nvPr>
            <p:ph type="sldNum" sz="quarter" idx="12"/>
          </p:nvPr>
        </p:nvSpPr>
        <p:spPr>
          <a:xfrm>
            <a:off x="8494573" y="313396"/>
            <a:ext cx="431232" cy="365125"/>
          </a:xfrm>
        </p:spPr>
        <p:txBody>
          <a:bodyPr/>
          <a:lstStyle>
            <a:lvl1pPr algn="l">
              <a:defRPr sz="800">
                <a:solidFill>
                  <a:schemeClr val="accent1"/>
                </a:solidFill>
                <a:latin typeface="Arial" panose="020B0604020202020204" pitchFamily="34" charset="0"/>
                <a:cs typeface="Arial" panose="020B0604020202020204" pitchFamily="34" charset="0"/>
              </a:defRPr>
            </a:lvl1pPr>
          </a:lstStyle>
          <a:p>
            <a:fld id="{E5C3AFE5-AA87-46A3-8AEF-92DC5C6A7126}" type="slidenum">
              <a:rPr lang="fr-FR" smtClean="0"/>
              <a:pPr/>
              <a:t>‹N°›</a:t>
            </a:fld>
            <a:endParaRPr lang="fr-FR" dirty="0"/>
          </a:p>
        </p:txBody>
      </p:sp>
      <p:sp>
        <p:nvSpPr>
          <p:cNvPr id="15" name="Footer Placeholder 4">
            <a:extLst>
              <a:ext uri="{FF2B5EF4-FFF2-40B4-BE49-F238E27FC236}">
                <a16:creationId xmlns="" xmlns:a16="http://schemas.microsoft.com/office/drawing/2014/main" id="{4197C6DA-1233-4208-A1E0-B4680222A7EE}"/>
              </a:ext>
            </a:extLst>
          </p:cNvPr>
          <p:cNvSpPr>
            <a:spLocks noGrp="1"/>
          </p:cNvSpPr>
          <p:nvPr>
            <p:ph type="ftr" sz="quarter" idx="11"/>
          </p:nvPr>
        </p:nvSpPr>
        <p:spPr>
          <a:xfrm>
            <a:off x="5070764" y="313396"/>
            <a:ext cx="3912187" cy="370379"/>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fr-FR" spc="40" smtClean="0"/>
              <a:t>PRÉSENTATION DE  PÔLE EMPLOI   I  JUILLET 2017 I  </a:t>
            </a:r>
            <a:endParaRPr lang="fr-FR" spc="100" dirty="0"/>
          </a:p>
        </p:txBody>
      </p:sp>
    </p:spTree>
    <p:extLst>
      <p:ext uri="{BB962C8B-B14F-4D97-AF65-F5344CB8AC3E}">
        <p14:creationId xmlns:p14="http://schemas.microsoft.com/office/powerpoint/2010/main" val="2328802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2B20F28A-5FB3-4A71-A890-9CD1F1EB88A6}" type="datetime1">
              <a:rPr lang="fr-FR" smtClean="0"/>
              <a:pPr/>
              <a:t>04/07/2019</a:t>
            </a:fld>
            <a:endParaRPr lang="fr-FR"/>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fr-FR" smtClean="0"/>
              <a:t>PRÉSENTATION DE  PÔLE EMPLOI   I  JUILLET 2017 I  </a:t>
            </a:r>
            <a:endParaRPr lang="fr-FR"/>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E5C3AFE5-AA87-46A3-8AEF-92DC5C6A7126}" type="slidenum">
              <a:rPr lang="fr-FR" smtClean="0"/>
              <a:pPr/>
              <a:t>‹N°›</a:t>
            </a:fld>
            <a:endParaRPr lang="fr-FR"/>
          </a:p>
        </p:txBody>
      </p:sp>
    </p:spTree>
    <p:extLst>
      <p:ext uri="{BB962C8B-B14F-4D97-AF65-F5344CB8AC3E}">
        <p14:creationId xmlns:p14="http://schemas.microsoft.com/office/powerpoint/2010/main" val="1264772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A107795-1799-4EDC-A889-B8B7ACC6888F}" type="datetime1">
              <a:rPr lang="fr-FR" smtClean="0"/>
              <a:pPr/>
              <a:t>04/07/2019</a:t>
            </a:fld>
            <a:endParaRPr lang="fr-FR"/>
          </a:p>
        </p:txBody>
      </p:sp>
      <p:sp>
        <p:nvSpPr>
          <p:cNvPr id="6" name="Footer Placeholder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fr-FR" smtClean="0"/>
              <a:t>PRÉSENTATION DE  PÔLE EMPLOI   I  JUILLET 2017 I  </a:t>
            </a:r>
            <a:endParaRPr lang="fr-FR"/>
          </a:p>
        </p:txBody>
      </p:sp>
      <p:sp>
        <p:nvSpPr>
          <p:cNvPr id="7" name="Slide Number Placehold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E5C3AFE5-AA87-46A3-8AEF-92DC5C6A7126}" type="slidenum">
              <a:rPr lang="fr-FR" smtClean="0"/>
              <a:pPr/>
              <a:t>‹N°›</a:t>
            </a:fld>
            <a:endParaRPr lang="fr-FR"/>
          </a:p>
        </p:txBody>
      </p:sp>
    </p:spTree>
    <p:extLst>
      <p:ext uri="{BB962C8B-B14F-4D97-AF65-F5344CB8AC3E}">
        <p14:creationId xmlns:p14="http://schemas.microsoft.com/office/powerpoint/2010/main" val="1657203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dirty="0"/>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7A86D23-E9B3-419F-8FA9-F360D631A071}" type="datetime1">
              <a:rPr lang="fr-FR" smtClean="0"/>
              <a:t>04/07/2019</a:t>
            </a:fld>
            <a:endParaRPr lang="fr-FR"/>
          </a:p>
        </p:txBody>
      </p:sp>
      <p:sp>
        <p:nvSpPr>
          <p:cNvPr id="8" name="Footer Placeholder 7"/>
          <p:cNvSpPr>
            <a:spLocks noGrp="1"/>
          </p:cNvSpPr>
          <p:nvPr>
            <p:ph type="ftr" sz="quarter" idx="11"/>
          </p:nvPr>
        </p:nvSpPr>
        <p:spPr/>
        <p:txBody>
          <a:bodyPr/>
          <a:lstStyle/>
          <a:p>
            <a:r>
              <a:rPr lang="fr-FR"/>
              <a:t>PRÉSENTATION DE  PÔLE EMPLOI   I  JUILLET 2017 I  </a:t>
            </a:r>
          </a:p>
        </p:txBody>
      </p:sp>
      <p:sp>
        <p:nvSpPr>
          <p:cNvPr id="9" name="Slide Number Placeholder 8"/>
          <p:cNvSpPr>
            <a:spLocks noGrp="1"/>
          </p:cNvSpPr>
          <p:nvPr>
            <p:ph type="sldNum" sz="quarter" idx="12"/>
          </p:nvPr>
        </p:nvSpPr>
        <p:spPr/>
        <p:txBody>
          <a:bodyPr/>
          <a:lstStyle/>
          <a:p>
            <a:fld id="{E5C3AFE5-AA87-46A3-8AEF-92DC5C6A7126}" type="slidenum">
              <a:rPr lang="fr-FR" smtClean="0"/>
              <a:t>‹N°›</a:t>
            </a:fld>
            <a:endParaRPr lang="fr-FR"/>
          </a:p>
        </p:txBody>
      </p:sp>
    </p:spTree>
    <p:extLst>
      <p:ext uri="{BB962C8B-B14F-4D97-AF65-F5344CB8AC3E}">
        <p14:creationId xmlns:p14="http://schemas.microsoft.com/office/powerpoint/2010/main" val="26766432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D39DA52-8EF4-43B2-907F-3E56156CD0C0}" type="datetime1">
              <a:rPr lang="fr-FR" smtClean="0"/>
              <a:t>04/07/2019</a:t>
            </a:fld>
            <a:endParaRPr lang="fr-FR"/>
          </a:p>
        </p:txBody>
      </p:sp>
      <p:sp>
        <p:nvSpPr>
          <p:cNvPr id="4" name="Footer Placeholder 3"/>
          <p:cNvSpPr>
            <a:spLocks noGrp="1"/>
          </p:cNvSpPr>
          <p:nvPr>
            <p:ph type="ftr" sz="quarter" idx="11"/>
          </p:nvPr>
        </p:nvSpPr>
        <p:spPr/>
        <p:txBody>
          <a:bodyPr/>
          <a:lstStyle/>
          <a:p>
            <a:r>
              <a:rPr lang="fr-FR"/>
              <a:t>PRÉSENTATION DE  PÔLE EMPLOI   I  JUILLET 2017 I  </a:t>
            </a:r>
          </a:p>
        </p:txBody>
      </p:sp>
      <p:sp>
        <p:nvSpPr>
          <p:cNvPr id="5" name="Slide Number Placeholder 4"/>
          <p:cNvSpPr>
            <a:spLocks noGrp="1"/>
          </p:cNvSpPr>
          <p:nvPr>
            <p:ph type="sldNum" sz="quarter" idx="12"/>
          </p:nvPr>
        </p:nvSpPr>
        <p:spPr/>
        <p:txBody>
          <a:bodyPr/>
          <a:lstStyle/>
          <a:p>
            <a:fld id="{E5C3AFE5-AA87-46A3-8AEF-92DC5C6A7126}" type="slidenum">
              <a:rPr lang="fr-FR" smtClean="0"/>
              <a:t>‹N°›</a:t>
            </a:fld>
            <a:endParaRPr lang="fr-FR"/>
          </a:p>
        </p:txBody>
      </p:sp>
    </p:spTree>
    <p:extLst>
      <p:ext uri="{BB962C8B-B14F-4D97-AF65-F5344CB8AC3E}">
        <p14:creationId xmlns:p14="http://schemas.microsoft.com/office/powerpoint/2010/main" val="2227675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CC43D3-6DFF-4C63-941F-841A4215650E}" type="datetime1">
              <a:rPr lang="fr-FR" smtClean="0"/>
              <a:t>04/07/2019</a:t>
            </a:fld>
            <a:endParaRPr lang="fr-FR"/>
          </a:p>
        </p:txBody>
      </p:sp>
      <p:sp>
        <p:nvSpPr>
          <p:cNvPr id="3" name="Footer Placeholder 2"/>
          <p:cNvSpPr>
            <a:spLocks noGrp="1"/>
          </p:cNvSpPr>
          <p:nvPr>
            <p:ph type="ftr" sz="quarter" idx="11"/>
          </p:nvPr>
        </p:nvSpPr>
        <p:spPr/>
        <p:txBody>
          <a:bodyPr/>
          <a:lstStyle/>
          <a:p>
            <a:r>
              <a:rPr lang="fr-FR"/>
              <a:t>PRÉSENTATION DE  PÔLE EMPLOI   I  JUILLET 2017 I  </a:t>
            </a:r>
          </a:p>
        </p:txBody>
      </p:sp>
      <p:sp>
        <p:nvSpPr>
          <p:cNvPr id="4" name="Slide Number Placeholder 3"/>
          <p:cNvSpPr>
            <a:spLocks noGrp="1"/>
          </p:cNvSpPr>
          <p:nvPr>
            <p:ph type="sldNum" sz="quarter" idx="12"/>
          </p:nvPr>
        </p:nvSpPr>
        <p:spPr/>
        <p:txBody>
          <a:bodyPr/>
          <a:lstStyle/>
          <a:p>
            <a:fld id="{E5C3AFE5-AA87-46A3-8AEF-92DC5C6A7126}" type="slidenum">
              <a:rPr lang="fr-FR" smtClean="0"/>
              <a:t>‹N°›</a:t>
            </a:fld>
            <a:endParaRPr lang="fr-FR"/>
          </a:p>
        </p:txBody>
      </p:sp>
    </p:spTree>
    <p:extLst>
      <p:ext uri="{BB962C8B-B14F-4D97-AF65-F5344CB8AC3E}">
        <p14:creationId xmlns:p14="http://schemas.microsoft.com/office/powerpoint/2010/main" val="5460520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32E6C1E-12F8-4406-BD8F-E4CAD4725D24}" type="datetime1">
              <a:rPr lang="fr-FR" smtClean="0"/>
              <a:t>04/07/2019</a:t>
            </a:fld>
            <a:endParaRPr lang="fr-FR"/>
          </a:p>
        </p:txBody>
      </p:sp>
      <p:sp>
        <p:nvSpPr>
          <p:cNvPr id="6" name="Footer Placeholder 5"/>
          <p:cNvSpPr>
            <a:spLocks noGrp="1"/>
          </p:cNvSpPr>
          <p:nvPr>
            <p:ph type="ftr" sz="quarter" idx="11"/>
          </p:nvPr>
        </p:nvSpPr>
        <p:spPr/>
        <p:txBody>
          <a:bodyPr/>
          <a:lstStyle/>
          <a:p>
            <a:r>
              <a:rPr lang="fr-FR"/>
              <a:t>PRÉSENTATION DE  PÔLE EMPLOI   I  JUILLET 2017 I  </a:t>
            </a:r>
          </a:p>
        </p:txBody>
      </p:sp>
      <p:sp>
        <p:nvSpPr>
          <p:cNvPr id="7" name="Slide Number Placeholder 6"/>
          <p:cNvSpPr>
            <a:spLocks noGrp="1"/>
          </p:cNvSpPr>
          <p:nvPr>
            <p:ph type="sldNum" sz="quarter" idx="12"/>
          </p:nvPr>
        </p:nvSpPr>
        <p:spPr/>
        <p:txBody>
          <a:bodyPr/>
          <a:lstStyle/>
          <a:p>
            <a:fld id="{E5C3AFE5-AA87-46A3-8AEF-92DC5C6A7126}" type="slidenum">
              <a:rPr lang="fr-FR" smtClean="0"/>
              <a:t>‹N°›</a:t>
            </a:fld>
            <a:endParaRPr lang="fr-FR"/>
          </a:p>
        </p:txBody>
      </p:sp>
    </p:spTree>
    <p:extLst>
      <p:ext uri="{BB962C8B-B14F-4D97-AF65-F5344CB8AC3E}">
        <p14:creationId xmlns:p14="http://schemas.microsoft.com/office/powerpoint/2010/main" val="28037135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A435322A-8DCC-4E50-9790-4DD346C2BBCB}" type="datetime1">
              <a:rPr lang="fr-FR" smtClean="0"/>
              <a:t>04/07/2019</a:t>
            </a:fld>
            <a:endParaRPr lang="fr-FR"/>
          </a:p>
        </p:txBody>
      </p:sp>
      <p:sp>
        <p:nvSpPr>
          <p:cNvPr id="6" name="Footer Placeholder 5"/>
          <p:cNvSpPr>
            <a:spLocks noGrp="1"/>
          </p:cNvSpPr>
          <p:nvPr>
            <p:ph type="ftr" sz="quarter" idx="11"/>
          </p:nvPr>
        </p:nvSpPr>
        <p:spPr/>
        <p:txBody>
          <a:bodyPr/>
          <a:lstStyle/>
          <a:p>
            <a:r>
              <a:rPr lang="fr-FR"/>
              <a:t>PRÉSENTATION DE  PÔLE EMPLOI   I  JUILLET 2017 I  </a:t>
            </a:r>
          </a:p>
        </p:txBody>
      </p:sp>
      <p:sp>
        <p:nvSpPr>
          <p:cNvPr id="7" name="Slide Number Placeholder 6"/>
          <p:cNvSpPr>
            <a:spLocks noGrp="1"/>
          </p:cNvSpPr>
          <p:nvPr>
            <p:ph type="sldNum" sz="quarter" idx="12"/>
          </p:nvPr>
        </p:nvSpPr>
        <p:spPr/>
        <p:txBody>
          <a:bodyPr/>
          <a:lstStyle/>
          <a:p>
            <a:fld id="{E5C3AFE5-AA87-46A3-8AEF-92DC5C6A7126}" type="slidenum">
              <a:rPr lang="fr-FR" smtClean="0"/>
              <a:t>‹N°›</a:t>
            </a:fld>
            <a:endParaRPr lang="fr-FR"/>
          </a:p>
        </p:txBody>
      </p:sp>
    </p:spTree>
    <p:extLst>
      <p:ext uri="{BB962C8B-B14F-4D97-AF65-F5344CB8AC3E}">
        <p14:creationId xmlns:p14="http://schemas.microsoft.com/office/powerpoint/2010/main" val="9717904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B335325-E55E-4F93-A9E0-D683A70ED75C}" type="datetime1">
              <a:rPr lang="fr-FR" smtClean="0"/>
              <a:t>04/07/2019</a:t>
            </a:fld>
            <a:endParaRPr lang="fr-FR"/>
          </a:p>
        </p:txBody>
      </p:sp>
      <p:sp>
        <p:nvSpPr>
          <p:cNvPr id="5" name="Footer Placeholder 4"/>
          <p:cNvSpPr>
            <a:spLocks noGrp="1"/>
          </p:cNvSpPr>
          <p:nvPr>
            <p:ph type="ftr" sz="quarter" idx="11"/>
          </p:nvPr>
        </p:nvSpPr>
        <p:spPr/>
        <p:txBody>
          <a:bodyPr/>
          <a:lstStyle/>
          <a:p>
            <a:r>
              <a:rPr lang="fr-FR"/>
              <a:t>PRÉSENTATION DE  PÔLE EMPLOI   I  JUILLET 2017 I  </a:t>
            </a:r>
          </a:p>
        </p:txBody>
      </p:sp>
      <p:sp>
        <p:nvSpPr>
          <p:cNvPr id="6" name="Slide Number Placeholder 5"/>
          <p:cNvSpPr>
            <a:spLocks noGrp="1"/>
          </p:cNvSpPr>
          <p:nvPr>
            <p:ph type="sldNum" sz="quarter" idx="12"/>
          </p:nvPr>
        </p:nvSpPr>
        <p:spPr/>
        <p:txBody>
          <a:bodyPr/>
          <a:lstStyle/>
          <a:p>
            <a:fld id="{E5C3AFE5-AA87-46A3-8AEF-92DC5C6A7126}" type="slidenum">
              <a:rPr lang="fr-FR" smtClean="0"/>
              <a:t>‹N°›</a:t>
            </a:fld>
            <a:endParaRPr lang="fr-FR"/>
          </a:p>
        </p:txBody>
      </p:sp>
    </p:spTree>
    <p:extLst>
      <p:ext uri="{BB962C8B-B14F-4D97-AF65-F5344CB8AC3E}">
        <p14:creationId xmlns:p14="http://schemas.microsoft.com/office/powerpoint/2010/main" val="3405889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D8AEB776-77BD-407A-B461-9EDBAC6D5FE7}" type="datetime1">
              <a:rPr lang="fr-FR" smtClean="0"/>
              <a:t>04/07/2019</a:t>
            </a:fld>
            <a:endParaRPr lang="fr-FR"/>
          </a:p>
        </p:txBody>
      </p:sp>
      <p:sp>
        <p:nvSpPr>
          <p:cNvPr id="5" name="Footer Placeholder 4"/>
          <p:cNvSpPr>
            <a:spLocks noGrp="1"/>
          </p:cNvSpPr>
          <p:nvPr>
            <p:ph type="ftr" sz="quarter" idx="11"/>
          </p:nvPr>
        </p:nvSpPr>
        <p:spPr/>
        <p:txBody>
          <a:bodyPr/>
          <a:lstStyle/>
          <a:p>
            <a:r>
              <a:rPr lang="fr-FR"/>
              <a:t>PRÉSENTATION DE  PÔLE EMPLOI   I  JUILLET 2017 I  </a:t>
            </a:r>
          </a:p>
        </p:txBody>
      </p:sp>
      <p:sp>
        <p:nvSpPr>
          <p:cNvPr id="6" name="Slide Number Placeholder 5"/>
          <p:cNvSpPr>
            <a:spLocks noGrp="1"/>
          </p:cNvSpPr>
          <p:nvPr>
            <p:ph type="sldNum" sz="quarter" idx="12"/>
          </p:nvPr>
        </p:nvSpPr>
        <p:spPr/>
        <p:txBody>
          <a:bodyPr/>
          <a:lstStyle/>
          <a:p>
            <a:fld id="{E5C3AFE5-AA87-46A3-8AEF-92DC5C6A7126}" type="slidenum">
              <a:rPr lang="fr-FR" smtClean="0"/>
              <a:t>‹N°›</a:t>
            </a:fld>
            <a:endParaRPr lang="fr-FR"/>
          </a:p>
        </p:txBody>
      </p:sp>
    </p:spTree>
    <p:extLst>
      <p:ext uri="{BB962C8B-B14F-4D97-AF65-F5344CB8AC3E}">
        <p14:creationId xmlns:p14="http://schemas.microsoft.com/office/powerpoint/2010/main" val="2134042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Sommai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139A36D-91FA-44D9-A4CE-4BF2625B6020}" type="datetime1">
              <a:rPr lang="fr-FR" smtClean="0"/>
              <a:pPr/>
              <a:t>04/07/2019</a:t>
            </a:fld>
            <a:endParaRPr lang="fr-FR"/>
          </a:p>
        </p:txBody>
      </p:sp>
      <p:pic>
        <p:nvPicPr>
          <p:cNvPr id="9" name="Image 8">
            <a:extLst>
              <a:ext uri="{FF2B5EF4-FFF2-40B4-BE49-F238E27FC236}">
                <a16:creationId xmlns="" xmlns:a16="http://schemas.microsoft.com/office/drawing/2014/main" id="{F3282674-910A-4290-A4A3-26DE56D2DD43}"/>
              </a:ext>
            </a:extLst>
          </p:cNvPr>
          <p:cNvPicPr>
            <a:picLocks noChangeAspect="1"/>
          </p:cNvPicPr>
          <p:nvPr userDrawn="1"/>
        </p:nvPicPr>
        <p:blipFill>
          <a:blip r:embed="rId2"/>
          <a:stretch>
            <a:fillRect/>
          </a:stretch>
        </p:blipFill>
        <p:spPr>
          <a:xfrm>
            <a:off x="453811" y="254102"/>
            <a:ext cx="334688" cy="333976"/>
          </a:xfrm>
          <a:prstGeom prst="rect">
            <a:avLst/>
          </a:prstGeom>
        </p:spPr>
      </p:pic>
      <p:sp>
        <p:nvSpPr>
          <p:cNvPr id="10" name="object 13">
            <a:extLst>
              <a:ext uri="{FF2B5EF4-FFF2-40B4-BE49-F238E27FC236}">
                <a16:creationId xmlns="" xmlns:a16="http://schemas.microsoft.com/office/drawing/2014/main" id="{426985CA-2ECC-4706-BA39-018C52F13A49}"/>
              </a:ext>
            </a:extLst>
          </p:cNvPr>
          <p:cNvSpPr txBox="1"/>
          <p:nvPr userDrawn="1"/>
        </p:nvSpPr>
        <p:spPr>
          <a:xfrm>
            <a:off x="817099" y="142477"/>
            <a:ext cx="2738901" cy="536044"/>
          </a:xfrm>
          <a:prstGeom prst="rect">
            <a:avLst/>
          </a:prstGeom>
        </p:spPr>
        <p:txBody>
          <a:bodyPr vert="horz" wrap="square" lIns="0" tIns="12700" rIns="0" bIns="0" rtlCol="0">
            <a:spAutoFit/>
          </a:bodyPr>
          <a:lstStyle/>
          <a:p>
            <a:pPr marL="12700">
              <a:lnSpc>
                <a:spcPct val="100000"/>
              </a:lnSpc>
              <a:spcBef>
                <a:spcPts val="100"/>
              </a:spcBef>
            </a:pPr>
            <a:r>
              <a:rPr lang="fr-FR" sz="3400" spc="0" dirty="0">
                <a:solidFill>
                  <a:schemeClr val="accent2"/>
                </a:solidFill>
                <a:latin typeface="Arial" panose="020B0604020202020204" pitchFamily="34" charset="0"/>
                <a:cs typeface="Arial" panose="020B0604020202020204" pitchFamily="34" charset="0"/>
              </a:rPr>
              <a:t>SOMMAIRE</a:t>
            </a:r>
            <a:endParaRPr sz="3400" spc="0" dirty="0">
              <a:solidFill>
                <a:schemeClr val="accent2"/>
              </a:solidFill>
              <a:latin typeface="Arial" panose="020B0604020202020204" pitchFamily="34" charset="0"/>
              <a:cs typeface="Arial" panose="020B0604020202020204" pitchFamily="34" charset="0"/>
            </a:endParaRPr>
          </a:p>
        </p:txBody>
      </p:sp>
      <p:sp>
        <p:nvSpPr>
          <p:cNvPr id="11" name="object 9">
            <a:extLst>
              <a:ext uri="{FF2B5EF4-FFF2-40B4-BE49-F238E27FC236}">
                <a16:creationId xmlns="" xmlns:a16="http://schemas.microsoft.com/office/drawing/2014/main" id="{5F5CA8F2-608E-4E51-B93E-1204EE4C1A1E}"/>
              </a:ext>
            </a:extLst>
          </p:cNvPr>
          <p:cNvSpPr/>
          <p:nvPr userDrawn="1"/>
        </p:nvSpPr>
        <p:spPr>
          <a:xfrm>
            <a:off x="457193" y="655666"/>
            <a:ext cx="8233409" cy="0"/>
          </a:xfrm>
          <a:custGeom>
            <a:avLst/>
            <a:gdLst/>
            <a:ahLst/>
            <a:cxnLst/>
            <a:rect l="l" t="t" r="r" b="b"/>
            <a:pathLst>
              <a:path w="8233409">
                <a:moveTo>
                  <a:pt x="0" y="0"/>
                </a:moveTo>
                <a:lnTo>
                  <a:pt x="8233206" y="0"/>
                </a:lnTo>
              </a:path>
            </a:pathLst>
          </a:custGeom>
          <a:ln w="3810">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12" name="Slide Number Placeholder 5">
            <a:extLst>
              <a:ext uri="{FF2B5EF4-FFF2-40B4-BE49-F238E27FC236}">
                <a16:creationId xmlns="" xmlns:a16="http://schemas.microsoft.com/office/drawing/2014/main" id="{3E605534-6210-4079-A143-1993A79C0495}"/>
              </a:ext>
            </a:extLst>
          </p:cNvPr>
          <p:cNvSpPr>
            <a:spLocks noGrp="1"/>
          </p:cNvSpPr>
          <p:nvPr>
            <p:ph type="sldNum" sz="quarter" idx="12"/>
          </p:nvPr>
        </p:nvSpPr>
        <p:spPr>
          <a:xfrm>
            <a:off x="8494573" y="313396"/>
            <a:ext cx="431232" cy="365125"/>
          </a:xfrm>
        </p:spPr>
        <p:txBody>
          <a:bodyPr/>
          <a:lstStyle>
            <a:lvl1pPr algn="l">
              <a:defRPr sz="800">
                <a:solidFill>
                  <a:schemeClr val="tx1"/>
                </a:solidFill>
                <a:latin typeface="Arial" panose="020B0604020202020204" pitchFamily="34" charset="0"/>
                <a:cs typeface="Arial" panose="020B0604020202020204" pitchFamily="34" charset="0"/>
              </a:defRPr>
            </a:lvl1pPr>
          </a:lstStyle>
          <a:p>
            <a:fld id="{E5C3AFE5-AA87-46A3-8AEF-92DC5C6A7126}" type="slidenum">
              <a:rPr lang="fr-FR" smtClean="0"/>
              <a:pPr/>
              <a:t>‹N°›</a:t>
            </a:fld>
            <a:endParaRPr lang="fr-FR" dirty="0"/>
          </a:p>
        </p:txBody>
      </p:sp>
      <p:sp>
        <p:nvSpPr>
          <p:cNvPr id="13" name="Footer Placeholder 4">
            <a:extLst>
              <a:ext uri="{FF2B5EF4-FFF2-40B4-BE49-F238E27FC236}">
                <a16:creationId xmlns="" xmlns:a16="http://schemas.microsoft.com/office/drawing/2014/main" id="{41C538E4-08A9-48B9-B531-9827F3FB7C7C}"/>
              </a:ext>
            </a:extLst>
          </p:cNvPr>
          <p:cNvSpPr>
            <a:spLocks noGrp="1"/>
          </p:cNvSpPr>
          <p:nvPr>
            <p:ph type="ftr" sz="quarter" idx="11"/>
          </p:nvPr>
        </p:nvSpPr>
        <p:spPr>
          <a:xfrm>
            <a:off x="4802909" y="318651"/>
            <a:ext cx="4180042" cy="337016"/>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fr-FR" spc="40" smtClean="0"/>
              <a:t>PRÉSENTATION DE  PÔLE EMPLOI   I  JUILLET 2017 I  </a:t>
            </a:r>
            <a:endParaRPr lang="fr-FR" spc="100" dirty="0"/>
          </a:p>
        </p:txBody>
      </p:sp>
    </p:spTree>
    <p:extLst>
      <p:ext uri="{BB962C8B-B14F-4D97-AF65-F5344CB8AC3E}">
        <p14:creationId xmlns:p14="http://schemas.microsoft.com/office/powerpoint/2010/main" val="22278941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9" name="object 2">
            <a:extLst>
              <a:ext uri="{FF2B5EF4-FFF2-40B4-BE49-F238E27FC236}">
                <a16:creationId xmlns="" xmlns:a16="http://schemas.microsoft.com/office/drawing/2014/main" id="{AC720154-C9D0-4B69-8929-E67D15708A9E}"/>
              </a:ext>
            </a:extLst>
          </p:cNvPr>
          <p:cNvSpPr/>
          <p:nvPr userDrawn="1"/>
        </p:nvSpPr>
        <p:spPr>
          <a:xfrm>
            <a:off x="0" y="0"/>
            <a:ext cx="9147810" cy="6861809"/>
          </a:xfrm>
          <a:custGeom>
            <a:avLst/>
            <a:gdLst/>
            <a:ahLst/>
            <a:cxnLst/>
            <a:rect l="l" t="t" r="r" b="b"/>
            <a:pathLst>
              <a:path w="9147810" h="6861809">
                <a:moveTo>
                  <a:pt x="0" y="6861606"/>
                </a:moveTo>
                <a:lnTo>
                  <a:pt x="9147606" y="6861606"/>
                </a:lnTo>
                <a:lnTo>
                  <a:pt x="9147606" y="0"/>
                </a:lnTo>
                <a:lnTo>
                  <a:pt x="0" y="0"/>
                </a:lnTo>
                <a:lnTo>
                  <a:pt x="0" y="6861606"/>
                </a:lnTo>
                <a:close/>
              </a:path>
            </a:pathLst>
          </a:custGeom>
          <a:solidFill>
            <a:srgbClr val="EA4937"/>
          </a:solidFill>
        </p:spPr>
        <p:txBody>
          <a:bodyPr wrap="square" lIns="0" tIns="0" rIns="0" bIns="0" rtlCol="0"/>
          <a:lstStyle/>
          <a:p>
            <a:endParaRPr>
              <a:solidFill>
                <a:prstClr val="black"/>
              </a:solidFill>
            </a:endParaRPr>
          </a:p>
        </p:txBody>
      </p:sp>
      <p:sp>
        <p:nvSpPr>
          <p:cNvPr id="12" name="object 5">
            <a:extLst>
              <a:ext uri="{FF2B5EF4-FFF2-40B4-BE49-F238E27FC236}">
                <a16:creationId xmlns="" xmlns:a16="http://schemas.microsoft.com/office/drawing/2014/main" id="{A78951BF-69F7-4835-B4D0-D03E74AE225A}"/>
              </a:ext>
            </a:extLst>
          </p:cNvPr>
          <p:cNvSpPr/>
          <p:nvPr userDrawn="1"/>
        </p:nvSpPr>
        <p:spPr>
          <a:xfrm>
            <a:off x="477367" y="457200"/>
            <a:ext cx="8213484" cy="5947410"/>
          </a:xfrm>
          <a:custGeom>
            <a:avLst/>
            <a:gdLst/>
            <a:ahLst/>
            <a:cxnLst/>
            <a:rect l="l" t="t" r="r" b="b"/>
            <a:pathLst>
              <a:path w="3829050" h="5947410">
                <a:moveTo>
                  <a:pt x="0" y="5947194"/>
                </a:moveTo>
                <a:lnTo>
                  <a:pt x="3828605" y="5947194"/>
                </a:lnTo>
                <a:lnTo>
                  <a:pt x="3828605" y="0"/>
                </a:lnTo>
                <a:lnTo>
                  <a:pt x="0" y="0"/>
                </a:lnTo>
                <a:lnTo>
                  <a:pt x="0" y="5947194"/>
                </a:lnTo>
                <a:close/>
              </a:path>
            </a:pathLst>
          </a:custGeom>
          <a:solidFill>
            <a:srgbClr val="FFFFFF"/>
          </a:solidFill>
        </p:spPr>
        <p:txBody>
          <a:bodyPr wrap="square" lIns="0" tIns="0" rIns="0" bIns="0" rtlCol="0"/>
          <a:lstStyle/>
          <a:p>
            <a:endParaRPr>
              <a:solidFill>
                <a:prstClr val="black"/>
              </a:solidFill>
              <a:latin typeface="Arial" panose="020B0604020202020204" pitchFamily="34" charset="0"/>
              <a:cs typeface="Arial" panose="020B0604020202020204" pitchFamily="34" charset="0"/>
            </a:endParaRPr>
          </a:p>
        </p:txBody>
      </p:sp>
      <p:sp>
        <p:nvSpPr>
          <p:cNvPr id="14" name="Espace réservé pour une image  13">
            <a:extLst>
              <a:ext uri="{FF2B5EF4-FFF2-40B4-BE49-F238E27FC236}">
                <a16:creationId xmlns="" xmlns:a16="http://schemas.microsoft.com/office/drawing/2014/main" id="{AE2A4475-5E73-41AA-ADAF-51A02575BC6B}"/>
              </a:ext>
            </a:extLst>
          </p:cNvPr>
          <p:cNvSpPr>
            <a:spLocks noGrp="1"/>
          </p:cNvSpPr>
          <p:nvPr>
            <p:ph type="pic" sz="quarter" idx="13"/>
          </p:nvPr>
        </p:nvSpPr>
        <p:spPr>
          <a:xfrm>
            <a:off x="539645" y="524657"/>
            <a:ext cx="4318345" cy="5820390"/>
          </a:xfrm>
        </p:spPr>
        <p:txBody>
          <a:bodyPr/>
          <a:lstStyle>
            <a:lvl1pPr>
              <a:defRPr>
                <a:latin typeface="Arial" panose="020B0604020202020204" pitchFamily="34" charset="0"/>
                <a:cs typeface="Arial" panose="020B0604020202020204" pitchFamily="34" charset="0"/>
              </a:defRPr>
            </a:lvl1pPr>
          </a:lstStyle>
          <a:p>
            <a:endParaRPr lang="fr-FR"/>
          </a:p>
        </p:txBody>
      </p:sp>
      <p:sp>
        <p:nvSpPr>
          <p:cNvPr id="2" name="Title 1"/>
          <p:cNvSpPr>
            <a:spLocks noGrp="1"/>
          </p:cNvSpPr>
          <p:nvPr>
            <p:ph type="title"/>
          </p:nvPr>
        </p:nvSpPr>
        <p:spPr>
          <a:xfrm>
            <a:off x="5036694" y="1969073"/>
            <a:ext cx="3654157" cy="1325563"/>
          </a:xfrm>
        </p:spPr>
        <p:txBody>
          <a:bodyPr>
            <a:normAutofit/>
          </a:bodyPr>
          <a:lstStyle>
            <a:lvl1pPr>
              <a:lnSpc>
                <a:spcPct val="100000"/>
              </a:lnSpc>
              <a:defRPr sz="3100" cap="all" baseline="0">
                <a:solidFill>
                  <a:schemeClr val="tx1"/>
                </a:solidFill>
                <a:latin typeface="Arial" panose="020B0604020202020204" pitchFamily="34" charset="0"/>
                <a:cs typeface="Arial" panose="020B0604020202020204" pitchFamily="34" charset="0"/>
              </a:defRPr>
            </a:lvl1pPr>
          </a:lstStyle>
          <a:p>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2494A9F8-AAC7-4FA6-8CC7-DAD64A0F4777}" type="datetime1">
              <a:rPr lang="fr-FR" smtClean="0">
                <a:solidFill>
                  <a:prstClr val="black">
                    <a:tint val="75000"/>
                  </a:prstClr>
                </a:solidFill>
              </a:rPr>
              <a:pPr/>
              <a:t>04/07/2019</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fr-FR" smtClean="0">
                <a:solidFill>
                  <a:prstClr val="black">
                    <a:tint val="75000"/>
                  </a:prstClr>
                </a:solidFill>
              </a:rPr>
              <a:t>PRÉSENTATION DE  PÔLE EMPLOI   I  JUILLET 2017 I  </a:t>
            </a: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
        <p:nvSpPr>
          <p:cNvPr id="18" name="Espace réservé du texte 17">
            <a:extLst>
              <a:ext uri="{FF2B5EF4-FFF2-40B4-BE49-F238E27FC236}">
                <a16:creationId xmlns="" xmlns:a16="http://schemas.microsoft.com/office/drawing/2014/main" id="{84753C28-CE5C-4068-A1C7-0E6E8A30FBA9}"/>
              </a:ext>
            </a:extLst>
          </p:cNvPr>
          <p:cNvSpPr>
            <a:spLocks noGrp="1"/>
          </p:cNvSpPr>
          <p:nvPr>
            <p:ph type="body" sz="quarter" idx="14"/>
          </p:nvPr>
        </p:nvSpPr>
        <p:spPr>
          <a:xfrm>
            <a:off x="5036694" y="3197452"/>
            <a:ext cx="3654157" cy="914400"/>
          </a:xfrm>
        </p:spPr>
        <p:txBody>
          <a:bodyPr>
            <a:noAutofit/>
          </a:bodyPr>
          <a:lstStyle>
            <a:lvl1pPr marL="0" indent="0">
              <a:buNone/>
              <a:defRPr sz="3100" cap="all" baseline="0">
                <a:solidFill>
                  <a:schemeClr val="accent1"/>
                </a:solidFill>
                <a:latin typeface="Arial" panose="020B0604020202020204" pitchFamily="34" charset="0"/>
                <a:cs typeface="Arial" panose="020B0604020202020204" pitchFamily="34" charset="0"/>
              </a:defRPr>
            </a:lvl1pPr>
          </a:lstStyle>
          <a:p>
            <a:pPr lvl="0"/>
            <a:endParaRPr lang="fr-FR" dirty="0"/>
          </a:p>
        </p:txBody>
      </p:sp>
    </p:spTree>
    <p:extLst>
      <p:ext uri="{BB962C8B-B14F-4D97-AF65-F5344CB8AC3E}">
        <p14:creationId xmlns:p14="http://schemas.microsoft.com/office/powerpoint/2010/main" val="29549250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Sommai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139A36D-91FA-44D9-A4CE-4BF2625B6020}" type="datetime1">
              <a:rPr lang="fr-FR" smtClean="0">
                <a:solidFill>
                  <a:prstClr val="black">
                    <a:tint val="75000"/>
                  </a:prstClr>
                </a:solidFill>
              </a:rPr>
              <a:pPr/>
              <a:t>04/07/2019</a:t>
            </a:fld>
            <a:endParaRPr lang="fr-FR">
              <a:solidFill>
                <a:prstClr val="black">
                  <a:tint val="75000"/>
                </a:prstClr>
              </a:solidFill>
            </a:endParaRPr>
          </a:p>
        </p:txBody>
      </p:sp>
      <p:pic>
        <p:nvPicPr>
          <p:cNvPr id="9" name="Image 8">
            <a:extLst>
              <a:ext uri="{FF2B5EF4-FFF2-40B4-BE49-F238E27FC236}">
                <a16:creationId xmlns="" xmlns:a16="http://schemas.microsoft.com/office/drawing/2014/main" id="{F3282674-910A-4290-A4A3-26DE56D2DD43}"/>
              </a:ext>
            </a:extLst>
          </p:cNvPr>
          <p:cNvPicPr>
            <a:picLocks noChangeAspect="1"/>
          </p:cNvPicPr>
          <p:nvPr userDrawn="1"/>
        </p:nvPicPr>
        <p:blipFill>
          <a:blip r:embed="rId2"/>
          <a:stretch>
            <a:fillRect/>
          </a:stretch>
        </p:blipFill>
        <p:spPr>
          <a:xfrm>
            <a:off x="453811" y="254102"/>
            <a:ext cx="334688" cy="333976"/>
          </a:xfrm>
          <a:prstGeom prst="rect">
            <a:avLst/>
          </a:prstGeom>
        </p:spPr>
      </p:pic>
      <p:sp>
        <p:nvSpPr>
          <p:cNvPr id="10" name="object 13">
            <a:extLst>
              <a:ext uri="{FF2B5EF4-FFF2-40B4-BE49-F238E27FC236}">
                <a16:creationId xmlns="" xmlns:a16="http://schemas.microsoft.com/office/drawing/2014/main" id="{426985CA-2ECC-4706-BA39-018C52F13A49}"/>
              </a:ext>
            </a:extLst>
          </p:cNvPr>
          <p:cNvSpPr txBox="1"/>
          <p:nvPr userDrawn="1"/>
        </p:nvSpPr>
        <p:spPr>
          <a:xfrm>
            <a:off x="817099" y="142477"/>
            <a:ext cx="2738901" cy="536044"/>
          </a:xfrm>
          <a:prstGeom prst="rect">
            <a:avLst/>
          </a:prstGeom>
        </p:spPr>
        <p:txBody>
          <a:bodyPr vert="horz" wrap="square" lIns="0" tIns="12700" rIns="0" bIns="0" rtlCol="0">
            <a:spAutoFit/>
          </a:bodyPr>
          <a:lstStyle/>
          <a:p>
            <a:pPr marL="12700">
              <a:spcBef>
                <a:spcPts val="100"/>
              </a:spcBef>
            </a:pPr>
            <a:r>
              <a:rPr lang="fr-FR" sz="3400" dirty="0">
                <a:solidFill>
                  <a:srgbClr val="50BECB"/>
                </a:solidFill>
                <a:latin typeface="Arial" panose="020B0604020202020204" pitchFamily="34" charset="0"/>
                <a:cs typeface="Arial" panose="020B0604020202020204" pitchFamily="34" charset="0"/>
              </a:rPr>
              <a:t>SOMMAIRE</a:t>
            </a:r>
            <a:endParaRPr sz="3400" dirty="0">
              <a:solidFill>
                <a:srgbClr val="50BECB"/>
              </a:solidFill>
              <a:latin typeface="Arial" panose="020B0604020202020204" pitchFamily="34" charset="0"/>
              <a:cs typeface="Arial" panose="020B0604020202020204" pitchFamily="34" charset="0"/>
            </a:endParaRPr>
          </a:p>
        </p:txBody>
      </p:sp>
      <p:sp>
        <p:nvSpPr>
          <p:cNvPr id="11" name="object 9">
            <a:extLst>
              <a:ext uri="{FF2B5EF4-FFF2-40B4-BE49-F238E27FC236}">
                <a16:creationId xmlns="" xmlns:a16="http://schemas.microsoft.com/office/drawing/2014/main" id="{5F5CA8F2-608E-4E51-B93E-1204EE4C1A1E}"/>
              </a:ext>
            </a:extLst>
          </p:cNvPr>
          <p:cNvSpPr/>
          <p:nvPr userDrawn="1"/>
        </p:nvSpPr>
        <p:spPr>
          <a:xfrm>
            <a:off x="457193" y="655666"/>
            <a:ext cx="8233409" cy="0"/>
          </a:xfrm>
          <a:custGeom>
            <a:avLst/>
            <a:gdLst/>
            <a:ahLst/>
            <a:cxnLst/>
            <a:rect l="l" t="t" r="r" b="b"/>
            <a:pathLst>
              <a:path w="8233409">
                <a:moveTo>
                  <a:pt x="0" y="0"/>
                </a:moveTo>
                <a:lnTo>
                  <a:pt x="8233206" y="0"/>
                </a:lnTo>
              </a:path>
            </a:pathLst>
          </a:custGeom>
          <a:ln w="3810">
            <a:solidFill>
              <a:srgbClr val="000000"/>
            </a:solidFill>
          </a:ln>
        </p:spPr>
        <p:txBody>
          <a:bodyPr wrap="square" lIns="0" tIns="0" rIns="0" bIns="0" rtlCol="0"/>
          <a:lstStyle/>
          <a:p>
            <a:endParaRPr>
              <a:solidFill>
                <a:prstClr val="black"/>
              </a:solidFill>
              <a:latin typeface="Arial" panose="020B0604020202020204" pitchFamily="34" charset="0"/>
              <a:cs typeface="Arial" panose="020B0604020202020204" pitchFamily="34" charset="0"/>
            </a:endParaRPr>
          </a:p>
        </p:txBody>
      </p:sp>
      <p:sp>
        <p:nvSpPr>
          <p:cNvPr id="12" name="Slide Number Placeholder 5">
            <a:extLst>
              <a:ext uri="{FF2B5EF4-FFF2-40B4-BE49-F238E27FC236}">
                <a16:creationId xmlns="" xmlns:a16="http://schemas.microsoft.com/office/drawing/2014/main" id="{3E605534-6210-4079-A143-1993A79C0495}"/>
              </a:ext>
            </a:extLst>
          </p:cNvPr>
          <p:cNvSpPr>
            <a:spLocks noGrp="1"/>
          </p:cNvSpPr>
          <p:nvPr>
            <p:ph type="sldNum" sz="quarter" idx="12"/>
          </p:nvPr>
        </p:nvSpPr>
        <p:spPr>
          <a:xfrm>
            <a:off x="8494573" y="313396"/>
            <a:ext cx="431232" cy="365125"/>
          </a:xfrm>
        </p:spPr>
        <p:txBody>
          <a:bodyPr/>
          <a:lstStyle>
            <a:lvl1pPr algn="l">
              <a:defRPr sz="800">
                <a:solidFill>
                  <a:schemeClr val="tx1"/>
                </a:solidFill>
                <a:latin typeface="Arial" panose="020B0604020202020204" pitchFamily="34" charset="0"/>
                <a:cs typeface="Arial" panose="020B0604020202020204" pitchFamily="34" charset="0"/>
              </a:defRPr>
            </a:lvl1pPr>
          </a:lstStyle>
          <a:p>
            <a:fld id="{E5C3AFE5-AA87-46A3-8AEF-92DC5C6A7126}" type="slidenum">
              <a:rPr lang="fr-FR" smtClean="0">
                <a:solidFill>
                  <a:prstClr val="black"/>
                </a:solidFill>
              </a:rPr>
              <a:pPr/>
              <a:t>‹N°›</a:t>
            </a:fld>
            <a:endParaRPr lang="fr-FR" dirty="0">
              <a:solidFill>
                <a:prstClr val="black"/>
              </a:solidFill>
            </a:endParaRPr>
          </a:p>
        </p:txBody>
      </p:sp>
      <p:sp>
        <p:nvSpPr>
          <p:cNvPr id="13" name="Footer Placeholder 4">
            <a:extLst>
              <a:ext uri="{FF2B5EF4-FFF2-40B4-BE49-F238E27FC236}">
                <a16:creationId xmlns="" xmlns:a16="http://schemas.microsoft.com/office/drawing/2014/main" id="{41C538E4-08A9-48B9-B531-9827F3FB7C7C}"/>
              </a:ext>
            </a:extLst>
          </p:cNvPr>
          <p:cNvSpPr>
            <a:spLocks noGrp="1"/>
          </p:cNvSpPr>
          <p:nvPr>
            <p:ph type="ftr" sz="quarter" idx="11"/>
          </p:nvPr>
        </p:nvSpPr>
        <p:spPr>
          <a:xfrm>
            <a:off x="4802909" y="318651"/>
            <a:ext cx="4180042" cy="337016"/>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fr-FR" spc="40" smtClean="0">
                <a:solidFill>
                  <a:prstClr val="black"/>
                </a:solidFill>
              </a:rPr>
              <a:t>PRÉSENTATION DE  PÔLE EMPLOI   I  JUILLET 2017 I  </a:t>
            </a:r>
            <a:endParaRPr lang="fr-FR" spc="100" dirty="0">
              <a:solidFill>
                <a:prstClr val="black"/>
              </a:solidFill>
            </a:endParaRPr>
          </a:p>
        </p:txBody>
      </p:sp>
    </p:spTree>
    <p:extLst>
      <p:ext uri="{BB962C8B-B14F-4D97-AF65-F5344CB8AC3E}">
        <p14:creationId xmlns:p14="http://schemas.microsoft.com/office/powerpoint/2010/main" val="20660016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9" name="Footer Placeholder 4">
            <a:extLst>
              <a:ext uri="{FF2B5EF4-FFF2-40B4-BE49-F238E27FC236}">
                <a16:creationId xmlns="" xmlns:a16="http://schemas.microsoft.com/office/drawing/2014/main" id="{63B33F2C-6736-449F-87C9-1DD73CEA4554}"/>
              </a:ext>
            </a:extLst>
          </p:cNvPr>
          <p:cNvSpPr>
            <a:spLocks noGrp="1"/>
          </p:cNvSpPr>
          <p:nvPr>
            <p:ph type="ftr" sz="quarter" idx="11"/>
          </p:nvPr>
        </p:nvSpPr>
        <p:spPr>
          <a:xfrm>
            <a:off x="4922982" y="318651"/>
            <a:ext cx="4059969" cy="337016"/>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fr-FR" spc="40" smtClean="0">
                <a:solidFill>
                  <a:prstClr val="black"/>
                </a:solidFill>
              </a:rPr>
              <a:t>PRÉSENTATION DE  PÔLE EMPLOI   I  JUILLET 2017 I  </a:t>
            </a:r>
            <a:endParaRPr lang="fr-FR" spc="100" dirty="0">
              <a:solidFill>
                <a:prstClr val="black"/>
              </a:solidFill>
            </a:endParaRPr>
          </a:p>
        </p:txBody>
      </p:sp>
      <p:sp>
        <p:nvSpPr>
          <p:cNvPr id="2" name="Title 1"/>
          <p:cNvSpPr>
            <a:spLocks noGrp="1"/>
          </p:cNvSpPr>
          <p:nvPr>
            <p:ph type="ctrTitle"/>
          </p:nvPr>
        </p:nvSpPr>
        <p:spPr>
          <a:xfrm>
            <a:off x="685800" y="1122363"/>
            <a:ext cx="7772400" cy="2387600"/>
          </a:xfrm>
        </p:spPr>
        <p:txBody>
          <a:bodyPr anchor="b"/>
          <a:lstStyle>
            <a:lvl1pPr algn="ct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2DD8753-9E03-41EA-B945-1C1045D32329}" type="datetime1">
              <a:rPr lang="fr-FR" smtClean="0">
                <a:solidFill>
                  <a:prstClr val="black">
                    <a:tint val="75000"/>
                  </a:prstClr>
                </a:solidFill>
              </a:rPr>
              <a:pPr/>
              <a:t>04/07/2019</a:t>
            </a:fld>
            <a:endParaRPr lang="fr-FR">
              <a:solidFill>
                <a:prstClr val="black">
                  <a:tint val="75000"/>
                </a:prstClr>
              </a:solidFill>
            </a:endParaRPr>
          </a:p>
        </p:txBody>
      </p:sp>
      <p:pic>
        <p:nvPicPr>
          <p:cNvPr id="9" name="Image 8">
            <a:extLst>
              <a:ext uri="{FF2B5EF4-FFF2-40B4-BE49-F238E27FC236}">
                <a16:creationId xmlns="" xmlns:a16="http://schemas.microsoft.com/office/drawing/2014/main" id="{F3282674-910A-4290-A4A3-26DE56D2DD43}"/>
              </a:ext>
            </a:extLst>
          </p:cNvPr>
          <p:cNvPicPr>
            <a:picLocks noChangeAspect="1"/>
          </p:cNvPicPr>
          <p:nvPr userDrawn="1"/>
        </p:nvPicPr>
        <p:blipFill>
          <a:blip r:embed="rId2"/>
          <a:stretch>
            <a:fillRect/>
          </a:stretch>
        </p:blipFill>
        <p:spPr>
          <a:xfrm>
            <a:off x="453811" y="254102"/>
            <a:ext cx="334688" cy="333976"/>
          </a:xfrm>
          <a:prstGeom prst="rect">
            <a:avLst/>
          </a:prstGeom>
        </p:spPr>
      </p:pic>
      <p:sp>
        <p:nvSpPr>
          <p:cNvPr id="11" name="object 9">
            <a:extLst>
              <a:ext uri="{FF2B5EF4-FFF2-40B4-BE49-F238E27FC236}">
                <a16:creationId xmlns="" xmlns:a16="http://schemas.microsoft.com/office/drawing/2014/main" id="{5F5CA8F2-608E-4E51-B93E-1204EE4C1A1E}"/>
              </a:ext>
            </a:extLst>
          </p:cNvPr>
          <p:cNvSpPr/>
          <p:nvPr userDrawn="1"/>
        </p:nvSpPr>
        <p:spPr>
          <a:xfrm>
            <a:off x="457193" y="655666"/>
            <a:ext cx="8233409" cy="0"/>
          </a:xfrm>
          <a:custGeom>
            <a:avLst/>
            <a:gdLst/>
            <a:ahLst/>
            <a:cxnLst/>
            <a:rect l="l" t="t" r="r" b="b"/>
            <a:pathLst>
              <a:path w="8233409">
                <a:moveTo>
                  <a:pt x="0" y="0"/>
                </a:moveTo>
                <a:lnTo>
                  <a:pt x="8233206" y="0"/>
                </a:lnTo>
              </a:path>
            </a:pathLst>
          </a:custGeom>
          <a:ln w="3810">
            <a:solidFill>
              <a:srgbClr val="000000"/>
            </a:solidFill>
          </a:ln>
        </p:spPr>
        <p:txBody>
          <a:bodyPr wrap="square" lIns="0" tIns="0" rIns="0" bIns="0" rtlCol="0"/>
          <a:lstStyle/>
          <a:p>
            <a:endParaRPr>
              <a:solidFill>
                <a:prstClr val="black"/>
              </a:solidFill>
              <a:latin typeface="Arial" panose="020B0604020202020204" pitchFamily="34" charset="0"/>
              <a:cs typeface="Arial" panose="020B0604020202020204" pitchFamily="34" charset="0"/>
            </a:endParaRPr>
          </a:p>
        </p:txBody>
      </p:sp>
      <p:sp>
        <p:nvSpPr>
          <p:cNvPr id="18" name="Slide Number Placeholder 5">
            <a:extLst>
              <a:ext uri="{FF2B5EF4-FFF2-40B4-BE49-F238E27FC236}">
                <a16:creationId xmlns="" xmlns:a16="http://schemas.microsoft.com/office/drawing/2014/main" id="{92E4F06C-86B5-4F5C-9790-20D931481908}"/>
              </a:ext>
            </a:extLst>
          </p:cNvPr>
          <p:cNvSpPr>
            <a:spLocks noGrp="1"/>
          </p:cNvSpPr>
          <p:nvPr>
            <p:ph type="sldNum" sz="quarter" idx="12"/>
          </p:nvPr>
        </p:nvSpPr>
        <p:spPr>
          <a:xfrm>
            <a:off x="8494573" y="313396"/>
            <a:ext cx="431232" cy="365125"/>
          </a:xfrm>
        </p:spPr>
        <p:txBody>
          <a:bodyPr/>
          <a:lstStyle>
            <a:lvl1pPr algn="l">
              <a:defRPr sz="800">
                <a:solidFill>
                  <a:schemeClr val="accent1"/>
                </a:solidFill>
                <a:latin typeface="Arial" panose="020B0604020202020204" pitchFamily="34" charset="0"/>
                <a:cs typeface="Arial" panose="020B0604020202020204" pitchFamily="34" charset="0"/>
              </a:defRPr>
            </a:lvl1pPr>
          </a:lstStyle>
          <a:p>
            <a:fld id="{E5C3AFE5-AA87-46A3-8AEF-92DC5C6A7126}" type="slidenum">
              <a:rPr lang="fr-FR" smtClean="0">
                <a:solidFill>
                  <a:srgbClr val="EA4937"/>
                </a:solidFill>
              </a:rPr>
              <a:pPr/>
              <a:t>‹N°›</a:t>
            </a:fld>
            <a:endParaRPr lang="fr-FR" dirty="0">
              <a:solidFill>
                <a:srgbClr val="EA4937"/>
              </a:solidFill>
            </a:endParaRPr>
          </a:p>
        </p:txBody>
      </p:sp>
    </p:spTree>
    <p:extLst>
      <p:ext uri="{BB962C8B-B14F-4D97-AF65-F5344CB8AC3E}">
        <p14:creationId xmlns:p14="http://schemas.microsoft.com/office/powerpoint/2010/main" val="35434703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9" name="object 2">
            <a:extLst>
              <a:ext uri="{FF2B5EF4-FFF2-40B4-BE49-F238E27FC236}">
                <a16:creationId xmlns="" xmlns:a16="http://schemas.microsoft.com/office/drawing/2014/main" id="{AC720154-C9D0-4B69-8929-E67D15708A9E}"/>
              </a:ext>
            </a:extLst>
          </p:cNvPr>
          <p:cNvSpPr/>
          <p:nvPr userDrawn="1"/>
        </p:nvSpPr>
        <p:spPr>
          <a:xfrm>
            <a:off x="0" y="0"/>
            <a:ext cx="9147810" cy="6861809"/>
          </a:xfrm>
          <a:custGeom>
            <a:avLst/>
            <a:gdLst/>
            <a:ahLst/>
            <a:cxnLst/>
            <a:rect l="l" t="t" r="r" b="b"/>
            <a:pathLst>
              <a:path w="9147810" h="6861809">
                <a:moveTo>
                  <a:pt x="0" y="6861606"/>
                </a:moveTo>
                <a:lnTo>
                  <a:pt x="9147606" y="6861606"/>
                </a:lnTo>
                <a:lnTo>
                  <a:pt x="9147606" y="0"/>
                </a:lnTo>
                <a:lnTo>
                  <a:pt x="0" y="0"/>
                </a:lnTo>
                <a:lnTo>
                  <a:pt x="0" y="6861606"/>
                </a:lnTo>
                <a:close/>
              </a:path>
            </a:pathLst>
          </a:custGeom>
          <a:solidFill>
            <a:schemeClr val="accent2"/>
          </a:solidFill>
        </p:spPr>
        <p:txBody>
          <a:bodyPr wrap="square" lIns="0" tIns="0" rIns="0" bIns="0" rtlCol="0"/>
          <a:lstStyle/>
          <a:p>
            <a:endParaRPr>
              <a:solidFill>
                <a:prstClr val="black"/>
              </a:solidFill>
            </a:endParaRPr>
          </a:p>
        </p:txBody>
      </p:sp>
      <p:sp>
        <p:nvSpPr>
          <p:cNvPr id="12" name="object 5">
            <a:extLst>
              <a:ext uri="{FF2B5EF4-FFF2-40B4-BE49-F238E27FC236}">
                <a16:creationId xmlns="" xmlns:a16="http://schemas.microsoft.com/office/drawing/2014/main" id="{A78951BF-69F7-4835-B4D0-D03E74AE225A}"/>
              </a:ext>
            </a:extLst>
          </p:cNvPr>
          <p:cNvSpPr/>
          <p:nvPr userDrawn="1"/>
        </p:nvSpPr>
        <p:spPr>
          <a:xfrm>
            <a:off x="477367" y="457200"/>
            <a:ext cx="8213484" cy="5947410"/>
          </a:xfrm>
          <a:custGeom>
            <a:avLst/>
            <a:gdLst/>
            <a:ahLst/>
            <a:cxnLst/>
            <a:rect l="l" t="t" r="r" b="b"/>
            <a:pathLst>
              <a:path w="3829050" h="5947410">
                <a:moveTo>
                  <a:pt x="0" y="5947194"/>
                </a:moveTo>
                <a:lnTo>
                  <a:pt x="3828605" y="5947194"/>
                </a:lnTo>
                <a:lnTo>
                  <a:pt x="3828605" y="0"/>
                </a:lnTo>
                <a:lnTo>
                  <a:pt x="0" y="0"/>
                </a:lnTo>
                <a:lnTo>
                  <a:pt x="0" y="5947194"/>
                </a:lnTo>
                <a:close/>
              </a:path>
            </a:pathLst>
          </a:custGeom>
          <a:solidFill>
            <a:srgbClr val="FFFFFF"/>
          </a:solidFill>
        </p:spPr>
        <p:txBody>
          <a:bodyPr wrap="square" lIns="0" tIns="0" rIns="0" bIns="0" rtlCol="0"/>
          <a:lstStyle/>
          <a:p>
            <a:endParaRPr>
              <a:solidFill>
                <a:prstClr val="black"/>
              </a:solidFill>
              <a:latin typeface="Arial" panose="020B0604020202020204" pitchFamily="34" charset="0"/>
              <a:cs typeface="Arial" panose="020B0604020202020204" pitchFamily="34" charset="0"/>
            </a:endParaRPr>
          </a:p>
        </p:txBody>
      </p:sp>
      <p:sp>
        <p:nvSpPr>
          <p:cNvPr id="14" name="Espace réservé pour une image  13">
            <a:extLst>
              <a:ext uri="{FF2B5EF4-FFF2-40B4-BE49-F238E27FC236}">
                <a16:creationId xmlns="" xmlns:a16="http://schemas.microsoft.com/office/drawing/2014/main" id="{AE2A4475-5E73-41AA-ADAF-51A02575BC6B}"/>
              </a:ext>
            </a:extLst>
          </p:cNvPr>
          <p:cNvSpPr>
            <a:spLocks noGrp="1"/>
          </p:cNvSpPr>
          <p:nvPr>
            <p:ph type="pic" sz="quarter" idx="13"/>
          </p:nvPr>
        </p:nvSpPr>
        <p:spPr>
          <a:xfrm>
            <a:off x="539645" y="524657"/>
            <a:ext cx="4318345" cy="5820390"/>
          </a:xfrm>
        </p:spPr>
        <p:txBody>
          <a:bodyPr/>
          <a:lstStyle>
            <a:lvl1pPr>
              <a:defRPr>
                <a:latin typeface="Arial" panose="020B0604020202020204" pitchFamily="34" charset="0"/>
                <a:cs typeface="Arial" panose="020B0604020202020204" pitchFamily="34" charset="0"/>
              </a:defRPr>
            </a:lvl1pPr>
          </a:lstStyle>
          <a:p>
            <a:endParaRPr lang="fr-FR"/>
          </a:p>
        </p:txBody>
      </p:sp>
      <p:sp>
        <p:nvSpPr>
          <p:cNvPr id="2" name="Title 1"/>
          <p:cNvSpPr>
            <a:spLocks noGrp="1"/>
          </p:cNvSpPr>
          <p:nvPr>
            <p:ph type="title"/>
          </p:nvPr>
        </p:nvSpPr>
        <p:spPr>
          <a:xfrm>
            <a:off x="5036694" y="1969073"/>
            <a:ext cx="3654157" cy="1325563"/>
          </a:xfrm>
        </p:spPr>
        <p:txBody>
          <a:bodyPr>
            <a:normAutofit/>
          </a:bodyPr>
          <a:lstStyle>
            <a:lvl1pPr>
              <a:lnSpc>
                <a:spcPct val="100000"/>
              </a:lnSpc>
              <a:defRPr sz="3100" cap="all" baseline="0">
                <a:solidFill>
                  <a:schemeClr val="accent2"/>
                </a:solidFill>
                <a:latin typeface="Arial" panose="020B0604020202020204" pitchFamily="34" charset="0"/>
                <a:cs typeface="Arial" panose="020B0604020202020204" pitchFamily="34" charset="0"/>
              </a:defRPr>
            </a:lvl1pPr>
          </a:lstStyle>
          <a:p>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2C45E593-3618-45C7-B2C7-8BE007B729C1}" type="datetime1">
              <a:rPr lang="fr-FR" smtClean="0">
                <a:solidFill>
                  <a:prstClr val="black">
                    <a:tint val="75000"/>
                  </a:prstClr>
                </a:solidFill>
              </a:rPr>
              <a:pPr/>
              <a:t>04/07/2019</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fr-FR" smtClean="0">
                <a:solidFill>
                  <a:prstClr val="black">
                    <a:tint val="75000"/>
                  </a:prstClr>
                </a:solidFill>
              </a:rPr>
              <a:t>PRÉSENTATION DE  PÔLE EMPLOI   I  JUILLET 2017 I  </a:t>
            </a: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
        <p:nvSpPr>
          <p:cNvPr id="18" name="Espace réservé du texte 17">
            <a:extLst>
              <a:ext uri="{FF2B5EF4-FFF2-40B4-BE49-F238E27FC236}">
                <a16:creationId xmlns="" xmlns:a16="http://schemas.microsoft.com/office/drawing/2014/main" id="{84753C28-CE5C-4068-A1C7-0E6E8A30FBA9}"/>
              </a:ext>
            </a:extLst>
          </p:cNvPr>
          <p:cNvSpPr>
            <a:spLocks noGrp="1"/>
          </p:cNvSpPr>
          <p:nvPr>
            <p:ph type="body" sz="quarter" idx="14"/>
          </p:nvPr>
        </p:nvSpPr>
        <p:spPr>
          <a:xfrm>
            <a:off x="5036694" y="3252869"/>
            <a:ext cx="3654157" cy="914400"/>
          </a:xfrm>
        </p:spPr>
        <p:txBody>
          <a:bodyPr>
            <a:noAutofit/>
          </a:bodyPr>
          <a:lstStyle>
            <a:lvl1pPr marL="0" indent="0">
              <a:buNone/>
              <a:defRPr sz="3100" cap="all" baseline="0">
                <a:solidFill>
                  <a:schemeClr val="tx1"/>
                </a:solidFill>
                <a:latin typeface="Arial" panose="020B0604020202020204" pitchFamily="34" charset="0"/>
                <a:cs typeface="Arial" panose="020B0604020202020204" pitchFamily="34" charset="0"/>
              </a:defRPr>
            </a:lvl1pPr>
          </a:lstStyle>
          <a:p>
            <a:pPr lvl="0"/>
            <a:endParaRPr lang="fr-FR" dirty="0"/>
          </a:p>
        </p:txBody>
      </p:sp>
    </p:spTree>
    <p:extLst>
      <p:ext uri="{BB962C8B-B14F-4D97-AF65-F5344CB8AC3E}">
        <p14:creationId xmlns:p14="http://schemas.microsoft.com/office/powerpoint/2010/main" val="20855636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11F58B6-3568-4DD2-BA4E-CB8EED2513C2}" type="datetime1">
              <a:rPr lang="fr-FR" smtClean="0">
                <a:solidFill>
                  <a:prstClr val="black">
                    <a:tint val="75000"/>
                  </a:prstClr>
                </a:solidFill>
              </a:rPr>
              <a:pPr/>
              <a:t>04/07/2019</a:t>
            </a:fld>
            <a:endParaRPr lang="fr-FR">
              <a:solidFill>
                <a:prstClr val="black">
                  <a:tint val="75000"/>
                </a:prstClr>
              </a:solidFill>
            </a:endParaRPr>
          </a:p>
        </p:txBody>
      </p:sp>
      <p:pic>
        <p:nvPicPr>
          <p:cNvPr id="9" name="Image 8">
            <a:extLst>
              <a:ext uri="{FF2B5EF4-FFF2-40B4-BE49-F238E27FC236}">
                <a16:creationId xmlns="" xmlns:a16="http://schemas.microsoft.com/office/drawing/2014/main" id="{F3282674-910A-4290-A4A3-26DE56D2DD43}"/>
              </a:ext>
            </a:extLst>
          </p:cNvPr>
          <p:cNvPicPr>
            <a:picLocks noChangeAspect="1"/>
          </p:cNvPicPr>
          <p:nvPr userDrawn="1"/>
        </p:nvPicPr>
        <p:blipFill>
          <a:blip r:embed="rId2"/>
          <a:stretch>
            <a:fillRect/>
          </a:stretch>
        </p:blipFill>
        <p:spPr>
          <a:xfrm>
            <a:off x="453811" y="254102"/>
            <a:ext cx="334688" cy="333976"/>
          </a:xfrm>
          <a:prstGeom prst="rect">
            <a:avLst/>
          </a:prstGeom>
        </p:spPr>
      </p:pic>
      <p:sp>
        <p:nvSpPr>
          <p:cNvPr id="10" name="object 13">
            <a:extLst>
              <a:ext uri="{FF2B5EF4-FFF2-40B4-BE49-F238E27FC236}">
                <a16:creationId xmlns="" xmlns:a16="http://schemas.microsoft.com/office/drawing/2014/main" id="{426985CA-2ECC-4706-BA39-018C52F13A49}"/>
              </a:ext>
            </a:extLst>
          </p:cNvPr>
          <p:cNvSpPr txBox="1"/>
          <p:nvPr userDrawn="1"/>
        </p:nvSpPr>
        <p:spPr>
          <a:xfrm>
            <a:off x="817100" y="142477"/>
            <a:ext cx="325900" cy="536044"/>
          </a:xfrm>
          <a:prstGeom prst="rect">
            <a:avLst/>
          </a:prstGeom>
        </p:spPr>
        <p:txBody>
          <a:bodyPr vert="horz" wrap="square" lIns="0" tIns="12700" rIns="0" bIns="0" rtlCol="0">
            <a:spAutoFit/>
          </a:bodyPr>
          <a:lstStyle/>
          <a:p>
            <a:pPr marL="12700">
              <a:spcBef>
                <a:spcPts val="100"/>
              </a:spcBef>
            </a:pPr>
            <a:r>
              <a:rPr lang="fr-FR" sz="3400" spc="-760" dirty="0">
                <a:solidFill>
                  <a:srgbClr val="50BECB"/>
                </a:solidFill>
                <a:latin typeface="Arial" panose="020B0604020202020204" pitchFamily="34" charset="0"/>
                <a:cs typeface="Arial" panose="020B0604020202020204" pitchFamily="34" charset="0"/>
              </a:rPr>
              <a:t>2  .</a:t>
            </a:r>
            <a:endParaRPr sz="3400" dirty="0">
              <a:solidFill>
                <a:srgbClr val="50BECB"/>
              </a:solidFill>
              <a:latin typeface="Arial" panose="020B0604020202020204" pitchFamily="34" charset="0"/>
              <a:cs typeface="Arial" panose="020B0604020202020204" pitchFamily="34" charset="0"/>
            </a:endParaRPr>
          </a:p>
        </p:txBody>
      </p:sp>
      <p:sp>
        <p:nvSpPr>
          <p:cNvPr id="11" name="object 9">
            <a:extLst>
              <a:ext uri="{FF2B5EF4-FFF2-40B4-BE49-F238E27FC236}">
                <a16:creationId xmlns="" xmlns:a16="http://schemas.microsoft.com/office/drawing/2014/main" id="{5F5CA8F2-608E-4E51-B93E-1204EE4C1A1E}"/>
              </a:ext>
            </a:extLst>
          </p:cNvPr>
          <p:cNvSpPr/>
          <p:nvPr userDrawn="1"/>
        </p:nvSpPr>
        <p:spPr>
          <a:xfrm>
            <a:off x="457193" y="655666"/>
            <a:ext cx="8233409" cy="0"/>
          </a:xfrm>
          <a:custGeom>
            <a:avLst/>
            <a:gdLst/>
            <a:ahLst/>
            <a:cxnLst/>
            <a:rect l="l" t="t" r="r" b="b"/>
            <a:pathLst>
              <a:path w="8233409">
                <a:moveTo>
                  <a:pt x="0" y="0"/>
                </a:moveTo>
                <a:lnTo>
                  <a:pt x="8233206" y="0"/>
                </a:lnTo>
              </a:path>
            </a:pathLst>
          </a:custGeom>
          <a:ln w="3810">
            <a:solidFill>
              <a:srgbClr val="000000"/>
            </a:solidFill>
          </a:ln>
        </p:spPr>
        <p:txBody>
          <a:bodyPr wrap="square" lIns="0" tIns="0" rIns="0" bIns="0" rtlCol="0"/>
          <a:lstStyle/>
          <a:p>
            <a:endParaRPr>
              <a:solidFill>
                <a:prstClr val="black"/>
              </a:solidFill>
              <a:latin typeface="Arial" panose="020B0604020202020204" pitchFamily="34" charset="0"/>
              <a:cs typeface="Arial" panose="020B0604020202020204" pitchFamily="34" charset="0"/>
            </a:endParaRPr>
          </a:p>
        </p:txBody>
      </p:sp>
      <p:sp>
        <p:nvSpPr>
          <p:cNvPr id="14" name="Slide Number Placeholder 5">
            <a:extLst>
              <a:ext uri="{FF2B5EF4-FFF2-40B4-BE49-F238E27FC236}">
                <a16:creationId xmlns="" xmlns:a16="http://schemas.microsoft.com/office/drawing/2014/main" id="{A82D5BD8-C2F8-486F-91E8-B2B829FB4C93}"/>
              </a:ext>
            </a:extLst>
          </p:cNvPr>
          <p:cNvSpPr>
            <a:spLocks noGrp="1"/>
          </p:cNvSpPr>
          <p:nvPr>
            <p:ph type="sldNum" sz="quarter" idx="12"/>
          </p:nvPr>
        </p:nvSpPr>
        <p:spPr>
          <a:xfrm>
            <a:off x="8494573" y="313396"/>
            <a:ext cx="431232" cy="365125"/>
          </a:xfrm>
        </p:spPr>
        <p:txBody>
          <a:bodyPr/>
          <a:lstStyle>
            <a:lvl1pPr algn="l">
              <a:defRPr sz="800">
                <a:solidFill>
                  <a:schemeClr val="accent2"/>
                </a:solidFill>
                <a:latin typeface="Arial" panose="020B0604020202020204" pitchFamily="34" charset="0"/>
                <a:cs typeface="Arial" panose="020B0604020202020204" pitchFamily="34" charset="0"/>
              </a:defRPr>
            </a:lvl1pPr>
          </a:lstStyle>
          <a:p>
            <a:fld id="{E5C3AFE5-AA87-46A3-8AEF-92DC5C6A7126}" type="slidenum">
              <a:rPr lang="fr-FR" smtClean="0">
                <a:solidFill>
                  <a:srgbClr val="50BECB"/>
                </a:solidFill>
              </a:rPr>
              <a:pPr/>
              <a:t>‹N°›</a:t>
            </a:fld>
            <a:endParaRPr lang="fr-FR" dirty="0">
              <a:solidFill>
                <a:srgbClr val="50BECB"/>
              </a:solidFill>
            </a:endParaRPr>
          </a:p>
        </p:txBody>
      </p:sp>
      <p:sp>
        <p:nvSpPr>
          <p:cNvPr id="15" name="Footer Placeholder 4">
            <a:extLst>
              <a:ext uri="{FF2B5EF4-FFF2-40B4-BE49-F238E27FC236}">
                <a16:creationId xmlns="" xmlns:a16="http://schemas.microsoft.com/office/drawing/2014/main" id="{0F800F14-3520-4AA7-8F59-F651A6117895}"/>
              </a:ext>
            </a:extLst>
          </p:cNvPr>
          <p:cNvSpPr>
            <a:spLocks noGrp="1"/>
          </p:cNvSpPr>
          <p:nvPr>
            <p:ph type="ftr" sz="quarter" idx="11"/>
          </p:nvPr>
        </p:nvSpPr>
        <p:spPr>
          <a:xfrm>
            <a:off x="4978400" y="318651"/>
            <a:ext cx="4004551" cy="337016"/>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fr-FR" spc="40" smtClean="0">
                <a:solidFill>
                  <a:prstClr val="black"/>
                </a:solidFill>
              </a:rPr>
              <a:t>PRÉSENTATION DE  PÔLE EMPLOI   I  JUILLET 2017 I  </a:t>
            </a:r>
            <a:endParaRPr lang="fr-FR" spc="100" dirty="0">
              <a:solidFill>
                <a:prstClr val="black"/>
              </a:solidFill>
            </a:endParaRPr>
          </a:p>
        </p:txBody>
      </p:sp>
    </p:spTree>
    <p:extLst>
      <p:ext uri="{BB962C8B-B14F-4D97-AF65-F5344CB8AC3E}">
        <p14:creationId xmlns:p14="http://schemas.microsoft.com/office/powerpoint/2010/main" val="20753667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9" name="object 2">
            <a:extLst>
              <a:ext uri="{FF2B5EF4-FFF2-40B4-BE49-F238E27FC236}">
                <a16:creationId xmlns="" xmlns:a16="http://schemas.microsoft.com/office/drawing/2014/main" id="{AC720154-C9D0-4B69-8929-E67D15708A9E}"/>
              </a:ext>
            </a:extLst>
          </p:cNvPr>
          <p:cNvSpPr/>
          <p:nvPr userDrawn="1"/>
        </p:nvSpPr>
        <p:spPr>
          <a:xfrm>
            <a:off x="0" y="0"/>
            <a:ext cx="9147810" cy="6861809"/>
          </a:xfrm>
          <a:custGeom>
            <a:avLst/>
            <a:gdLst/>
            <a:ahLst/>
            <a:cxnLst/>
            <a:rect l="l" t="t" r="r" b="b"/>
            <a:pathLst>
              <a:path w="9147810" h="6861809">
                <a:moveTo>
                  <a:pt x="0" y="6861606"/>
                </a:moveTo>
                <a:lnTo>
                  <a:pt x="9147606" y="6861606"/>
                </a:lnTo>
                <a:lnTo>
                  <a:pt x="9147606" y="0"/>
                </a:lnTo>
                <a:lnTo>
                  <a:pt x="0" y="0"/>
                </a:lnTo>
                <a:lnTo>
                  <a:pt x="0" y="6861606"/>
                </a:lnTo>
                <a:close/>
              </a:path>
            </a:pathLst>
          </a:custGeom>
          <a:solidFill>
            <a:schemeClr val="accent3"/>
          </a:solidFill>
        </p:spPr>
        <p:txBody>
          <a:bodyPr wrap="square" lIns="0" tIns="0" rIns="0" bIns="0" rtlCol="0"/>
          <a:lstStyle/>
          <a:p>
            <a:endParaRPr>
              <a:solidFill>
                <a:prstClr val="black"/>
              </a:solidFill>
            </a:endParaRPr>
          </a:p>
        </p:txBody>
      </p:sp>
      <p:sp>
        <p:nvSpPr>
          <p:cNvPr id="12" name="object 5">
            <a:extLst>
              <a:ext uri="{FF2B5EF4-FFF2-40B4-BE49-F238E27FC236}">
                <a16:creationId xmlns="" xmlns:a16="http://schemas.microsoft.com/office/drawing/2014/main" id="{A78951BF-69F7-4835-B4D0-D03E74AE225A}"/>
              </a:ext>
            </a:extLst>
          </p:cNvPr>
          <p:cNvSpPr/>
          <p:nvPr userDrawn="1"/>
        </p:nvSpPr>
        <p:spPr>
          <a:xfrm>
            <a:off x="477367" y="457200"/>
            <a:ext cx="8213484" cy="5947410"/>
          </a:xfrm>
          <a:custGeom>
            <a:avLst/>
            <a:gdLst/>
            <a:ahLst/>
            <a:cxnLst/>
            <a:rect l="l" t="t" r="r" b="b"/>
            <a:pathLst>
              <a:path w="3829050" h="5947410">
                <a:moveTo>
                  <a:pt x="0" y="5947194"/>
                </a:moveTo>
                <a:lnTo>
                  <a:pt x="3828605" y="5947194"/>
                </a:lnTo>
                <a:lnTo>
                  <a:pt x="3828605" y="0"/>
                </a:lnTo>
                <a:lnTo>
                  <a:pt x="0" y="0"/>
                </a:lnTo>
                <a:lnTo>
                  <a:pt x="0" y="5947194"/>
                </a:lnTo>
                <a:close/>
              </a:path>
            </a:pathLst>
          </a:custGeom>
          <a:solidFill>
            <a:srgbClr val="FFFFFF"/>
          </a:solidFill>
        </p:spPr>
        <p:txBody>
          <a:bodyPr wrap="square" lIns="0" tIns="0" rIns="0" bIns="0" rtlCol="0"/>
          <a:lstStyle/>
          <a:p>
            <a:endParaRPr>
              <a:solidFill>
                <a:prstClr val="black"/>
              </a:solidFill>
              <a:latin typeface="Arial" panose="020B0604020202020204" pitchFamily="34" charset="0"/>
              <a:cs typeface="Arial" panose="020B0604020202020204" pitchFamily="34" charset="0"/>
            </a:endParaRPr>
          </a:p>
        </p:txBody>
      </p:sp>
      <p:sp>
        <p:nvSpPr>
          <p:cNvPr id="14" name="Espace réservé pour une image  13">
            <a:extLst>
              <a:ext uri="{FF2B5EF4-FFF2-40B4-BE49-F238E27FC236}">
                <a16:creationId xmlns="" xmlns:a16="http://schemas.microsoft.com/office/drawing/2014/main" id="{AE2A4475-5E73-41AA-ADAF-51A02575BC6B}"/>
              </a:ext>
            </a:extLst>
          </p:cNvPr>
          <p:cNvSpPr>
            <a:spLocks noGrp="1"/>
          </p:cNvSpPr>
          <p:nvPr>
            <p:ph type="pic" sz="quarter" idx="13"/>
          </p:nvPr>
        </p:nvSpPr>
        <p:spPr>
          <a:xfrm>
            <a:off x="539645" y="524657"/>
            <a:ext cx="4318345" cy="5820390"/>
          </a:xfrm>
        </p:spPr>
        <p:txBody>
          <a:bodyPr/>
          <a:lstStyle>
            <a:lvl1pPr>
              <a:defRPr>
                <a:latin typeface="Arial" panose="020B0604020202020204" pitchFamily="34" charset="0"/>
                <a:cs typeface="Arial" panose="020B0604020202020204" pitchFamily="34" charset="0"/>
              </a:defRPr>
            </a:lvl1pPr>
          </a:lstStyle>
          <a:p>
            <a:endParaRPr lang="fr-FR"/>
          </a:p>
        </p:txBody>
      </p:sp>
      <p:sp>
        <p:nvSpPr>
          <p:cNvPr id="2" name="Title 1"/>
          <p:cNvSpPr>
            <a:spLocks noGrp="1"/>
          </p:cNvSpPr>
          <p:nvPr>
            <p:ph type="title"/>
          </p:nvPr>
        </p:nvSpPr>
        <p:spPr>
          <a:xfrm>
            <a:off x="5036694" y="1969073"/>
            <a:ext cx="3654157" cy="1325563"/>
          </a:xfrm>
        </p:spPr>
        <p:txBody>
          <a:bodyPr>
            <a:normAutofit/>
          </a:bodyPr>
          <a:lstStyle>
            <a:lvl1pPr>
              <a:lnSpc>
                <a:spcPct val="100000"/>
              </a:lnSpc>
              <a:defRPr sz="3100" cap="all" baseline="0">
                <a:solidFill>
                  <a:schemeClr val="accent3"/>
                </a:solidFill>
                <a:latin typeface="Arial" panose="020B0604020202020204" pitchFamily="34" charset="0"/>
                <a:cs typeface="Arial" panose="020B0604020202020204" pitchFamily="34" charset="0"/>
              </a:defRPr>
            </a:lvl1pPr>
          </a:lstStyle>
          <a:p>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35355EE-A857-4A95-83FA-7EF65D167865}" type="datetime1">
              <a:rPr lang="fr-FR" smtClean="0">
                <a:solidFill>
                  <a:prstClr val="black">
                    <a:tint val="75000"/>
                  </a:prstClr>
                </a:solidFill>
              </a:rPr>
              <a:pPr/>
              <a:t>04/07/2019</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fr-FR" smtClean="0">
                <a:solidFill>
                  <a:prstClr val="black">
                    <a:tint val="75000"/>
                  </a:prstClr>
                </a:solidFill>
              </a:rPr>
              <a:t>PRÉSENTATION DE  PÔLE EMPLOI   I  JUILLET 2017 I  </a:t>
            </a: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
        <p:nvSpPr>
          <p:cNvPr id="18" name="Espace réservé du texte 17">
            <a:extLst>
              <a:ext uri="{FF2B5EF4-FFF2-40B4-BE49-F238E27FC236}">
                <a16:creationId xmlns="" xmlns:a16="http://schemas.microsoft.com/office/drawing/2014/main" id="{84753C28-CE5C-4068-A1C7-0E6E8A30FBA9}"/>
              </a:ext>
            </a:extLst>
          </p:cNvPr>
          <p:cNvSpPr>
            <a:spLocks noGrp="1"/>
          </p:cNvSpPr>
          <p:nvPr>
            <p:ph type="body" sz="quarter" idx="14"/>
          </p:nvPr>
        </p:nvSpPr>
        <p:spPr>
          <a:xfrm>
            <a:off x="5036694" y="3206688"/>
            <a:ext cx="3654157" cy="914400"/>
          </a:xfrm>
        </p:spPr>
        <p:txBody>
          <a:bodyPr>
            <a:noAutofit/>
          </a:bodyPr>
          <a:lstStyle>
            <a:lvl1pPr marL="0" indent="0">
              <a:buNone/>
              <a:defRPr sz="3100" cap="all" baseline="0">
                <a:solidFill>
                  <a:schemeClr val="tx1"/>
                </a:solidFill>
                <a:latin typeface="Arial" panose="020B0604020202020204" pitchFamily="34" charset="0"/>
                <a:cs typeface="Arial" panose="020B0604020202020204" pitchFamily="34" charset="0"/>
              </a:defRPr>
            </a:lvl1pPr>
          </a:lstStyle>
          <a:p>
            <a:pPr lvl="0"/>
            <a:endParaRPr lang="fr-FR" dirty="0"/>
          </a:p>
        </p:txBody>
      </p:sp>
    </p:spTree>
    <p:extLst>
      <p:ext uri="{BB962C8B-B14F-4D97-AF65-F5344CB8AC3E}">
        <p14:creationId xmlns:p14="http://schemas.microsoft.com/office/powerpoint/2010/main" val="41962796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2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53D13E6-369C-46F9-BE48-0BC58C630A72}" type="datetime1">
              <a:rPr lang="fr-FR" smtClean="0">
                <a:solidFill>
                  <a:prstClr val="black">
                    <a:tint val="75000"/>
                  </a:prstClr>
                </a:solidFill>
              </a:rPr>
              <a:pPr/>
              <a:t>04/07/2019</a:t>
            </a:fld>
            <a:endParaRPr lang="fr-FR" dirty="0">
              <a:solidFill>
                <a:prstClr val="black">
                  <a:tint val="75000"/>
                </a:prstClr>
              </a:solidFill>
            </a:endParaRPr>
          </a:p>
        </p:txBody>
      </p:sp>
      <p:pic>
        <p:nvPicPr>
          <p:cNvPr id="9" name="Image 8">
            <a:extLst>
              <a:ext uri="{FF2B5EF4-FFF2-40B4-BE49-F238E27FC236}">
                <a16:creationId xmlns="" xmlns:a16="http://schemas.microsoft.com/office/drawing/2014/main" id="{F3282674-910A-4290-A4A3-26DE56D2DD43}"/>
              </a:ext>
            </a:extLst>
          </p:cNvPr>
          <p:cNvPicPr>
            <a:picLocks noChangeAspect="1"/>
          </p:cNvPicPr>
          <p:nvPr userDrawn="1"/>
        </p:nvPicPr>
        <p:blipFill>
          <a:blip r:embed="rId2"/>
          <a:stretch>
            <a:fillRect/>
          </a:stretch>
        </p:blipFill>
        <p:spPr>
          <a:xfrm>
            <a:off x="453811" y="254102"/>
            <a:ext cx="334688" cy="333976"/>
          </a:xfrm>
          <a:prstGeom prst="rect">
            <a:avLst/>
          </a:prstGeom>
        </p:spPr>
      </p:pic>
      <p:sp>
        <p:nvSpPr>
          <p:cNvPr id="11" name="object 9">
            <a:extLst>
              <a:ext uri="{FF2B5EF4-FFF2-40B4-BE49-F238E27FC236}">
                <a16:creationId xmlns="" xmlns:a16="http://schemas.microsoft.com/office/drawing/2014/main" id="{5F5CA8F2-608E-4E51-B93E-1204EE4C1A1E}"/>
              </a:ext>
            </a:extLst>
          </p:cNvPr>
          <p:cNvSpPr/>
          <p:nvPr userDrawn="1"/>
        </p:nvSpPr>
        <p:spPr>
          <a:xfrm>
            <a:off x="457193" y="655666"/>
            <a:ext cx="8233409" cy="0"/>
          </a:xfrm>
          <a:custGeom>
            <a:avLst/>
            <a:gdLst/>
            <a:ahLst/>
            <a:cxnLst/>
            <a:rect l="l" t="t" r="r" b="b"/>
            <a:pathLst>
              <a:path w="8233409">
                <a:moveTo>
                  <a:pt x="0" y="0"/>
                </a:moveTo>
                <a:lnTo>
                  <a:pt x="8233206" y="0"/>
                </a:lnTo>
              </a:path>
            </a:pathLst>
          </a:custGeom>
          <a:ln w="3810">
            <a:solidFill>
              <a:srgbClr val="000000"/>
            </a:solidFill>
          </a:ln>
        </p:spPr>
        <p:txBody>
          <a:bodyPr wrap="square" lIns="0" tIns="0" rIns="0" bIns="0" rtlCol="0"/>
          <a:lstStyle/>
          <a:p>
            <a:endParaRPr>
              <a:solidFill>
                <a:prstClr val="black"/>
              </a:solidFill>
              <a:latin typeface="Arial" panose="020B0604020202020204" pitchFamily="34" charset="0"/>
              <a:cs typeface="Arial" panose="020B0604020202020204" pitchFamily="34" charset="0"/>
            </a:endParaRPr>
          </a:p>
        </p:txBody>
      </p:sp>
      <p:sp>
        <p:nvSpPr>
          <p:cNvPr id="14" name="Slide Number Placeholder 5">
            <a:extLst>
              <a:ext uri="{FF2B5EF4-FFF2-40B4-BE49-F238E27FC236}">
                <a16:creationId xmlns="" xmlns:a16="http://schemas.microsoft.com/office/drawing/2014/main" id="{0ACF7D84-E653-444C-B290-2C4B56ED6072}"/>
              </a:ext>
            </a:extLst>
          </p:cNvPr>
          <p:cNvSpPr>
            <a:spLocks noGrp="1"/>
          </p:cNvSpPr>
          <p:nvPr>
            <p:ph type="sldNum" sz="quarter" idx="12"/>
          </p:nvPr>
        </p:nvSpPr>
        <p:spPr>
          <a:xfrm>
            <a:off x="8494573" y="313396"/>
            <a:ext cx="431232" cy="365125"/>
          </a:xfrm>
        </p:spPr>
        <p:txBody>
          <a:bodyPr/>
          <a:lstStyle>
            <a:lvl1pPr algn="l">
              <a:defRPr sz="800">
                <a:solidFill>
                  <a:schemeClr val="accent3"/>
                </a:solidFill>
                <a:latin typeface="Arial" panose="020B0604020202020204" pitchFamily="34" charset="0"/>
                <a:cs typeface="Arial" panose="020B0604020202020204" pitchFamily="34" charset="0"/>
              </a:defRPr>
            </a:lvl1pPr>
          </a:lstStyle>
          <a:p>
            <a:fld id="{E5C3AFE5-AA87-46A3-8AEF-92DC5C6A7126}" type="slidenum">
              <a:rPr lang="fr-FR" smtClean="0">
                <a:solidFill>
                  <a:srgbClr val="FFCC00"/>
                </a:solidFill>
              </a:rPr>
              <a:pPr/>
              <a:t>‹N°›</a:t>
            </a:fld>
            <a:endParaRPr lang="fr-FR" dirty="0">
              <a:solidFill>
                <a:srgbClr val="FFCC00"/>
              </a:solidFill>
            </a:endParaRPr>
          </a:p>
        </p:txBody>
      </p:sp>
      <p:sp>
        <p:nvSpPr>
          <p:cNvPr id="15" name="Footer Placeholder 4">
            <a:extLst>
              <a:ext uri="{FF2B5EF4-FFF2-40B4-BE49-F238E27FC236}">
                <a16:creationId xmlns="" xmlns:a16="http://schemas.microsoft.com/office/drawing/2014/main" id="{B674091B-0B7C-4111-B06C-EDF6CF27CE3A}"/>
              </a:ext>
            </a:extLst>
          </p:cNvPr>
          <p:cNvSpPr>
            <a:spLocks noGrp="1"/>
          </p:cNvSpPr>
          <p:nvPr>
            <p:ph type="ftr" sz="quarter" idx="11"/>
          </p:nvPr>
        </p:nvSpPr>
        <p:spPr>
          <a:xfrm>
            <a:off x="4719782" y="313396"/>
            <a:ext cx="4263169" cy="365125"/>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fr-FR" spc="40" dirty="0" smtClean="0">
                <a:solidFill>
                  <a:prstClr val="black"/>
                </a:solidFill>
              </a:rPr>
              <a:t>PRÉSENTATION DE  PÔLE EMPLOI   I  JUILLET 2017 I  </a:t>
            </a:r>
            <a:endParaRPr lang="fr-FR" spc="100" dirty="0">
              <a:solidFill>
                <a:prstClr val="black"/>
              </a:solidFill>
            </a:endParaRPr>
          </a:p>
        </p:txBody>
      </p:sp>
    </p:spTree>
    <p:extLst>
      <p:ext uri="{BB962C8B-B14F-4D97-AF65-F5344CB8AC3E}">
        <p14:creationId xmlns:p14="http://schemas.microsoft.com/office/powerpoint/2010/main" val="36883102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9" name="object 2">
            <a:extLst>
              <a:ext uri="{FF2B5EF4-FFF2-40B4-BE49-F238E27FC236}">
                <a16:creationId xmlns="" xmlns:a16="http://schemas.microsoft.com/office/drawing/2014/main" id="{AC720154-C9D0-4B69-8929-E67D15708A9E}"/>
              </a:ext>
            </a:extLst>
          </p:cNvPr>
          <p:cNvSpPr/>
          <p:nvPr userDrawn="1"/>
        </p:nvSpPr>
        <p:spPr>
          <a:xfrm>
            <a:off x="0" y="0"/>
            <a:ext cx="9147810" cy="6861809"/>
          </a:xfrm>
          <a:custGeom>
            <a:avLst/>
            <a:gdLst/>
            <a:ahLst/>
            <a:cxnLst/>
            <a:rect l="l" t="t" r="r" b="b"/>
            <a:pathLst>
              <a:path w="9147810" h="6861809">
                <a:moveTo>
                  <a:pt x="0" y="6861606"/>
                </a:moveTo>
                <a:lnTo>
                  <a:pt x="9147606" y="6861606"/>
                </a:lnTo>
                <a:lnTo>
                  <a:pt x="9147606" y="0"/>
                </a:lnTo>
                <a:lnTo>
                  <a:pt x="0" y="0"/>
                </a:lnTo>
                <a:lnTo>
                  <a:pt x="0" y="6861606"/>
                </a:lnTo>
                <a:close/>
              </a:path>
            </a:pathLst>
          </a:custGeom>
          <a:solidFill>
            <a:schemeClr val="accent4"/>
          </a:solidFill>
        </p:spPr>
        <p:txBody>
          <a:bodyPr wrap="square" lIns="0" tIns="0" rIns="0" bIns="0" rtlCol="0"/>
          <a:lstStyle/>
          <a:p>
            <a:endParaRPr>
              <a:solidFill>
                <a:prstClr val="black"/>
              </a:solidFill>
            </a:endParaRPr>
          </a:p>
        </p:txBody>
      </p:sp>
      <p:sp>
        <p:nvSpPr>
          <p:cNvPr id="12" name="object 5">
            <a:extLst>
              <a:ext uri="{FF2B5EF4-FFF2-40B4-BE49-F238E27FC236}">
                <a16:creationId xmlns="" xmlns:a16="http://schemas.microsoft.com/office/drawing/2014/main" id="{A78951BF-69F7-4835-B4D0-D03E74AE225A}"/>
              </a:ext>
            </a:extLst>
          </p:cNvPr>
          <p:cNvSpPr/>
          <p:nvPr userDrawn="1"/>
        </p:nvSpPr>
        <p:spPr>
          <a:xfrm>
            <a:off x="477367" y="457200"/>
            <a:ext cx="8213484" cy="5947410"/>
          </a:xfrm>
          <a:custGeom>
            <a:avLst/>
            <a:gdLst/>
            <a:ahLst/>
            <a:cxnLst/>
            <a:rect l="l" t="t" r="r" b="b"/>
            <a:pathLst>
              <a:path w="3829050" h="5947410">
                <a:moveTo>
                  <a:pt x="0" y="5947194"/>
                </a:moveTo>
                <a:lnTo>
                  <a:pt x="3828605" y="5947194"/>
                </a:lnTo>
                <a:lnTo>
                  <a:pt x="3828605" y="0"/>
                </a:lnTo>
                <a:lnTo>
                  <a:pt x="0" y="0"/>
                </a:lnTo>
                <a:lnTo>
                  <a:pt x="0" y="5947194"/>
                </a:lnTo>
                <a:close/>
              </a:path>
            </a:pathLst>
          </a:custGeom>
          <a:solidFill>
            <a:srgbClr val="FFFFFF"/>
          </a:solidFill>
        </p:spPr>
        <p:txBody>
          <a:bodyPr wrap="square" lIns="0" tIns="0" rIns="0" bIns="0" rtlCol="0"/>
          <a:lstStyle/>
          <a:p>
            <a:endParaRPr>
              <a:solidFill>
                <a:prstClr val="black"/>
              </a:solidFill>
            </a:endParaRPr>
          </a:p>
        </p:txBody>
      </p:sp>
      <p:sp>
        <p:nvSpPr>
          <p:cNvPr id="14" name="Espace réservé pour une image  13">
            <a:extLst>
              <a:ext uri="{FF2B5EF4-FFF2-40B4-BE49-F238E27FC236}">
                <a16:creationId xmlns="" xmlns:a16="http://schemas.microsoft.com/office/drawing/2014/main" id="{AE2A4475-5E73-41AA-ADAF-51A02575BC6B}"/>
              </a:ext>
            </a:extLst>
          </p:cNvPr>
          <p:cNvSpPr>
            <a:spLocks noGrp="1"/>
          </p:cNvSpPr>
          <p:nvPr>
            <p:ph type="pic" sz="quarter" idx="13"/>
          </p:nvPr>
        </p:nvSpPr>
        <p:spPr>
          <a:xfrm>
            <a:off x="539645" y="524657"/>
            <a:ext cx="4318345" cy="5820390"/>
          </a:xfrm>
        </p:spPr>
        <p:txBody>
          <a:bodyPr/>
          <a:lstStyle>
            <a:lvl1pPr>
              <a:defRPr>
                <a:latin typeface="Arial" panose="020B0604020202020204" pitchFamily="34" charset="0"/>
                <a:cs typeface="Arial" panose="020B0604020202020204" pitchFamily="34" charset="0"/>
              </a:defRPr>
            </a:lvl1pPr>
          </a:lstStyle>
          <a:p>
            <a:endParaRPr lang="fr-FR"/>
          </a:p>
        </p:txBody>
      </p:sp>
      <p:sp>
        <p:nvSpPr>
          <p:cNvPr id="2" name="Title 1"/>
          <p:cNvSpPr>
            <a:spLocks noGrp="1"/>
          </p:cNvSpPr>
          <p:nvPr>
            <p:ph type="title"/>
          </p:nvPr>
        </p:nvSpPr>
        <p:spPr>
          <a:xfrm>
            <a:off x="5036694" y="1969073"/>
            <a:ext cx="3654157" cy="1325563"/>
          </a:xfrm>
        </p:spPr>
        <p:txBody>
          <a:bodyPr>
            <a:normAutofit/>
          </a:bodyPr>
          <a:lstStyle>
            <a:lvl1pPr>
              <a:lnSpc>
                <a:spcPct val="100000"/>
              </a:lnSpc>
              <a:defRPr sz="3100" cap="all" baseline="0">
                <a:latin typeface="Arial" panose="020B0604020202020204" pitchFamily="34" charset="0"/>
                <a:cs typeface="Arial" panose="020B0604020202020204" pitchFamily="34" charset="0"/>
              </a:defRPr>
            </a:lvl1pPr>
          </a:lstStyle>
          <a:p>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100B2F9B-011D-483D-974C-83BE532A9049}" type="datetime1">
              <a:rPr lang="fr-FR" smtClean="0">
                <a:solidFill>
                  <a:prstClr val="black">
                    <a:tint val="75000"/>
                  </a:prstClr>
                </a:solidFill>
              </a:rPr>
              <a:pPr/>
              <a:t>04/07/2019</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fr-FR" smtClean="0">
                <a:solidFill>
                  <a:prstClr val="black">
                    <a:tint val="75000"/>
                  </a:prstClr>
                </a:solidFill>
              </a:rPr>
              <a:t>PRÉSENTATION DE  PÔLE EMPLOI   I  JUILLET 2017 I  </a:t>
            </a: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
        <p:nvSpPr>
          <p:cNvPr id="18" name="Espace réservé du texte 17">
            <a:extLst>
              <a:ext uri="{FF2B5EF4-FFF2-40B4-BE49-F238E27FC236}">
                <a16:creationId xmlns="" xmlns:a16="http://schemas.microsoft.com/office/drawing/2014/main" id="{84753C28-CE5C-4068-A1C7-0E6E8A30FBA9}"/>
              </a:ext>
            </a:extLst>
          </p:cNvPr>
          <p:cNvSpPr>
            <a:spLocks noGrp="1"/>
          </p:cNvSpPr>
          <p:nvPr>
            <p:ph type="body" sz="quarter" idx="14"/>
          </p:nvPr>
        </p:nvSpPr>
        <p:spPr>
          <a:xfrm>
            <a:off x="5036694" y="3225160"/>
            <a:ext cx="3580833" cy="914400"/>
          </a:xfrm>
        </p:spPr>
        <p:txBody>
          <a:bodyPr>
            <a:noAutofit/>
          </a:bodyPr>
          <a:lstStyle>
            <a:lvl1pPr marL="0" indent="0">
              <a:buNone/>
              <a:defRPr sz="3100" cap="all" baseline="0">
                <a:solidFill>
                  <a:schemeClr val="accent4"/>
                </a:solidFill>
                <a:latin typeface="Arial" panose="020B0604020202020204" pitchFamily="34" charset="0"/>
                <a:cs typeface="Arial" panose="020B0604020202020204" pitchFamily="34" charset="0"/>
              </a:defRPr>
            </a:lvl1pPr>
          </a:lstStyle>
          <a:p>
            <a:pPr lvl="0"/>
            <a:endParaRPr lang="fr-FR" dirty="0"/>
          </a:p>
        </p:txBody>
      </p:sp>
    </p:spTree>
    <p:extLst>
      <p:ext uri="{BB962C8B-B14F-4D97-AF65-F5344CB8AC3E}">
        <p14:creationId xmlns:p14="http://schemas.microsoft.com/office/powerpoint/2010/main" val="33420699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3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AA0F2EC-D70D-4E79-B7D1-5E7D454B98D4}" type="datetime1">
              <a:rPr lang="fr-FR" smtClean="0">
                <a:solidFill>
                  <a:prstClr val="black">
                    <a:tint val="75000"/>
                  </a:prstClr>
                </a:solidFill>
              </a:rPr>
              <a:pPr/>
              <a:t>04/07/2019</a:t>
            </a:fld>
            <a:endParaRPr lang="fr-FR">
              <a:solidFill>
                <a:prstClr val="black">
                  <a:tint val="75000"/>
                </a:prstClr>
              </a:solidFill>
            </a:endParaRPr>
          </a:p>
        </p:txBody>
      </p:sp>
      <p:pic>
        <p:nvPicPr>
          <p:cNvPr id="9" name="Image 8">
            <a:extLst>
              <a:ext uri="{FF2B5EF4-FFF2-40B4-BE49-F238E27FC236}">
                <a16:creationId xmlns="" xmlns:a16="http://schemas.microsoft.com/office/drawing/2014/main" id="{F3282674-910A-4290-A4A3-26DE56D2DD43}"/>
              </a:ext>
            </a:extLst>
          </p:cNvPr>
          <p:cNvPicPr>
            <a:picLocks noChangeAspect="1"/>
          </p:cNvPicPr>
          <p:nvPr userDrawn="1"/>
        </p:nvPicPr>
        <p:blipFill>
          <a:blip r:embed="rId2"/>
          <a:stretch>
            <a:fillRect/>
          </a:stretch>
        </p:blipFill>
        <p:spPr>
          <a:xfrm>
            <a:off x="453811" y="254102"/>
            <a:ext cx="334688" cy="333976"/>
          </a:xfrm>
          <a:prstGeom prst="rect">
            <a:avLst/>
          </a:prstGeom>
        </p:spPr>
      </p:pic>
      <p:sp>
        <p:nvSpPr>
          <p:cNvPr id="10" name="object 13">
            <a:extLst>
              <a:ext uri="{FF2B5EF4-FFF2-40B4-BE49-F238E27FC236}">
                <a16:creationId xmlns="" xmlns:a16="http://schemas.microsoft.com/office/drawing/2014/main" id="{426985CA-2ECC-4706-BA39-018C52F13A49}"/>
              </a:ext>
            </a:extLst>
          </p:cNvPr>
          <p:cNvSpPr txBox="1"/>
          <p:nvPr userDrawn="1"/>
        </p:nvSpPr>
        <p:spPr>
          <a:xfrm>
            <a:off x="817100" y="142477"/>
            <a:ext cx="325900" cy="536044"/>
          </a:xfrm>
          <a:prstGeom prst="rect">
            <a:avLst/>
          </a:prstGeom>
        </p:spPr>
        <p:txBody>
          <a:bodyPr vert="horz" wrap="square" lIns="0" tIns="12700" rIns="0" bIns="0" rtlCol="0">
            <a:spAutoFit/>
          </a:bodyPr>
          <a:lstStyle/>
          <a:p>
            <a:pPr marL="12700">
              <a:spcBef>
                <a:spcPts val="100"/>
              </a:spcBef>
            </a:pPr>
            <a:r>
              <a:rPr lang="fr-FR" sz="3400" spc="-760" dirty="0">
                <a:solidFill>
                  <a:srgbClr val="003A79"/>
                </a:solidFill>
                <a:latin typeface="Arial" panose="020B0604020202020204" pitchFamily="34" charset="0"/>
                <a:cs typeface="Arial" panose="020B0604020202020204" pitchFamily="34" charset="0"/>
              </a:rPr>
              <a:t>4  .</a:t>
            </a:r>
            <a:endParaRPr sz="3400" dirty="0">
              <a:solidFill>
                <a:srgbClr val="003A79"/>
              </a:solidFill>
              <a:latin typeface="Arial" panose="020B0604020202020204" pitchFamily="34" charset="0"/>
              <a:cs typeface="Arial" panose="020B0604020202020204" pitchFamily="34" charset="0"/>
            </a:endParaRPr>
          </a:p>
        </p:txBody>
      </p:sp>
      <p:sp>
        <p:nvSpPr>
          <p:cNvPr id="11" name="object 9">
            <a:extLst>
              <a:ext uri="{FF2B5EF4-FFF2-40B4-BE49-F238E27FC236}">
                <a16:creationId xmlns="" xmlns:a16="http://schemas.microsoft.com/office/drawing/2014/main" id="{5F5CA8F2-608E-4E51-B93E-1204EE4C1A1E}"/>
              </a:ext>
            </a:extLst>
          </p:cNvPr>
          <p:cNvSpPr/>
          <p:nvPr userDrawn="1"/>
        </p:nvSpPr>
        <p:spPr>
          <a:xfrm>
            <a:off x="457193" y="655666"/>
            <a:ext cx="8233409" cy="0"/>
          </a:xfrm>
          <a:custGeom>
            <a:avLst/>
            <a:gdLst/>
            <a:ahLst/>
            <a:cxnLst/>
            <a:rect l="l" t="t" r="r" b="b"/>
            <a:pathLst>
              <a:path w="8233409">
                <a:moveTo>
                  <a:pt x="0" y="0"/>
                </a:moveTo>
                <a:lnTo>
                  <a:pt x="8233206" y="0"/>
                </a:lnTo>
              </a:path>
            </a:pathLst>
          </a:custGeom>
          <a:ln w="3810">
            <a:solidFill>
              <a:srgbClr val="000000"/>
            </a:solidFill>
          </a:ln>
        </p:spPr>
        <p:txBody>
          <a:bodyPr wrap="square" lIns="0" tIns="0" rIns="0" bIns="0" rtlCol="0"/>
          <a:lstStyle/>
          <a:p>
            <a:endParaRPr>
              <a:solidFill>
                <a:prstClr val="black"/>
              </a:solidFill>
              <a:latin typeface="Arial" panose="020B0604020202020204" pitchFamily="34" charset="0"/>
              <a:cs typeface="Arial" panose="020B0604020202020204" pitchFamily="34" charset="0"/>
            </a:endParaRPr>
          </a:p>
        </p:txBody>
      </p:sp>
      <p:sp>
        <p:nvSpPr>
          <p:cNvPr id="14" name="Slide Number Placeholder 5">
            <a:extLst>
              <a:ext uri="{FF2B5EF4-FFF2-40B4-BE49-F238E27FC236}">
                <a16:creationId xmlns="" xmlns:a16="http://schemas.microsoft.com/office/drawing/2014/main" id="{147540FB-AEF6-41FA-B8C4-0C2AF28D13DC}"/>
              </a:ext>
            </a:extLst>
          </p:cNvPr>
          <p:cNvSpPr>
            <a:spLocks noGrp="1"/>
          </p:cNvSpPr>
          <p:nvPr>
            <p:ph type="sldNum" sz="quarter" idx="12"/>
          </p:nvPr>
        </p:nvSpPr>
        <p:spPr>
          <a:xfrm>
            <a:off x="8494573" y="313396"/>
            <a:ext cx="431232" cy="365125"/>
          </a:xfrm>
        </p:spPr>
        <p:txBody>
          <a:bodyPr/>
          <a:lstStyle>
            <a:lvl1pPr algn="l">
              <a:defRPr sz="800">
                <a:solidFill>
                  <a:schemeClr val="accent4"/>
                </a:solidFill>
                <a:latin typeface="Arial" panose="020B0604020202020204" pitchFamily="34" charset="0"/>
                <a:cs typeface="Arial" panose="020B0604020202020204" pitchFamily="34" charset="0"/>
              </a:defRPr>
            </a:lvl1pPr>
          </a:lstStyle>
          <a:p>
            <a:fld id="{E5C3AFE5-AA87-46A3-8AEF-92DC5C6A7126}" type="slidenum">
              <a:rPr lang="fr-FR" smtClean="0">
                <a:solidFill>
                  <a:srgbClr val="003A79"/>
                </a:solidFill>
              </a:rPr>
              <a:pPr/>
              <a:t>‹N°›</a:t>
            </a:fld>
            <a:endParaRPr lang="fr-FR" dirty="0">
              <a:solidFill>
                <a:srgbClr val="003A79"/>
              </a:solidFill>
            </a:endParaRPr>
          </a:p>
        </p:txBody>
      </p:sp>
      <p:sp>
        <p:nvSpPr>
          <p:cNvPr id="15" name="Footer Placeholder 4">
            <a:extLst>
              <a:ext uri="{FF2B5EF4-FFF2-40B4-BE49-F238E27FC236}">
                <a16:creationId xmlns="" xmlns:a16="http://schemas.microsoft.com/office/drawing/2014/main" id="{4197C6DA-1233-4208-A1E0-B4680222A7EE}"/>
              </a:ext>
            </a:extLst>
          </p:cNvPr>
          <p:cNvSpPr>
            <a:spLocks noGrp="1"/>
          </p:cNvSpPr>
          <p:nvPr>
            <p:ph type="ftr" sz="quarter" idx="11"/>
          </p:nvPr>
        </p:nvSpPr>
        <p:spPr>
          <a:xfrm>
            <a:off x="4932218" y="313396"/>
            <a:ext cx="4050733" cy="370379"/>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fr-FR" spc="40" smtClean="0">
                <a:solidFill>
                  <a:prstClr val="black"/>
                </a:solidFill>
              </a:rPr>
              <a:t>PRÉSENTATION DE  PÔLE EMPLOI   I  JUILLET 2017 I  </a:t>
            </a:r>
            <a:endParaRPr lang="fr-FR" spc="100" dirty="0">
              <a:solidFill>
                <a:prstClr val="black"/>
              </a:solidFill>
            </a:endParaRPr>
          </a:p>
        </p:txBody>
      </p:sp>
    </p:spTree>
    <p:extLst>
      <p:ext uri="{BB962C8B-B14F-4D97-AF65-F5344CB8AC3E}">
        <p14:creationId xmlns:p14="http://schemas.microsoft.com/office/powerpoint/2010/main" val="29886053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4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AA0F2EC-D70D-4E79-B7D1-5E7D454B98D4}" type="datetime1">
              <a:rPr lang="fr-FR" smtClean="0">
                <a:solidFill>
                  <a:prstClr val="black">
                    <a:tint val="75000"/>
                  </a:prstClr>
                </a:solidFill>
              </a:rPr>
              <a:pPr/>
              <a:t>04/07/2019</a:t>
            </a:fld>
            <a:endParaRPr lang="fr-FR">
              <a:solidFill>
                <a:prstClr val="black">
                  <a:tint val="75000"/>
                </a:prstClr>
              </a:solidFill>
            </a:endParaRPr>
          </a:p>
        </p:txBody>
      </p:sp>
      <p:pic>
        <p:nvPicPr>
          <p:cNvPr id="9" name="Image 8">
            <a:extLst>
              <a:ext uri="{FF2B5EF4-FFF2-40B4-BE49-F238E27FC236}">
                <a16:creationId xmlns="" xmlns:a16="http://schemas.microsoft.com/office/drawing/2014/main" id="{F3282674-910A-4290-A4A3-26DE56D2DD43}"/>
              </a:ext>
            </a:extLst>
          </p:cNvPr>
          <p:cNvPicPr>
            <a:picLocks noChangeAspect="1"/>
          </p:cNvPicPr>
          <p:nvPr userDrawn="1"/>
        </p:nvPicPr>
        <p:blipFill>
          <a:blip r:embed="rId2"/>
          <a:stretch>
            <a:fillRect/>
          </a:stretch>
        </p:blipFill>
        <p:spPr>
          <a:xfrm>
            <a:off x="453811" y="254102"/>
            <a:ext cx="334688" cy="333976"/>
          </a:xfrm>
          <a:prstGeom prst="rect">
            <a:avLst/>
          </a:prstGeom>
        </p:spPr>
      </p:pic>
      <p:sp>
        <p:nvSpPr>
          <p:cNvPr id="10" name="object 13">
            <a:extLst>
              <a:ext uri="{FF2B5EF4-FFF2-40B4-BE49-F238E27FC236}">
                <a16:creationId xmlns="" xmlns:a16="http://schemas.microsoft.com/office/drawing/2014/main" id="{426985CA-2ECC-4706-BA39-018C52F13A49}"/>
              </a:ext>
            </a:extLst>
          </p:cNvPr>
          <p:cNvSpPr txBox="1"/>
          <p:nvPr userDrawn="1"/>
        </p:nvSpPr>
        <p:spPr>
          <a:xfrm>
            <a:off x="817100" y="142477"/>
            <a:ext cx="325900" cy="536044"/>
          </a:xfrm>
          <a:prstGeom prst="rect">
            <a:avLst/>
          </a:prstGeom>
        </p:spPr>
        <p:txBody>
          <a:bodyPr vert="horz" wrap="square" lIns="0" tIns="12700" rIns="0" bIns="0" rtlCol="0">
            <a:spAutoFit/>
          </a:bodyPr>
          <a:lstStyle/>
          <a:p>
            <a:pPr marL="12700">
              <a:spcBef>
                <a:spcPts val="100"/>
              </a:spcBef>
            </a:pPr>
            <a:r>
              <a:rPr lang="fr-FR" sz="3400" spc="-760" dirty="0">
                <a:solidFill>
                  <a:srgbClr val="EA4937"/>
                </a:solidFill>
                <a:latin typeface="Arial" panose="020B0604020202020204" pitchFamily="34" charset="0"/>
                <a:cs typeface="Arial" panose="020B0604020202020204" pitchFamily="34" charset="0"/>
              </a:rPr>
              <a:t>5  .</a:t>
            </a:r>
            <a:endParaRPr sz="3400" dirty="0">
              <a:solidFill>
                <a:srgbClr val="EA4937"/>
              </a:solidFill>
              <a:latin typeface="Arial" panose="020B0604020202020204" pitchFamily="34" charset="0"/>
              <a:cs typeface="Arial" panose="020B0604020202020204" pitchFamily="34" charset="0"/>
            </a:endParaRPr>
          </a:p>
        </p:txBody>
      </p:sp>
      <p:sp>
        <p:nvSpPr>
          <p:cNvPr id="11" name="object 9">
            <a:extLst>
              <a:ext uri="{FF2B5EF4-FFF2-40B4-BE49-F238E27FC236}">
                <a16:creationId xmlns="" xmlns:a16="http://schemas.microsoft.com/office/drawing/2014/main" id="{5F5CA8F2-608E-4E51-B93E-1204EE4C1A1E}"/>
              </a:ext>
            </a:extLst>
          </p:cNvPr>
          <p:cNvSpPr/>
          <p:nvPr userDrawn="1"/>
        </p:nvSpPr>
        <p:spPr>
          <a:xfrm>
            <a:off x="457193" y="655666"/>
            <a:ext cx="8233409" cy="0"/>
          </a:xfrm>
          <a:custGeom>
            <a:avLst/>
            <a:gdLst/>
            <a:ahLst/>
            <a:cxnLst/>
            <a:rect l="l" t="t" r="r" b="b"/>
            <a:pathLst>
              <a:path w="8233409">
                <a:moveTo>
                  <a:pt x="0" y="0"/>
                </a:moveTo>
                <a:lnTo>
                  <a:pt x="8233206" y="0"/>
                </a:lnTo>
              </a:path>
            </a:pathLst>
          </a:custGeom>
          <a:ln w="3810">
            <a:solidFill>
              <a:srgbClr val="000000"/>
            </a:solidFill>
          </a:ln>
        </p:spPr>
        <p:txBody>
          <a:bodyPr wrap="square" lIns="0" tIns="0" rIns="0" bIns="0" rtlCol="0"/>
          <a:lstStyle/>
          <a:p>
            <a:endParaRPr>
              <a:solidFill>
                <a:prstClr val="black"/>
              </a:solidFill>
              <a:latin typeface="Arial" panose="020B0604020202020204" pitchFamily="34" charset="0"/>
              <a:cs typeface="Arial" panose="020B0604020202020204" pitchFamily="34" charset="0"/>
            </a:endParaRPr>
          </a:p>
        </p:txBody>
      </p:sp>
      <p:sp>
        <p:nvSpPr>
          <p:cNvPr id="14" name="Slide Number Placeholder 5">
            <a:extLst>
              <a:ext uri="{FF2B5EF4-FFF2-40B4-BE49-F238E27FC236}">
                <a16:creationId xmlns="" xmlns:a16="http://schemas.microsoft.com/office/drawing/2014/main" id="{147540FB-AEF6-41FA-B8C4-0C2AF28D13DC}"/>
              </a:ext>
            </a:extLst>
          </p:cNvPr>
          <p:cNvSpPr>
            <a:spLocks noGrp="1"/>
          </p:cNvSpPr>
          <p:nvPr>
            <p:ph type="sldNum" sz="quarter" idx="12"/>
          </p:nvPr>
        </p:nvSpPr>
        <p:spPr>
          <a:xfrm>
            <a:off x="8494573" y="313396"/>
            <a:ext cx="431232" cy="365125"/>
          </a:xfrm>
        </p:spPr>
        <p:txBody>
          <a:bodyPr/>
          <a:lstStyle>
            <a:lvl1pPr algn="l">
              <a:defRPr sz="800">
                <a:solidFill>
                  <a:schemeClr val="accent1"/>
                </a:solidFill>
                <a:latin typeface="Arial" panose="020B0604020202020204" pitchFamily="34" charset="0"/>
                <a:cs typeface="Arial" panose="020B0604020202020204" pitchFamily="34" charset="0"/>
              </a:defRPr>
            </a:lvl1pPr>
          </a:lstStyle>
          <a:p>
            <a:fld id="{E5C3AFE5-AA87-46A3-8AEF-92DC5C6A7126}" type="slidenum">
              <a:rPr lang="fr-FR" smtClean="0">
                <a:solidFill>
                  <a:srgbClr val="EA4937"/>
                </a:solidFill>
              </a:rPr>
              <a:pPr/>
              <a:t>‹N°›</a:t>
            </a:fld>
            <a:endParaRPr lang="fr-FR" dirty="0">
              <a:solidFill>
                <a:srgbClr val="EA4937"/>
              </a:solidFill>
            </a:endParaRPr>
          </a:p>
        </p:txBody>
      </p:sp>
      <p:sp>
        <p:nvSpPr>
          <p:cNvPr id="15" name="Footer Placeholder 4">
            <a:extLst>
              <a:ext uri="{FF2B5EF4-FFF2-40B4-BE49-F238E27FC236}">
                <a16:creationId xmlns="" xmlns:a16="http://schemas.microsoft.com/office/drawing/2014/main" id="{4197C6DA-1233-4208-A1E0-B4680222A7EE}"/>
              </a:ext>
            </a:extLst>
          </p:cNvPr>
          <p:cNvSpPr>
            <a:spLocks noGrp="1"/>
          </p:cNvSpPr>
          <p:nvPr>
            <p:ph type="ftr" sz="quarter" idx="11"/>
          </p:nvPr>
        </p:nvSpPr>
        <p:spPr>
          <a:xfrm>
            <a:off x="5070764" y="313396"/>
            <a:ext cx="3912187" cy="370379"/>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fr-FR" spc="40" smtClean="0">
                <a:solidFill>
                  <a:prstClr val="black"/>
                </a:solidFill>
              </a:rPr>
              <a:t>PRÉSENTATION DE  PÔLE EMPLOI   I  JUILLET 2017 I  </a:t>
            </a:r>
            <a:endParaRPr lang="fr-FR" spc="100" dirty="0">
              <a:solidFill>
                <a:prstClr val="black"/>
              </a:solidFill>
            </a:endParaRPr>
          </a:p>
        </p:txBody>
      </p:sp>
    </p:spTree>
    <p:extLst>
      <p:ext uri="{BB962C8B-B14F-4D97-AF65-F5344CB8AC3E}">
        <p14:creationId xmlns:p14="http://schemas.microsoft.com/office/powerpoint/2010/main" val="18705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9" name="Footer Placeholder 4">
            <a:extLst>
              <a:ext uri="{FF2B5EF4-FFF2-40B4-BE49-F238E27FC236}">
                <a16:creationId xmlns="" xmlns:a16="http://schemas.microsoft.com/office/drawing/2014/main" id="{63B33F2C-6736-449F-87C9-1DD73CEA4554}"/>
              </a:ext>
            </a:extLst>
          </p:cNvPr>
          <p:cNvSpPr>
            <a:spLocks noGrp="1"/>
          </p:cNvSpPr>
          <p:nvPr>
            <p:ph type="ftr" sz="quarter" idx="11"/>
          </p:nvPr>
        </p:nvSpPr>
        <p:spPr>
          <a:xfrm>
            <a:off x="4922982" y="318651"/>
            <a:ext cx="4059969" cy="337016"/>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fr-FR" spc="40" smtClean="0"/>
              <a:t>PRÉSENTATION DE  PÔLE EMPLOI   I  JUILLET 2017 I  </a:t>
            </a:r>
            <a:endParaRPr lang="fr-FR" spc="100" dirty="0"/>
          </a:p>
        </p:txBody>
      </p:sp>
      <p:sp>
        <p:nvSpPr>
          <p:cNvPr id="2" name="Title 1"/>
          <p:cNvSpPr>
            <a:spLocks noGrp="1"/>
          </p:cNvSpPr>
          <p:nvPr>
            <p:ph type="ctrTitle"/>
          </p:nvPr>
        </p:nvSpPr>
        <p:spPr>
          <a:xfrm>
            <a:off x="685800" y="1122363"/>
            <a:ext cx="7772400" cy="2387600"/>
          </a:xfrm>
        </p:spPr>
        <p:txBody>
          <a:bodyPr anchor="b"/>
          <a:lstStyle>
            <a:lvl1pPr algn="ct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2DD8753-9E03-41EA-B945-1C1045D32329}" type="datetime1">
              <a:rPr lang="fr-FR" smtClean="0"/>
              <a:pPr/>
              <a:t>04/07/2019</a:t>
            </a:fld>
            <a:endParaRPr lang="fr-FR"/>
          </a:p>
        </p:txBody>
      </p:sp>
      <p:pic>
        <p:nvPicPr>
          <p:cNvPr id="9" name="Image 8">
            <a:extLst>
              <a:ext uri="{FF2B5EF4-FFF2-40B4-BE49-F238E27FC236}">
                <a16:creationId xmlns="" xmlns:a16="http://schemas.microsoft.com/office/drawing/2014/main" id="{F3282674-910A-4290-A4A3-26DE56D2DD43}"/>
              </a:ext>
            </a:extLst>
          </p:cNvPr>
          <p:cNvPicPr>
            <a:picLocks noChangeAspect="1"/>
          </p:cNvPicPr>
          <p:nvPr userDrawn="1"/>
        </p:nvPicPr>
        <p:blipFill>
          <a:blip r:embed="rId2"/>
          <a:stretch>
            <a:fillRect/>
          </a:stretch>
        </p:blipFill>
        <p:spPr>
          <a:xfrm>
            <a:off x="453811" y="254102"/>
            <a:ext cx="334688" cy="333976"/>
          </a:xfrm>
          <a:prstGeom prst="rect">
            <a:avLst/>
          </a:prstGeom>
        </p:spPr>
      </p:pic>
      <p:sp>
        <p:nvSpPr>
          <p:cNvPr id="11" name="object 9">
            <a:extLst>
              <a:ext uri="{FF2B5EF4-FFF2-40B4-BE49-F238E27FC236}">
                <a16:creationId xmlns="" xmlns:a16="http://schemas.microsoft.com/office/drawing/2014/main" id="{5F5CA8F2-608E-4E51-B93E-1204EE4C1A1E}"/>
              </a:ext>
            </a:extLst>
          </p:cNvPr>
          <p:cNvSpPr/>
          <p:nvPr userDrawn="1"/>
        </p:nvSpPr>
        <p:spPr>
          <a:xfrm>
            <a:off x="457193" y="655666"/>
            <a:ext cx="8233409" cy="0"/>
          </a:xfrm>
          <a:custGeom>
            <a:avLst/>
            <a:gdLst/>
            <a:ahLst/>
            <a:cxnLst/>
            <a:rect l="l" t="t" r="r" b="b"/>
            <a:pathLst>
              <a:path w="8233409">
                <a:moveTo>
                  <a:pt x="0" y="0"/>
                </a:moveTo>
                <a:lnTo>
                  <a:pt x="8233206" y="0"/>
                </a:lnTo>
              </a:path>
            </a:pathLst>
          </a:custGeom>
          <a:ln w="3810">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18" name="Slide Number Placeholder 5">
            <a:extLst>
              <a:ext uri="{FF2B5EF4-FFF2-40B4-BE49-F238E27FC236}">
                <a16:creationId xmlns="" xmlns:a16="http://schemas.microsoft.com/office/drawing/2014/main" id="{92E4F06C-86B5-4F5C-9790-20D931481908}"/>
              </a:ext>
            </a:extLst>
          </p:cNvPr>
          <p:cNvSpPr>
            <a:spLocks noGrp="1"/>
          </p:cNvSpPr>
          <p:nvPr>
            <p:ph type="sldNum" sz="quarter" idx="12"/>
          </p:nvPr>
        </p:nvSpPr>
        <p:spPr>
          <a:xfrm>
            <a:off x="8494573" y="313396"/>
            <a:ext cx="431232" cy="365125"/>
          </a:xfrm>
        </p:spPr>
        <p:txBody>
          <a:bodyPr/>
          <a:lstStyle>
            <a:lvl1pPr algn="l">
              <a:defRPr sz="800">
                <a:solidFill>
                  <a:schemeClr val="accent1"/>
                </a:solidFill>
                <a:latin typeface="Arial" panose="020B0604020202020204" pitchFamily="34" charset="0"/>
                <a:cs typeface="Arial" panose="020B0604020202020204" pitchFamily="34" charset="0"/>
              </a:defRPr>
            </a:lvl1pPr>
          </a:lstStyle>
          <a:p>
            <a:fld id="{E5C3AFE5-AA87-46A3-8AEF-92DC5C6A7126}" type="slidenum">
              <a:rPr lang="fr-FR" smtClean="0"/>
              <a:pPr/>
              <a:t>‹N°›</a:t>
            </a:fld>
            <a:endParaRPr lang="fr-FR" dirty="0"/>
          </a:p>
        </p:txBody>
      </p:sp>
    </p:spTree>
    <p:extLst>
      <p:ext uri="{BB962C8B-B14F-4D97-AF65-F5344CB8AC3E}">
        <p14:creationId xmlns:p14="http://schemas.microsoft.com/office/powerpoint/2010/main" val="35646412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2B20F28A-5FB3-4A71-A890-9CD1F1EB88A6}" type="datetime1">
              <a:rPr lang="fr-FR" smtClean="0">
                <a:solidFill>
                  <a:prstClr val="black">
                    <a:tint val="75000"/>
                  </a:prstClr>
                </a:solidFill>
              </a:rPr>
              <a:pPr/>
              <a:t>04/07/2019</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fr-FR" smtClean="0">
                <a:solidFill>
                  <a:prstClr val="black">
                    <a:tint val="75000"/>
                  </a:prstClr>
                </a:solidFill>
              </a:rPr>
              <a:t>PRÉSENTATION DE  PÔLE EMPLOI   I  JUILLET 2017 I  </a:t>
            </a: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6351113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A107795-1799-4EDC-A889-B8B7ACC6888F}" type="datetime1">
              <a:rPr lang="fr-FR" smtClean="0">
                <a:solidFill>
                  <a:prstClr val="black">
                    <a:tint val="75000"/>
                  </a:prstClr>
                </a:solidFill>
              </a:rPr>
              <a:pPr/>
              <a:t>04/07/2019</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fr-FR" smtClean="0">
                <a:solidFill>
                  <a:prstClr val="black">
                    <a:tint val="75000"/>
                  </a:prstClr>
                </a:solidFill>
              </a:rPr>
              <a:t>PRÉSENTATION DE  PÔLE EMPLOI   I  JUILLET 2017 I  </a:t>
            </a:r>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4463540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dirty="0"/>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7A86D23-E9B3-419F-8FA9-F360D631A071}" type="datetime1">
              <a:rPr lang="fr-FR" smtClean="0">
                <a:solidFill>
                  <a:prstClr val="black">
                    <a:tint val="75000"/>
                  </a:prstClr>
                </a:solidFill>
              </a:rPr>
              <a:pPr/>
              <a:t>04/07/2019</a:t>
            </a:fld>
            <a:endParaRPr lang="fr-FR">
              <a:solidFill>
                <a:prstClr val="black">
                  <a:tint val="75000"/>
                </a:prstClr>
              </a:solidFill>
            </a:endParaRPr>
          </a:p>
        </p:txBody>
      </p:sp>
      <p:sp>
        <p:nvSpPr>
          <p:cNvPr id="8" name="Footer Placeholder 7"/>
          <p:cNvSpPr>
            <a:spLocks noGrp="1"/>
          </p:cNvSpPr>
          <p:nvPr>
            <p:ph type="ftr" sz="quarter" idx="11"/>
          </p:nvPr>
        </p:nvSpPr>
        <p:spPr/>
        <p:txBody>
          <a:bodyPr/>
          <a:lstStyle/>
          <a:p>
            <a:r>
              <a:rPr lang="fr-FR">
                <a:solidFill>
                  <a:prstClr val="black">
                    <a:tint val="75000"/>
                  </a:prstClr>
                </a:solidFill>
              </a:rPr>
              <a:t>PRÉSENTATION DE  PÔLE EMPLOI   I  JUILLET 2017 I  </a:t>
            </a:r>
          </a:p>
        </p:txBody>
      </p:sp>
      <p:sp>
        <p:nvSpPr>
          <p:cNvPr id="9" name="Slide Number Placeholder 8"/>
          <p:cNvSpPr>
            <a:spLocks noGrp="1"/>
          </p:cNvSpPr>
          <p:nvPr>
            <p:ph type="sldNum" sz="quarter" idx="12"/>
          </p:nvPr>
        </p:nvSpPr>
        <p:spPr/>
        <p:txBody>
          <a:body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7310538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D39DA52-8EF4-43B2-907F-3E56156CD0C0}" type="datetime1">
              <a:rPr lang="fr-FR" smtClean="0">
                <a:solidFill>
                  <a:prstClr val="black">
                    <a:tint val="75000"/>
                  </a:prstClr>
                </a:solidFill>
              </a:rPr>
              <a:pPr/>
              <a:t>04/07/2019</a:t>
            </a:fld>
            <a:endParaRPr lang="fr-FR">
              <a:solidFill>
                <a:prstClr val="black">
                  <a:tint val="75000"/>
                </a:prstClr>
              </a:solidFill>
            </a:endParaRPr>
          </a:p>
        </p:txBody>
      </p:sp>
      <p:sp>
        <p:nvSpPr>
          <p:cNvPr id="4" name="Footer Placeholder 3"/>
          <p:cNvSpPr>
            <a:spLocks noGrp="1"/>
          </p:cNvSpPr>
          <p:nvPr>
            <p:ph type="ftr" sz="quarter" idx="11"/>
          </p:nvPr>
        </p:nvSpPr>
        <p:spPr/>
        <p:txBody>
          <a:bodyPr/>
          <a:lstStyle/>
          <a:p>
            <a:r>
              <a:rPr lang="fr-FR">
                <a:solidFill>
                  <a:prstClr val="black">
                    <a:tint val="75000"/>
                  </a:prstClr>
                </a:solidFill>
              </a:rPr>
              <a:t>PRÉSENTATION DE  PÔLE EMPLOI   I  JUILLET 2017 I  </a:t>
            </a:r>
          </a:p>
        </p:txBody>
      </p:sp>
      <p:sp>
        <p:nvSpPr>
          <p:cNvPr id="5" name="Slide Number Placeholder 4"/>
          <p:cNvSpPr>
            <a:spLocks noGrp="1"/>
          </p:cNvSpPr>
          <p:nvPr>
            <p:ph type="sldNum" sz="quarter" idx="12"/>
          </p:nvPr>
        </p:nvSpPr>
        <p:spPr/>
        <p:txBody>
          <a:body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7687648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CC43D3-6DFF-4C63-941F-841A4215650E}" type="datetime1">
              <a:rPr lang="fr-FR" smtClean="0">
                <a:solidFill>
                  <a:prstClr val="black">
                    <a:tint val="75000"/>
                  </a:prstClr>
                </a:solidFill>
              </a:rPr>
              <a:pPr/>
              <a:t>04/07/2019</a:t>
            </a:fld>
            <a:endParaRPr lang="fr-FR">
              <a:solidFill>
                <a:prstClr val="black">
                  <a:tint val="75000"/>
                </a:prstClr>
              </a:solidFill>
            </a:endParaRPr>
          </a:p>
        </p:txBody>
      </p:sp>
      <p:sp>
        <p:nvSpPr>
          <p:cNvPr id="3" name="Footer Placeholder 2"/>
          <p:cNvSpPr>
            <a:spLocks noGrp="1"/>
          </p:cNvSpPr>
          <p:nvPr>
            <p:ph type="ftr" sz="quarter" idx="11"/>
          </p:nvPr>
        </p:nvSpPr>
        <p:spPr/>
        <p:txBody>
          <a:bodyPr/>
          <a:lstStyle/>
          <a:p>
            <a:r>
              <a:rPr lang="fr-FR">
                <a:solidFill>
                  <a:prstClr val="black">
                    <a:tint val="75000"/>
                  </a:prstClr>
                </a:solidFill>
              </a:rPr>
              <a:t>PRÉSENTATION DE  PÔLE EMPLOI   I  JUILLET 2017 I  </a:t>
            </a:r>
          </a:p>
        </p:txBody>
      </p:sp>
      <p:sp>
        <p:nvSpPr>
          <p:cNvPr id="4" name="Slide Number Placeholder 3"/>
          <p:cNvSpPr>
            <a:spLocks noGrp="1"/>
          </p:cNvSpPr>
          <p:nvPr>
            <p:ph type="sldNum" sz="quarter" idx="12"/>
          </p:nvPr>
        </p:nvSpPr>
        <p:spPr/>
        <p:txBody>
          <a:body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56022347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32E6C1E-12F8-4406-BD8F-E4CAD4725D24}" type="datetime1">
              <a:rPr lang="fr-FR" smtClean="0">
                <a:solidFill>
                  <a:prstClr val="black">
                    <a:tint val="75000"/>
                  </a:prstClr>
                </a:solidFill>
              </a:rPr>
              <a:pPr/>
              <a:t>04/07/2019</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r>
              <a:rPr lang="fr-FR">
                <a:solidFill>
                  <a:prstClr val="black">
                    <a:tint val="75000"/>
                  </a:prstClr>
                </a:solidFill>
              </a:rPr>
              <a:t>PRÉSENTATION DE  PÔLE EMPLOI   I  JUILLET 2017 I  </a:t>
            </a:r>
          </a:p>
        </p:txBody>
      </p:sp>
      <p:sp>
        <p:nvSpPr>
          <p:cNvPr id="7" name="Slide Number Placeholder 6"/>
          <p:cNvSpPr>
            <a:spLocks noGrp="1"/>
          </p:cNvSpPr>
          <p:nvPr>
            <p:ph type="sldNum" sz="quarter" idx="12"/>
          </p:nvPr>
        </p:nvSpPr>
        <p:spPr/>
        <p:txBody>
          <a:body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605329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A435322A-8DCC-4E50-9790-4DD346C2BBCB}" type="datetime1">
              <a:rPr lang="fr-FR" smtClean="0">
                <a:solidFill>
                  <a:prstClr val="black">
                    <a:tint val="75000"/>
                  </a:prstClr>
                </a:solidFill>
              </a:rPr>
              <a:pPr/>
              <a:t>04/07/2019</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r>
              <a:rPr lang="fr-FR">
                <a:solidFill>
                  <a:prstClr val="black">
                    <a:tint val="75000"/>
                  </a:prstClr>
                </a:solidFill>
              </a:rPr>
              <a:t>PRÉSENTATION DE  PÔLE EMPLOI   I  JUILLET 2017 I  </a:t>
            </a:r>
          </a:p>
        </p:txBody>
      </p:sp>
      <p:sp>
        <p:nvSpPr>
          <p:cNvPr id="7" name="Slide Number Placeholder 6"/>
          <p:cNvSpPr>
            <a:spLocks noGrp="1"/>
          </p:cNvSpPr>
          <p:nvPr>
            <p:ph type="sldNum" sz="quarter" idx="12"/>
          </p:nvPr>
        </p:nvSpPr>
        <p:spPr/>
        <p:txBody>
          <a:body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3618882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B335325-E55E-4F93-A9E0-D683A70ED75C}" type="datetime1">
              <a:rPr lang="fr-FR" smtClean="0">
                <a:solidFill>
                  <a:prstClr val="black">
                    <a:tint val="75000"/>
                  </a:prstClr>
                </a:solidFill>
              </a:rPr>
              <a:pPr/>
              <a:t>04/07/2019</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r>
              <a:rPr lang="fr-FR">
                <a:solidFill>
                  <a:prstClr val="black">
                    <a:tint val="75000"/>
                  </a:prstClr>
                </a:solidFill>
              </a:rPr>
              <a:t>PRÉSENTATION DE  PÔLE EMPLOI   I  JUILLET 2017 I  </a:t>
            </a:r>
          </a:p>
        </p:txBody>
      </p:sp>
      <p:sp>
        <p:nvSpPr>
          <p:cNvPr id="6" name="Slide Number Placeholder 5"/>
          <p:cNvSpPr>
            <a:spLocks noGrp="1"/>
          </p:cNvSpPr>
          <p:nvPr>
            <p:ph type="sldNum" sz="quarter" idx="12"/>
          </p:nvPr>
        </p:nvSpPr>
        <p:spPr/>
        <p:txBody>
          <a:body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8475684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D8AEB776-77BD-407A-B461-9EDBAC6D5FE7}" type="datetime1">
              <a:rPr lang="fr-FR" smtClean="0">
                <a:solidFill>
                  <a:prstClr val="black">
                    <a:tint val="75000"/>
                  </a:prstClr>
                </a:solidFill>
              </a:rPr>
              <a:pPr/>
              <a:t>04/07/2019</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r>
              <a:rPr lang="fr-FR">
                <a:solidFill>
                  <a:prstClr val="black">
                    <a:tint val="75000"/>
                  </a:prstClr>
                </a:solidFill>
              </a:rPr>
              <a:t>PRÉSENTATION DE  PÔLE EMPLOI   I  JUILLET 2017 I  </a:t>
            </a:r>
          </a:p>
        </p:txBody>
      </p:sp>
      <p:sp>
        <p:nvSpPr>
          <p:cNvPr id="6" name="Slide Number Placeholder 5"/>
          <p:cNvSpPr>
            <a:spLocks noGrp="1"/>
          </p:cNvSpPr>
          <p:nvPr>
            <p:ph type="sldNum" sz="quarter" idx="12"/>
          </p:nvPr>
        </p:nvSpPr>
        <p:spPr/>
        <p:txBody>
          <a:body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3017090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9" name="object 2">
            <a:extLst>
              <a:ext uri="{FF2B5EF4-FFF2-40B4-BE49-F238E27FC236}">
                <a16:creationId xmlns="" xmlns:a16="http://schemas.microsoft.com/office/drawing/2014/main" id="{AC720154-C9D0-4B69-8929-E67D15708A9E}"/>
              </a:ext>
            </a:extLst>
          </p:cNvPr>
          <p:cNvSpPr/>
          <p:nvPr userDrawn="1"/>
        </p:nvSpPr>
        <p:spPr>
          <a:xfrm>
            <a:off x="0" y="0"/>
            <a:ext cx="9147810" cy="6861809"/>
          </a:xfrm>
          <a:custGeom>
            <a:avLst/>
            <a:gdLst/>
            <a:ahLst/>
            <a:cxnLst/>
            <a:rect l="l" t="t" r="r" b="b"/>
            <a:pathLst>
              <a:path w="9147810" h="6861809">
                <a:moveTo>
                  <a:pt x="0" y="6861606"/>
                </a:moveTo>
                <a:lnTo>
                  <a:pt x="9147606" y="6861606"/>
                </a:lnTo>
                <a:lnTo>
                  <a:pt x="9147606" y="0"/>
                </a:lnTo>
                <a:lnTo>
                  <a:pt x="0" y="0"/>
                </a:lnTo>
                <a:lnTo>
                  <a:pt x="0" y="6861606"/>
                </a:lnTo>
                <a:close/>
              </a:path>
            </a:pathLst>
          </a:custGeom>
          <a:solidFill>
            <a:schemeClr val="accent2"/>
          </a:solidFill>
        </p:spPr>
        <p:txBody>
          <a:bodyPr wrap="square" lIns="0" tIns="0" rIns="0" bIns="0" rtlCol="0"/>
          <a:lstStyle/>
          <a:p>
            <a:endParaRPr/>
          </a:p>
        </p:txBody>
      </p:sp>
      <p:sp>
        <p:nvSpPr>
          <p:cNvPr id="12" name="object 5">
            <a:extLst>
              <a:ext uri="{FF2B5EF4-FFF2-40B4-BE49-F238E27FC236}">
                <a16:creationId xmlns="" xmlns:a16="http://schemas.microsoft.com/office/drawing/2014/main" id="{A78951BF-69F7-4835-B4D0-D03E74AE225A}"/>
              </a:ext>
            </a:extLst>
          </p:cNvPr>
          <p:cNvSpPr/>
          <p:nvPr userDrawn="1"/>
        </p:nvSpPr>
        <p:spPr>
          <a:xfrm>
            <a:off x="477367" y="457200"/>
            <a:ext cx="8213484" cy="5947410"/>
          </a:xfrm>
          <a:custGeom>
            <a:avLst/>
            <a:gdLst/>
            <a:ahLst/>
            <a:cxnLst/>
            <a:rect l="l" t="t" r="r" b="b"/>
            <a:pathLst>
              <a:path w="3829050" h="5947410">
                <a:moveTo>
                  <a:pt x="0" y="5947194"/>
                </a:moveTo>
                <a:lnTo>
                  <a:pt x="3828605" y="5947194"/>
                </a:lnTo>
                <a:lnTo>
                  <a:pt x="3828605" y="0"/>
                </a:lnTo>
                <a:lnTo>
                  <a:pt x="0" y="0"/>
                </a:lnTo>
                <a:lnTo>
                  <a:pt x="0" y="5947194"/>
                </a:lnTo>
                <a:close/>
              </a:path>
            </a:pathLst>
          </a:custGeom>
          <a:solidFill>
            <a:srgbClr val="FFFFFF"/>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14" name="Espace réservé pour une image  13">
            <a:extLst>
              <a:ext uri="{FF2B5EF4-FFF2-40B4-BE49-F238E27FC236}">
                <a16:creationId xmlns="" xmlns:a16="http://schemas.microsoft.com/office/drawing/2014/main" id="{AE2A4475-5E73-41AA-ADAF-51A02575BC6B}"/>
              </a:ext>
            </a:extLst>
          </p:cNvPr>
          <p:cNvSpPr>
            <a:spLocks noGrp="1"/>
          </p:cNvSpPr>
          <p:nvPr>
            <p:ph type="pic" sz="quarter" idx="13"/>
          </p:nvPr>
        </p:nvSpPr>
        <p:spPr>
          <a:xfrm>
            <a:off x="539645" y="524657"/>
            <a:ext cx="4318345" cy="5820390"/>
          </a:xfrm>
        </p:spPr>
        <p:txBody>
          <a:bodyPr/>
          <a:lstStyle>
            <a:lvl1pPr>
              <a:defRPr>
                <a:latin typeface="Arial" panose="020B0604020202020204" pitchFamily="34" charset="0"/>
                <a:cs typeface="Arial" panose="020B0604020202020204" pitchFamily="34" charset="0"/>
              </a:defRPr>
            </a:lvl1pPr>
          </a:lstStyle>
          <a:p>
            <a:endParaRPr lang="fr-FR"/>
          </a:p>
        </p:txBody>
      </p:sp>
      <p:sp>
        <p:nvSpPr>
          <p:cNvPr id="2" name="Title 1"/>
          <p:cNvSpPr>
            <a:spLocks noGrp="1"/>
          </p:cNvSpPr>
          <p:nvPr>
            <p:ph type="title"/>
          </p:nvPr>
        </p:nvSpPr>
        <p:spPr>
          <a:xfrm>
            <a:off x="5036694" y="1969073"/>
            <a:ext cx="3654157" cy="1325563"/>
          </a:xfrm>
        </p:spPr>
        <p:txBody>
          <a:bodyPr>
            <a:normAutofit/>
          </a:bodyPr>
          <a:lstStyle>
            <a:lvl1pPr>
              <a:lnSpc>
                <a:spcPct val="100000"/>
              </a:lnSpc>
              <a:defRPr sz="3100" cap="all" baseline="0">
                <a:solidFill>
                  <a:schemeClr val="accent2"/>
                </a:solidFill>
                <a:latin typeface="Arial" panose="020B0604020202020204" pitchFamily="34" charset="0"/>
                <a:cs typeface="Arial" panose="020B0604020202020204" pitchFamily="34" charset="0"/>
              </a:defRPr>
            </a:lvl1pPr>
          </a:lstStyle>
          <a:p>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2C45E593-3618-45C7-B2C7-8BE007B729C1}" type="datetime1">
              <a:rPr lang="fr-FR" smtClean="0"/>
              <a:pPr/>
              <a:t>04/07/2019</a:t>
            </a:fld>
            <a:endParaRPr lang="fr-FR"/>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fr-FR" smtClean="0"/>
              <a:t>PRÉSENTATION DE  PÔLE EMPLOI   I  JUILLET 2017 I  </a:t>
            </a:r>
            <a:endParaRPr lang="fr-FR"/>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E5C3AFE5-AA87-46A3-8AEF-92DC5C6A7126}" type="slidenum">
              <a:rPr lang="fr-FR" smtClean="0"/>
              <a:pPr/>
              <a:t>‹N°›</a:t>
            </a:fld>
            <a:endParaRPr lang="fr-FR"/>
          </a:p>
        </p:txBody>
      </p:sp>
      <p:sp>
        <p:nvSpPr>
          <p:cNvPr id="18" name="Espace réservé du texte 17">
            <a:extLst>
              <a:ext uri="{FF2B5EF4-FFF2-40B4-BE49-F238E27FC236}">
                <a16:creationId xmlns="" xmlns:a16="http://schemas.microsoft.com/office/drawing/2014/main" id="{84753C28-CE5C-4068-A1C7-0E6E8A30FBA9}"/>
              </a:ext>
            </a:extLst>
          </p:cNvPr>
          <p:cNvSpPr>
            <a:spLocks noGrp="1"/>
          </p:cNvSpPr>
          <p:nvPr>
            <p:ph type="body" sz="quarter" idx="14"/>
          </p:nvPr>
        </p:nvSpPr>
        <p:spPr>
          <a:xfrm>
            <a:off x="5036694" y="3252869"/>
            <a:ext cx="3654157" cy="914400"/>
          </a:xfrm>
        </p:spPr>
        <p:txBody>
          <a:bodyPr>
            <a:noAutofit/>
          </a:bodyPr>
          <a:lstStyle>
            <a:lvl1pPr marL="0" indent="0">
              <a:buNone/>
              <a:defRPr sz="3100" cap="all" baseline="0">
                <a:solidFill>
                  <a:schemeClr val="tx1"/>
                </a:solidFill>
                <a:latin typeface="Arial" panose="020B0604020202020204" pitchFamily="34" charset="0"/>
                <a:cs typeface="Arial" panose="020B0604020202020204" pitchFamily="34" charset="0"/>
              </a:defRPr>
            </a:lvl1pPr>
          </a:lstStyle>
          <a:p>
            <a:pPr lvl="0"/>
            <a:endParaRPr lang="fr-FR" dirty="0"/>
          </a:p>
        </p:txBody>
      </p:sp>
    </p:spTree>
    <p:extLst>
      <p:ext uri="{BB962C8B-B14F-4D97-AF65-F5344CB8AC3E}">
        <p14:creationId xmlns:p14="http://schemas.microsoft.com/office/powerpoint/2010/main" val="3825265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11F58B6-3568-4DD2-BA4E-CB8EED2513C2}" type="datetime1">
              <a:rPr lang="fr-FR" smtClean="0"/>
              <a:pPr/>
              <a:t>04/07/2019</a:t>
            </a:fld>
            <a:endParaRPr lang="fr-FR"/>
          </a:p>
        </p:txBody>
      </p:sp>
      <p:pic>
        <p:nvPicPr>
          <p:cNvPr id="9" name="Image 8">
            <a:extLst>
              <a:ext uri="{FF2B5EF4-FFF2-40B4-BE49-F238E27FC236}">
                <a16:creationId xmlns="" xmlns:a16="http://schemas.microsoft.com/office/drawing/2014/main" id="{F3282674-910A-4290-A4A3-26DE56D2DD43}"/>
              </a:ext>
            </a:extLst>
          </p:cNvPr>
          <p:cNvPicPr>
            <a:picLocks noChangeAspect="1"/>
          </p:cNvPicPr>
          <p:nvPr userDrawn="1"/>
        </p:nvPicPr>
        <p:blipFill>
          <a:blip r:embed="rId2"/>
          <a:stretch>
            <a:fillRect/>
          </a:stretch>
        </p:blipFill>
        <p:spPr>
          <a:xfrm>
            <a:off x="453811" y="254102"/>
            <a:ext cx="334688" cy="333976"/>
          </a:xfrm>
          <a:prstGeom prst="rect">
            <a:avLst/>
          </a:prstGeom>
        </p:spPr>
      </p:pic>
      <p:sp>
        <p:nvSpPr>
          <p:cNvPr id="10" name="object 13">
            <a:extLst>
              <a:ext uri="{FF2B5EF4-FFF2-40B4-BE49-F238E27FC236}">
                <a16:creationId xmlns="" xmlns:a16="http://schemas.microsoft.com/office/drawing/2014/main" id="{426985CA-2ECC-4706-BA39-018C52F13A49}"/>
              </a:ext>
            </a:extLst>
          </p:cNvPr>
          <p:cNvSpPr txBox="1"/>
          <p:nvPr userDrawn="1"/>
        </p:nvSpPr>
        <p:spPr>
          <a:xfrm>
            <a:off x="817100" y="142477"/>
            <a:ext cx="325900" cy="536044"/>
          </a:xfrm>
          <a:prstGeom prst="rect">
            <a:avLst/>
          </a:prstGeom>
        </p:spPr>
        <p:txBody>
          <a:bodyPr vert="horz" wrap="square" lIns="0" tIns="12700" rIns="0" bIns="0" rtlCol="0">
            <a:spAutoFit/>
          </a:bodyPr>
          <a:lstStyle/>
          <a:p>
            <a:pPr marL="12700">
              <a:lnSpc>
                <a:spcPct val="100000"/>
              </a:lnSpc>
              <a:spcBef>
                <a:spcPts val="100"/>
              </a:spcBef>
            </a:pPr>
            <a:r>
              <a:rPr lang="fr-FR" sz="3400" spc="-760" dirty="0">
                <a:solidFill>
                  <a:schemeClr val="accent2"/>
                </a:solidFill>
                <a:latin typeface="Arial" panose="020B0604020202020204" pitchFamily="34" charset="0"/>
                <a:cs typeface="Arial" panose="020B0604020202020204" pitchFamily="34" charset="0"/>
              </a:rPr>
              <a:t>2  .</a:t>
            </a:r>
            <a:endParaRPr sz="3400" dirty="0">
              <a:solidFill>
                <a:schemeClr val="accent2"/>
              </a:solidFill>
              <a:latin typeface="Arial" panose="020B0604020202020204" pitchFamily="34" charset="0"/>
              <a:cs typeface="Arial" panose="020B0604020202020204" pitchFamily="34" charset="0"/>
            </a:endParaRPr>
          </a:p>
        </p:txBody>
      </p:sp>
      <p:sp>
        <p:nvSpPr>
          <p:cNvPr id="11" name="object 9">
            <a:extLst>
              <a:ext uri="{FF2B5EF4-FFF2-40B4-BE49-F238E27FC236}">
                <a16:creationId xmlns="" xmlns:a16="http://schemas.microsoft.com/office/drawing/2014/main" id="{5F5CA8F2-608E-4E51-B93E-1204EE4C1A1E}"/>
              </a:ext>
            </a:extLst>
          </p:cNvPr>
          <p:cNvSpPr/>
          <p:nvPr userDrawn="1"/>
        </p:nvSpPr>
        <p:spPr>
          <a:xfrm>
            <a:off x="457193" y="655666"/>
            <a:ext cx="8233409" cy="0"/>
          </a:xfrm>
          <a:custGeom>
            <a:avLst/>
            <a:gdLst/>
            <a:ahLst/>
            <a:cxnLst/>
            <a:rect l="l" t="t" r="r" b="b"/>
            <a:pathLst>
              <a:path w="8233409">
                <a:moveTo>
                  <a:pt x="0" y="0"/>
                </a:moveTo>
                <a:lnTo>
                  <a:pt x="8233206" y="0"/>
                </a:lnTo>
              </a:path>
            </a:pathLst>
          </a:custGeom>
          <a:ln w="3810">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14" name="Slide Number Placeholder 5">
            <a:extLst>
              <a:ext uri="{FF2B5EF4-FFF2-40B4-BE49-F238E27FC236}">
                <a16:creationId xmlns="" xmlns:a16="http://schemas.microsoft.com/office/drawing/2014/main" id="{A82D5BD8-C2F8-486F-91E8-B2B829FB4C93}"/>
              </a:ext>
            </a:extLst>
          </p:cNvPr>
          <p:cNvSpPr>
            <a:spLocks noGrp="1"/>
          </p:cNvSpPr>
          <p:nvPr>
            <p:ph type="sldNum" sz="quarter" idx="12"/>
          </p:nvPr>
        </p:nvSpPr>
        <p:spPr>
          <a:xfrm>
            <a:off x="8494573" y="313396"/>
            <a:ext cx="431232" cy="365125"/>
          </a:xfrm>
        </p:spPr>
        <p:txBody>
          <a:bodyPr/>
          <a:lstStyle>
            <a:lvl1pPr algn="l">
              <a:defRPr sz="800">
                <a:solidFill>
                  <a:schemeClr val="accent2"/>
                </a:solidFill>
                <a:latin typeface="Arial" panose="020B0604020202020204" pitchFamily="34" charset="0"/>
                <a:cs typeface="Arial" panose="020B0604020202020204" pitchFamily="34" charset="0"/>
              </a:defRPr>
            </a:lvl1pPr>
          </a:lstStyle>
          <a:p>
            <a:fld id="{E5C3AFE5-AA87-46A3-8AEF-92DC5C6A7126}" type="slidenum">
              <a:rPr lang="fr-FR" smtClean="0"/>
              <a:pPr/>
              <a:t>‹N°›</a:t>
            </a:fld>
            <a:endParaRPr lang="fr-FR" dirty="0"/>
          </a:p>
        </p:txBody>
      </p:sp>
      <p:sp>
        <p:nvSpPr>
          <p:cNvPr id="15" name="Footer Placeholder 4">
            <a:extLst>
              <a:ext uri="{FF2B5EF4-FFF2-40B4-BE49-F238E27FC236}">
                <a16:creationId xmlns="" xmlns:a16="http://schemas.microsoft.com/office/drawing/2014/main" id="{0F800F14-3520-4AA7-8F59-F651A6117895}"/>
              </a:ext>
            </a:extLst>
          </p:cNvPr>
          <p:cNvSpPr>
            <a:spLocks noGrp="1"/>
          </p:cNvSpPr>
          <p:nvPr>
            <p:ph type="ftr" sz="quarter" idx="11"/>
          </p:nvPr>
        </p:nvSpPr>
        <p:spPr>
          <a:xfrm>
            <a:off x="4978400" y="318651"/>
            <a:ext cx="4004551" cy="337016"/>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fr-FR" spc="40" smtClean="0"/>
              <a:t>PRÉSENTATION DE  PÔLE EMPLOI   I  JUILLET 2017 I  </a:t>
            </a:r>
            <a:endParaRPr lang="fr-FR" spc="100" dirty="0"/>
          </a:p>
        </p:txBody>
      </p:sp>
    </p:spTree>
    <p:extLst>
      <p:ext uri="{BB962C8B-B14F-4D97-AF65-F5344CB8AC3E}">
        <p14:creationId xmlns:p14="http://schemas.microsoft.com/office/powerpoint/2010/main" val="3247206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9" name="object 2">
            <a:extLst>
              <a:ext uri="{FF2B5EF4-FFF2-40B4-BE49-F238E27FC236}">
                <a16:creationId xmlns="" xmlns:a16="http://schemas.microsoft.com/office/drawing/2014/main" id="{AC720154-C9D0-4B69-8929-E67D15708A9E}"/>
              </a:ext>
            </a:extLst>
          </p:cNvPr>
          <p:cNvSpPr/>
          <p:nvPr userDrawn="1"/>
        </p:nvSpPr>
        <p:spPr>
          <a:xfrm>
            <a:off x="0" y="0"/>
            <a:ext cx="9147810" cy="6861809"/>
          </a:xfrm>
          <a:custGeom>
            <a:avLst/>
            <a:gdLst/>
            <a:ahLst/>
            <a:cxnLst/>
            <a:rect l="l" t="t" r="r" b="b"/>
            <a:pathLst>
              <a:path w="9147810" h="6861809">
                <a:moveTo>
                  <a:pt x="0" y="6861606"/>
                </a:moveTo>
                <a:lnTo>
                  <a:pt x="9147606" y="6861606"/>
                </a:lnTo>
                <a:lnTo>
                  <a:pt x="9147606" y="0"/>
                </a:lnTo>
                <a:lnTo>
                  <a:pt x="0" y="0"/>
                </a:lnTo>
                <a:lnTo>
                  <a:pt x="0" y="6861606"/>
                </a:lnTo>
                <a:close/>
              </a:path>
            </a:pathLst>
          </a:custGeom>
          <a:solidFill>
            <a:schemeClr val="accent3"/>
          </a:solidFill>
        </p:spPr>
        <p:txBody>
          <a:bodyPr wrap="square" lIns="0" tIns="0" rIns="0" bIns="0" rtlCol="0"/>
          <a:lstStyle/>
          <a:p>
            <a:endParaRPr/>
          </a:p>
        </p:txBody>
      </p:sp>
      <p:sp>
        <p:nvSpPr>
          <p:cNvPr id="12" name="object 5">
            <a:extLst>
              <a:ext uri="{FF2B5EF4-FFF2-40B4-BE49-F238E27FC236}">
                <a16:creationId xmlns="" xmlns:a16="http://schemas.microsoft.com/office/drawing/2014/main" id="{A78951BF-69F7-4835-B4D0-D03E74AE225A}"/>
              </a:ext>
            </a:extLst>
          </p:cNvPr>
          <p:cNvSpPr/>
          <p:nvPr userDrawn="1"/>
        </p:nvSpPr>
        <p:spPr>
          <a:xfrm>
            <a:off x="477367" y="457200"/>
            <a:ext cx="8213484" cy="5947410"/>
          </a:xfrm>
          <a:custGeom>
            <a:avLst/>
            <a:gdLst/>
            <a:ahLst/>
            <a:cxnLst/>
            <a:rect l="l" t="t" r="r" b="b"/>
            <a:pathLst>
              <a:path w="3829050" h="5947410">
                <a:moveTo>
                  <a:pt x="0" y="5947194"/>
                </a:moveTo>
                <a:lnTo>
                  <a:pt x="3828605" y="5947194"/>
                </a:lnTo>
                <a:lnTo>
                  <a:pt x="3828605" y="0"/>
                </a:lnTo>
                <a:lnTo>
                  <a:pt x="0" y="0"/>
                </a:lnTo>
                <a:lnTo>
                  <a:pt x="0" y="5947194"/>
                </a:lnTo>
                <a:close/>
              </a:path>
            </a:pathLst>
          </a:custGeom>
          <a:solidFill>
            <a:srgbClr val="FFFFFF"/>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14" name="Espace réservé pour une image  13">
            <a:extLst>
              <a:ext uri="{FF2B5EF4-FFF2-40B4-BE49-F238E27FC236}">
                <a16:creationId xmlns="" xmlns:a16="http://schemas.microsoft.com/office/drawing/2014/main" id="{AE2A4475-5E73-41AA-ADAF-51A02575BC6B}"/>
              </a:ext>
            </a:extLst>
          </p:cNvPr>
          <p:cNvSpPr>
            <a:spLocks noGrp="1"/>
          </p:cNvSpPr>
          <p:nvPr>
            <p:ph type="pic" sz="quarter" idx="13"/>
          </p:nvPr>
        </p:nvSpPr>
        <p:spPr>
          <a:xfrm>
            <a:off x="539645" y="524657"/>
            <a:ext cx="4318345" cy="5820390"/>
          </a:xfrm>
        </p:spPr>
        <p:txBody>
          <a:bodyPr/>
          <a:lstStyle>
            <a:lvl1pPr>
              <a:defRPr>
                <a:latin typeface="Arial" panose="020B0604020202020204" pitchFamily="34" charset="0"/>
                <a:cs typeface="Arial" panose="020B0604020202020204" pitchFamily="34" charset="0"/>
              </a:defRPr>
            </a:lvl1pPr>
          </a:lstStyle>
          <a:p>
            <a:endParaRPr lang="fr-FR"/>
          </a:p>
        </p:txBody>
      </p:sp>
      <p:sp>
        <p:nvSpPr>
          <p:cNvPr id="2" name="Title 1"/>
          <p:cNvSpPr>
            <a:spLocks noGrp="1"/>
          </p:cNvSpPr>
          <p:nvPr>
            <p:ph type="title"/>
          </p:nvPr>
        </p:nvSpPr>
        <p:spPr>
          <a:xfrm>
            <a:off x="5036694" y="1969073"/>
            <a:ext cx="3654157" cy="1325563"/>
          </a:xfrm>
        </p:spPr>
        <p:txBody>
          <a:bodyPr>
            <a:normAutofit/>
          </a:bodyPr>
          <a:lstStyle>
            <a:lvl1pPr>
              <a:lnSpc>
                <a:spcPct val="100000"/>
              </a:lnSpc>
              <a:defRPr sz="3100" cap="all" baseline="0">
                <a:solidFill>
                  <a:schemeClr val="accent3"/>
                </a:solidFill>
                <a:latin typeface="Arial" panose="020B0604020202020204" pitchFamily="34" charset="0"/>
                <a:cs typeface="Arial" panose="020B0604020202020204" pitchFamily="34" charset="0"/>
              </a:defRPr>
            </a:lvl1pPr>
          </a:lstStyle>
          <a:p>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35355EE-A857-4A95-83FA-7EF65D167865}" type="datetime1">
              <a:rPr lang="fr-FR" smtClean="0"/>
              <a:pPr/>
              <a:t>04/07/2019</a:t>
            </a:fld>
            <a:endParaRPr lang="fr-FR"/>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fr-FR" smtClean="0"/>
              <a:t>PRÉSENTATION DE  PÔLE EMPLOI   I  JUILLET 2017 I  </a:t>
            </a:r>
            <a:endParaRPr lang="fr-FR"/>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E5C3AFE5-AA87-46A3-8AEF-92DC5C6A7126}" type="slidenum">
              <a:rPr lang="fr-FR" smtClean="0"/>
              <a:pPr/>
              <a:t>‹N°›</a:t>
            </a:fld>
            <a:endParaRPr lang="fr-FR"/>
          </a:p>
        </p:txBody>
      </p:sp>
      <p:sp>
        <p:nvSpPr>
          <p:cNvPr id="18" name="Espace réservé du texte 17">
            <a:extLst>
              <a:ext uri="{FF2B5EF4-FFF2-40B4-BE49-F238E27FC236}">
                <a16:creationId xmlns="" xmlns:a16="http://schemas.microsoft.com/office/drawing/2014/main" id="{84753C28-CE5C-4068-A1C7-0E6E8A30FBA9}"/>
              </a:ext>
            </a:extLst>
          </p:cNvPr>
          <p:cNvSpPr>
            <a:spLocks noGrp="1"/>
          </p:cNvSpPr>
          <p:nvPr>
            <p:ph type="body" sz="quarter" idx="14"/>
          </p:nvPr>
        </p:nvSpPr>
        <p:spPr>
          <a:xfrm>
            <a:off x="5036694" y="3206688"/>
            <a:ext cx="3654157" cy="914400"/>
          </a:xfrm>
        </p:spPr>
        <p:txBody>
          <a:bodyPr>
            <a:noAutofit/>
          </a:bodyPr>
          <a:lstStyle>
            <a:lvl1pPr marL="0" indent="0">
              <a:buNone/>
              <a:defRPr sz="3100" cap="all" baseline="0">
                <a:solidFill>
                  <a:schemeClr val="tx1"/>
                </a:solidFill>
                <a:latin typeface="Arial" panose="020B0604020202020204" pitchFamily="34" charset="0"/>
                <a:cs typeface="Arial" panose="020B0604020202020204" pitchFamily="34" charset="0"/>
              </a:defRPr>
            </a:lvl1pPr>
          </a:lstStyle>
          <a:p>
            <a:pPr lvl="0"/>
            <a:endParaRPr lang="fr-FR" dirty="0"/>
          </a:p>
        </p:txBody>
      </p:sp>
    </p:spTree>
    <p:extLst>
      <p:ext uri="{BB962C8B-B14F-4D97-AF65-F5344CB8AC3E}">
        <p14:creationId xmlns:p14="http://schemas.microsoft.com/office/powerpoint/2010/main" val="745590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2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53D13E6-369C-46F9-BE48-0BC58C630A72}" type="datetime1">
              <a:rPr lang="fr-FR" smtClean="0"/>
              <a:pPr/>
              <a:t>04/07/2019</a:t>
            </a:fld>
            <a:endParaRPr lang="fr-FR" dirty="0"/>
          </a:p>
        </p:txBody>
      </p:sp>
      <p:pic>
        <p:nvPicPr>
          <p:cNvPr id="9" name="Image 8">
            <a:extLst>
              <a:ext uri="{FF2B5EF4-FFF2-40B4-BE49-F238E27FC236}">
                <a16:creationId xmlns="" xmlns:a16="http://schemas.microsoft.com/office/drawing/2014/main" id="{F3282674-910A-4290-A4A3-26DE56D2DD43}"/>
              </a:ext>
            </a:extLst>
          </p:cNvPr>
          <p:cNvPicPr>
            <a:picLocks noChangeAspect="1"/>
          </p:cNvPicPr>
          <p:nvPr userDrawn="1"/>
        </p:nvPicPr>
        <p:blipFill>
          <a:blip r:embed="rId2"/>
          <a:stretch>
            <a:fillRect/>
          </a:stretch>
        </p:blipFill>
        <p:spPr>
          <a:xfrm>
            <a:off x="453811" y="254102"/>
            <a:ext cx="334688" cy="333976"/>
          </a:xfrm>
          <a:prstGeom prst="rect">
            <a:avLst/>
          </a:prstGeom>
        </p:spPr>
      </p:pic>
      <p:sp>
        <p:nvSpPr>
          <p:cNvPr id="11" name="object 9">
            <a:extLst>
              <a:ext uri="{FF2B5EF4-FFF2-40B4-BE49-F238E27FC236}">
                <a16:creationId xmlns="" xmlns:a16="http://schemas.microsoft.com/office/drawing/2014/main" id="{5F5CA8F2-608E-4E51-B93E-1204EE4C1A1E}"/>
              </a:ext>
            </a:extLst>
          </p:cNvPr>
          <p:cNvSpPr/>
          <p:nvPr userDrawn="1"/>
        </p:nvSpPr>
        <p:spPr>
          <a:xfrm>
            <a:off x="457193" y="655666"/>
            <a:ext cx="8233409" cy="0"/>
          </a:xfrm>
          <a:custGeom>
            <a:avLst/>
            <a:gdLst/>
            <a:ahLst/>
            <a:cxnLst/>
            <a:rect l="l" t="t" r="r" b="b"/>
            <a:pathLst>
              <a:path w="8233409">
                <a:moveTo>
                  <a:pt x="0" y="0"/>
                </a:moveTo>
                <a:lnTo>
                  <a:pt x="8233206" y="0"/>
                </a:lnTo>
              </a:path>
            </a:pathLst>
          </a:custGeom>
          <a:ln w="3810">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14" name="Slide Number Placeholder 5">
            <a:extLst>
              <a:ext uri="{FF2B5EF4-FFF2-40B4-BE49-F238E27FC236}">
                <a16:creationId xmlns="" xmlns:a16="http://schemas.microsoft.com/office/drawing/2014/main" id="{0ACF7D84-E653-444C-B290-2C4B56ED6072}"/>
              </a:ext>
            </a:extLst>
          </p:cNvPr>
          <p:cNvSpPr>
            <a:spLocks noGrp="1"/>
          </p:cNvSpPr>
          <p:nvPr>
            <p:ph type="sldNum" sz="quarter" idx="12"/>
          </p:nvPr>
        </p:nvSpPr>
        <p:spPr>
          <a:xfrm>
            <a:off x="8494573" y="313396"/>
            <a:ext cx="431232" cy="365125"/>
          </a:xfrm>
        </p:spPr>
        <p:txBody>
          <a:bodyPr/>
          <a:lstStyle>
            <a:lvl1pPr algn="l">
              <a:defRPr sz="800">
                <a:solidFill>
                  <a:schemeClr val="accent3"/>
                </a:solidFill>
                <a:latin typeface="Arial" panose="020B0604020202020204" pitchFamily="34" charset="0"/>
                <a:cs typeface="Arial" panose="020B0604020202020204" pitchFamily="34" charset="0"/>
              </a:defRPr>
            </a:lvl1pPr>
          </a:lstStyle>
          <a:p>
            <a:fld id="{E5C3AFE5-AA87-46A3-8AEF-92DC5C6A7126}" type="slidenum">
              <a:rPr lang="fr-FR" smtClean="0"/>
              <a:pPr/>
              <a:t>‹N°›</a:t>
            </a:fld>
            <a:endParaRPr lang="fr-FR" dirty="0"/>
          </a:p>
        </p:txBody>
      </p:sp>
      <p:sp>
        <p:nvSpPr>
          <p:cNvPr id="15" name="Footer Placeholder 4">
            <a:extLst>
              <a:ext uri="{FF2B5EF4-FFF2-40B4-BE49-F238E27FC236}">
                <a16:creationId xmlns="" xmlns:a16="http://schemas.microsoft.com/office/drawing/2014/main" id="{B674091B-0B7C-4111-B06C-EDF6CF27CE3A}"/>
              </a:ext>
            </a:extLst>
          </p:cNvPr>
          <p:cNvSpPr>
            <a:spLocks noGrp="1"/>
          </p:cNvSpPr>
          <p:nvPr>
            <p:ph type="ftr" sz="quarter" idx="11"/>
          </p:nvPr>
        </p:nvSpPr>
        <p:spPr>
          <a:xfrm>
            <a:off x="4719782" y="313396"/>
            <a:ext cx="4263169" cy="365125"/>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fr-FR" spc="40" dirty="0" smtClean="0"/>
              <a:t>PRÉSENTATION DE  PÔLE EMPLOI   I  JUILLET 2017 I  </a:t>
            </a:r>
            <a:endParaRPr lang="fr-FR" spc="100" dirty="0"/>
          </a:p>
        </p:txBody>
      </p:sp>
    </p:spTree>
    <p:extLst>
      <p:ext uri="{BB962C8B-B14F-4D97-AF65-F5344CB8AC3E}">
        <p14:creationId xmlns:p14="http://schemas.microsoft.com/office/powerpoint/2010/main" val="648013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9" name="object 2">
            <a:extLst>
              <a:ext uri="{FF2B5EF4-FFF2-40B4-BE49-F238E27FC236}">
                <a16:creationId xmlns="" xmlns:a16="http://schemas.microsoft.com/office/drawing/2014/main" id="{AC720154-C9D0-4B69-8929-E67D15708A9E}"/>
              </a:ext>
            </a:extLst>
          </p:cNvPr>
          <p:cNvSpPr/>
          <p:nvPr userDrawn="1"/>
        </p:nvSpPr>
        <p:spPr>
          <a:xfrm>
            <a:off x="0" y="0"/>
            <a:ext cx="9147810" cy="6861809"/>
          </a:xfrm>
          <a:custGeom>
            <a:avLst/>
            <a:gdLst/>
            <a:ahLst/>
            <a:cxnLst/>
            <a:rect l="l" t="t" r="r" b="b"/>
            <a:pathLst>
              <a:path w="9147810" h="6861809">
                <a:moveTo>
                  <a:pt x="0" y="6861606"/>
                </a:moveTo>
                <a:lnTo>
                  <a:pt x="9147606" y="6861606"/>
                </a:lnTo>
                <a:lnTo>
                  <a:pt x="9147606" y="0"/>
                </a:lnTo>
                <a:lnTo>
                  <a:pt x="0" y="0"/>
                </a:lnTo>
                <a:lnTo>
                  <a:pt x="0" y="6861606"/>
                </a:lnTo>
                <a:close/>
              </a:path>
            </a:pathLst>
          </a:custGeom>
          <a:solidFill>
            <a:schemeClr val="accent4"/>
          </a:solidFill>
        </p:spPr>
        <p:txBody>
          <a:bodyPr wrap="square" lIns="0" tIns="0" rIns="0" bIns="0" rtlCol="0"/>
          <a:lstStyle/>
          <a:p>
            <a:endParaRPr/>
          </a:p>
        </p:txBody>
      </p:sp>
      <p:sp>
        <p:nvSpPr>
          <p:cNvPr id="12" name="object 5">
            <a:extLst>
              <a:ext uri="{FF2B5EF4-FFF2-40B4-BE49-F238E27FC236}">
                <a16:creationId xmlns="" xmlns:a16="http://schemas.microsoft.com/office/drawing/2014/main" id="{A78951BF-69F7-4835-B4D0-D03E74AE225A}"/>
              </a:ext>
            </a:extLst>
          </p:cNvPr>
          <p:cNvSpPr/>
          <p:nvPr userDrawn="1"/>
        </p:nvSpPr>
        <p:spPr>
          <a:xfrm>
            <a:off x="477367" y="457200"/>
            <a:ext cx="8213484" cy="5947410"/>
          </a:xfrm>
          <a:custGeom>
            <a:avLst/>
            <a:gdLst/>
            <a:ahLst/>
            <a:cxnLst/>
            <a:rect l="l" t="t" r="r" b="b"/>
            <a:pathLst>
              <a:path w="3829050" h="5947410">
                <a:moveTo>
                  <a:pt x="0" y="5947194"/>
                </a:moveTo>
                <a:lnTo>
                  <a:pt x="3828605" y="5947194"/>
                </a:lnTo>
                <a:lnTo>
                  <a:pt x="3828605" y="0"/>
                </a:lnTo>
                <a:lnTo>
                  <a:pt x="0" y="0"/>
                </a:lnTo>
                <a:lnTo>
                  <a:pt x="0" y="5947194"/>
                </a:lnTo>
                <a:close/>
              </a:path>
            </a:pathLst>
          </a:custGeom>
          <a:solidFill>
            <a:srgbClr val="FFFFFF"/>
          </a:solidFill>
        </p:spPr>
        <p:txBody>
          <a:bodyPr wrap="square" lIns="0" tIns="0" rIns="0" bIns="0" rtlCol="0"/>
          <a:lstStyle/>
          <a:p>
            <a:endParaRPr/>
          </a:p>
        </p:txBody>
      </p:sp>
      <p:sp>
        <p:nvSpPr>
          <p:cNvPr id="14" name="Espace réservé pour une image  13">
            <a:extLst>
              <a:ext uri="{FF2B5EF4-FFF2-40B4-BE49-F238E27FC236}">
                <a16:creationId xmlns="" xmlns:a16="http://schemas.microsoft.com/office/drawing/2014/main" id="{AE2A4475-5E73-41AA-ADAF-51A02575BC6B}"/>
              </a:ext>
            </a:extLst>
          </p:cNvPr>
          <p:cNvSpPr>
            <a:spLocks noGrp="1"/>
          </p:cNvSpPr>
          <p:nvPr>
            <p:ph type="pic" sz="quarter" idx="13"/>
          </p:nvPr>
        </p:nvSpPr>
        <p:spPr>
          <a:xfrm>
            <a:off x="539645" y="524657"/>
            <a:ext cx="4318345" cy="5820390"/>
          </a:xfrm>
        </p:spPr>
        <p:txBody>
          <a:bodyPr/>
          <a:lstStyle>
            <a:lvl1pPr>
              <a:defRPr>
                <a:latin typeface="Arial" panose="020B0604020202020204" pitchFamily="34" charset="0"/>
                <a:cs typeface="Arial" panose="020B0604020202020204" pitchFamily="34" charset="0"/>
              </a:defRPr>
            </a:lvl1pPr>
          </a:lstStyle>
          <a:p>
            <a:endParaRPr lang="fr-FR"/>
          </a:p>
        </p:txBody>
      </p:sp>
      <p:sp>
        <p:nvSpPr>
          <p:cNvPr id="2" name="Title 1"/>
          <p:cNvSpPr>
            <a:spLocks noGrp="1"/>
          </p:cNvSpPr>
          <p:nvPr>
            <p:ph type="title"/>
          </p:nvPr>
        </p:nvSpPr>
        <p:spPr>
          <a:xfrm>
            <a:off x="5036694" y="1969073"/>
            <a:ext cx="3654157" cy="1325563"/>
          </a:xfrm>
        </p:spPr>
        <p:txBody>
          <a:bodyPr>
            <a:normAutofit/>
          </a:bodyPr>
          <a:lstStyle>
            <a:lvl1pPr>
              <a:lnSpc>
                <a:spcPct val="100000"/>
              </a:lnSpc>
              <a:defRPr sz="3100" cap="all" baseline="0">
                <a:latin typeface="Arial" panose="020B0604020202020204" pitchFamily="34" charset="0"/>
                <a:cs typeface="Arial" panose="020B0604020202020204" pitchFamily="34" charset="0"/>
              </a:defRPr>
            </a:lvl1pPr>
          </a:lstStyle>
          <a:p>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100B2F9B-011D-483D-974C-83BE532A9049}" type="datetime1">
              <a:rPr lang="fr-FR" smtClean="0"/>
              <a:pPr/>
              <a:t>04/07/2019</a:t>
            </a:fld>
            <a:endParaRPr lang="fr-FR"/>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fr-FR" smtClean="0"/>
              <a:t>PRÉSENTATION DE  PÔLE EMPLOI   I  JUILLET 2017 I  </a:t>
            </a:r>
            <a:endParaRPr lang="fr-FR"/>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E5C3AFE5-AA87-46A3-8AEF-92DC5C6A7126}" type="slidenum">
              <a:rPr lang="fr-FR" smtClean="0"/>
              <a:pPr/>
              <a:t>‹N°›</a:t>
            </a:fld>
            <a:endParaRPr lang="fr-FR"/>
          </a:p>
        </p:txBody>
      </p:sp>
      <p:sp>
        <p:nvSpPr>
          <p:cNvPr id="18" name="Espace réservé du texte 17">
            <a:extLst>
              <a:ext uri="{FF2B5EF4-FFF2-40B4-BE49-F238E27FC236}">
                <a16:creationId xmlns="" xmlns:a16="http://schemas.microsoft.com/office/drawing/2014/main" id="{84753C28-CE5C-4068-A1C7-0E6E8A30FBA9}"/>
              </a:ext>
            </a:extLst>
          </p:cNvPr>
          <p:cNvSpPr>
            <a:spLocks noGrp="1"/>
          </p:cNvSpPr>
          <p:nvPr>
            <p:ph type="body" sz="quarter" idx="14"/>
          </p:nvPr>
        </p:nvSpPr>
        <p:spPr>
          <a:xfrm>
            <a:off x="5036694" y="3225160"/>
            <a:ext cx="3580833" cy="914400"/>
          </a:xfrm>
        </p:spPr>
        <p:txBody>
          <a:bodyPr>
            <a:noAutofit/>
          </a:bodyPr>
          <a:lstStyle>
            <a:lvl1pPr marL="0" indent="0">
              <a:buNone/>
              <a:defRPr sz="3100" cap="all" baseline="0">
                <a:solidFill>
                  <a:schemeClr val="accent4"/>
                </a:solidFill>
                <a:latin typeface="Arial" panose="020B0604020202020204" pitchFamily="34" charset="0"/>
                <a:cs typeface="Arial" panose="020B0604020202020204" pitchFamily="34" charset="0"/>
              </a:defRPr>
            </a:lvl1pPr>
          </a:lstStyle>
          <a:p>
            <a:pPr lvl="0"/>
            <a:endParaRPr lang="fr-FR" dirty="0"/>
          </a:p>
        </p:txBody>
      </p:sp>
    </p:spTree>
    <p:extLst>
      <p:ext uri="{BB962C8B-B14F-4D97-AF65-F5344CB8AC3E}">
        <p14:creationId xmlns:p14="http://schemas.microsoft.com/office/powerpoint/2010/main" val="3079224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3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Arial" panose="020B0604020202020204" pitchFamily="34" charset="0"/>
                <a:cs typeface="Arial" panose="020B060402020202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AA0F2EC-D70D-4E79-B7D1-5E7D454B98D4}" type="datetime1">
              <a:rPr lang="fr-FR" smtClean="0"/>
              <a:pPr/>
              <a:t>04/07/2019</a:t>
            </a:fld>
            <a:endParaRPr lang="fr-FR"/>
          </a:p>
        </p:txBody>
      </p:sp>
      <p:pic>
        <p:nvPicPr>
          <p:cNvPr id="9" name="Image 8">
            <a:extLst>
              <a:ext uri="{FF2B5EF4-FFF2-40B4-BE49-F238E27FC236}">
                <a16:creationId xmlns="" xmlns:a16="http://schemas.microsoft.com/office/drawing/2014/main" id="{F3282674-910A-4290-A4A3-26DE56D2DD43}"/>
              </a:ext>
            </a:extLst>
          </p:cNvPr>
          <p:cNvPicPr>
            <a:picLocks noChangeAspect="1"/>
          </p:cNvPicPr>
          <p:nvPr userDrawn="1"/>
        </p:nvPicPr>
        <p:blipFill>
          <a:blip r:embed="rId2"/>
          <a:stretch>
            <a:fillRect/>
          </a:stretch>
        </p:blipFill>
        <p:spPr>
          <a:xfrm>
            <a:off x="453811" y="254102"/>
            <a:ext cx="334688" cy="333976"/>
          </a:xfrm>
          <a:prstGeom prst="rect">
            <a:avLst/>
          </a:prstGeom>
        </p:spPr>
      </p:pic>
      <p:sp>
        <p:nvSpPr>
          <p:cNvPr id="10" name="object 13">
            <a:extLst>
              <a:ext uri="{FF2B5EF4-FFF2-40B4-BE49-F238E27FC236}">
                <a16:creationId xmlns="" xmlns:a16="http://schemas.microsoft.com/office/drawing/2014/main" id="{426985CA-2ECC-4706-BA39-018C52F13A49}"/>
              </a:ext>
            </a:extLst>
          </p:cNvPr>
          <p:cNvSpPr txBox="1"/>
          <p:nvPr userDrawn="1"/>
        </p:nvSpPr>
        <p:spPr>
          <a:xfrm>
            <a:off x="817100" y="142477"/>
            <a:ext cx="325900" cy="536044"/>
          </a:xfrm>
          <a:prstGeom prst="rect">
            <a:avLst/>
          </a:prstGeom>
        </p:spPr>
        <p:txBody>
          <a:bodyPr vert="horz" wrap="square" lIns="0" tIns="12700" rIns="0" bIns="0" rtlCol="0">
            <a:spAutoFit/>
          </a:bodyPr>
          <a:lstStyle/>
          <a:p>
            <a:pPr marL="12700">
              <a:lnSpc>
                <a:spcPct val="100000"/>
              </a:lnSpc>
              <a:spcBef>
                <a:spcPts val="100"/>
              </a:spcBef>
            </a:pPr>
            <a:r>
              <a:rPr lang="fr-FR" sz="3400" spc="-760" dirty="0">
                <a:solidFill>
                  <a:schemeClr val="accent4"/>
                </a:solidFill>
                <a:latin typeface="Arial" panose="020B0604020202020204" pitchFamily="34" charset="0"/>
                <a:cs typeface="Arial" panose="020B0604020202020204" pitchFamily="34" charset="0"/>
              </a:rPr>
              <a:t>4  .</a:t>
            </a:r>
            <a:endParaRPr sz="3400" dirty="0">
              <a:solidFill>
                <a:schemeClr val="accent4"/>
              </a:solidFill>
              <a:latin typeface="Arial" panose="020B0604020202020204" pitchFamily="34" charset="0"/>
              <a:cs typeface="Arial" panose="020B0604020202020204" pitchFamily="34" charset="0"/>
            </a:endParaRPr>
          </a:p>
        </p:txBody>
      </p:sp>
      <p:sp>
        <p:nvSpPr>
          <p:cNvPr id="11" name="object 9">
            <a:extLst>
              <a:ext uri="{FF2B5EF4-FFF2-40B4-BE49-F238E27FC236}">
                <a16:creationId xmlns="" xmlns:a16="http://schemas.microsoft.com/office/drawing/2014/main" id="{5F5CA8F2-608E-4E51-B93E-1204EE4C1A1E}"/>
              </a:ext>
            </a:extLst>
          </p:cNvPr>
          <p:cNvSpPr/>
          <p:nvPr userDrawn="1"/>
        </p:nvSpPr>
        <p:spPr>
          <a:xfrm>
            <a:off x="457193" y="655666"/>
            <a:ext cx="8233409" cy="0"/>
          </a:xfrm>
          <a:custGeom>
            <a:avLst/>
            <a:gdLst/>
            <a:ahLst/>
            <a:cxnLst/>
            <a:rect l="l" t="t" r="r" b="b"/>
            <a:pathLst>
              <a:path w="8233409">
                <a:moveTo>
                  <a:pt x="0" y="0"/>
                </a:moveTo>
                <a:lnTo>
                  <a:pt x="8233206" y="0"/>
                </a:lnTo>
              </a:path>
            </a:pathLst>
          </a:custGeom>
          <a:ln w="3810">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14" name="Slide Number Placeholder 5">
            <a:extLst>
              <a:ext uri="{FF2B5EF4-FFF2-40B4-BE49-F238E27FC236}">
                <a16:creationId xmlns="" xmlns:a16="http://schemas.microsoft.com/office/drawing/2014/main" id="{147540FB-AEF6-41FA-B8C4-0C2AF28D13DC}"/>
              </a:ext>
            </a:extLst>
          </p:cNvPr>
          <p:cNvSpPr>
            <a:spLocks noGrp="1"/>
          </p:cNvSpPr>
          <p:nvPr>
            <p:ph type="sldNum" sz="quarter" idx="12"/>
          </p:nvPr>
        </p:nvSpPr>
        <p:spPr>
          <a:xfrm>
            <a:off x="8494573" y="313396"/>
            <a:ext cx="431232" cy="365125"/>
          </a:xfrm>
        </p:spPr>
        <p:txBody>
          <a:bodyPr/>
          <a:lstStyle>
            <a:lvl1pPr algn="l">
              <a:defRPr sz="800">
                <a:solidFill>
                  <a:schemeClr val="accent4"/>
                </a:solidFill>
                <a:latin typeface="Arial" panose="020B0604020202020204" pitchFamily="34" charset="0"/>
                <a:cs typeface="Arial" panose="020B0604020202020204" pitchFamily="34" charset="0"/>
              </a:defRPr>
            </a:lvl1pPr>
          </a:lstStyle>
          <a:p>
            <a:fld id="{E5C3AFE5-AA87-46A3-8AEF-92DC5C6A7126}" type="slidenum">
              <a:rPr lang="fr-FR" smtClean="0"/>
              <a:pPr/>
              <a:t>‹N°›</a:t>
            </a:fld>
            <a:endParaRPr lang="fr-FR" dirty="0"/>
          </a:p>
        </p:txBody>
      </p:sp>
      <p:sp>
        <p:nvSpPr>
          <p:cNvPr id="15" name="Footer Placeholder 4">
            <a:extLst>
              <a:ext uri="{FF2B5EF4-FFF2-40B4-BE49-F238E27FC236}">
                <a16:creationId xmlns="" xmlns:a16="http://schemas.microsoft.com/office/drawing/2014/main" id="{4197C6DA-1233-4208-A1E0-B4680222A7EE}"/>
              </a:ext>
            </a:extLst>
          </p:cNvPr>
          <p:cNvSpPr>
            <a:spLocks noGrp="1"/>
          </p:cNvSpPr>
          <p:nvPr>
            <p:ph type="ftr" sz="quarter" idx="11"/>
          </p:nvPr>
        </p:nvSpPr>
        <p:spPr>
          <a:xfrm>
            <a:off x="4932218" y="313396"/>
            <a:ext cx="4050733" cy="370379"/>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fr-FR" spc="40" smtClean="0"/>
              <a:t>PRÉSENTATION DE  PÔLE EMPLOI   I  JUILLET 2017 I  </a:t>
            </a:r>
            <a:endParaRPr lang="fr-FR" spc="100" dirty="0"/>
          </a:p>
        </p:txBody>
      </p:sp>
    </p:spTree>
    <p:extLst>
      <p:ext uri="{BB962C8B-B14F-4D97-AF65-F5344CB8AC3E}">
        <p14:creationId xmlns:p14="http://schemas.microsoft.com/office/powerpoint/2010/main" val="449888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theme" Target="../theme/theme2.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68D016-2D31-4D63-8E22-3A9965F7B021}" type="datetime1">
              <a:rPr lang="fr-FR" smtClean="0"/>
              <a:t>04/07/2019</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PRÉSENTATION DE  PÔLE EMPLOI   I  JUILLET 2017 I  </a:t>
            </a:r>
            <a:endParaRPr lang="fr-FR"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C3AFE5-AA87-46A3-8AEF-92DC5C6A7126}" type="slidenum">
              <a:rPr lang="fr-FR" smtClean="0"/>
              <a:t>‹N°›</a:t>
            </a:fld>
            <a:endParaRPr lang="fr-FR"/>
          </a:p>
        </p:txBody>
      </p:sp>
    </p:spTree>
    <p:extLst>
      <p:ext uri="{BB962C8B-B14F-4D97-AF65-F5344CB8AC3E}">
        <p14:creationId xmlns:p14="http://schemas.microsoft.com/office/powerpoint/2010/main" val="508538773"/>
      </p:ext>
    </p:extLst>
  </p:cSld>
  <p:clrMap bg1="lt1" tx1="dk1" bg2="lt2" tx2="dk2" accent1="accent1" accent2="accent2" accent3="accent3" accent4="accent4" accent5="accent5" accent6="accent6" hlink="hlink" folHlink="folHlink"/>
  <p:sldLayoutIdLst>
    <p:sldLayoutId id="2147483662" r:id="rId1"/>
    <p:sldLayoutId id="2147483678" r:id="rId2"/>
    <p:sldLayoutId id="2147483661" r:id="rId3"/>
    <p:sldLayoutId id="2147483672" r:id="rId4"/>
    <p:sldLayoutId id="2147483673" r:id="rId5"/>
    <p:sldLayoutId id="2147483674" r:id="rId6"/>
    <p:sldLayoutId id="2147483675" r:id="rId7"/>
    <p:sldLayoutId id="2147483676" r:id="rId8"/>
    <p:sldLayoutId id="2147483677" r:id="rId9"/>
    <p:sldLayoutId id="2147483679"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68D016-2D31-4D63-8E22-3A9965F7B021}" type="datetime1">
              <a:rPr lang="fr-FR" smtClean="0">
                <a:solidFill>
                  <a:prstClr val="black">
                    <a:tint val="75000"/>
                  </a:prstClr>
                </a:solidFill>
              </a:rPr>
              <a:pPr/>
              <a:t>04/07/2019</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solidFill>
                  <a:prstClr val="black">
                    <a:tint val="75000"/>
                  </a:prstClr>
                </a:solidFill>
              </a:rPr>
              <a:t>PRÉSENTATION DE  PÔLE EMPLOI   I  JUILLET 2017 I  </a:t>
            </a:r>
            <a:endParaRPr lang="fr-FR"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C3AFE5-AA87-46A3-8AEF-92DC5C6A712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92533841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 id="2147483699" r:id="rId19"/>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5.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www.pole-emploi.org/" TargetMode="External"/><Relationship Id="rId7"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s://diagnostic-formation.eu-de.mybluemix.net/" TargetMode="External"/><Relationship Id="rId5" Type="http://schemas.openxmlformats.org/officeDocument/2006/relationships/hyperlink" Target="https://www.emploi-store-dev.fr/portail-developpeur-cms/home/actualites/pole-emploi-vous-facilite-lacces-aux-250-000-offres-demploi-grace-a-so" TargetMode="External"/><Relationship Id="rId4" Type="http://schemas.openxmlformats.org/officeDocument/2006/relationships/hyperlink" Target="http://www.emploi-store-dev.fr/"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emf"/><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notesSlide" Target="../notesSlides/notesSlide2.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slideLayout" Target="../slideLayouts/slideLayout15.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emf"/><Relationship Id="rId7" Type="http://schemas.openxmlformats.org/officeDocument/2006/relationships/image" Target="../media/image10.emf"/><Relationship Id="rId12" Type="http://schemas.openxmlformats.org/officeDocument/2006/relationships/image" Target="../media/image15.png"/><Relationship Id="rId17" Type="http://schemas.openxmlformats.org/officeDocument/2006/relationships/image" Target="../media/image20.jpeg"/><Relationship Id="rId2" Type="http://schemas.openxmlformats.org/officeDocument/2006/relationships/image" Target="../media/image5.emf"/><Relationship Id="rId16" Type="http://schemas.openxmlformats.org/officeDocument/2006/relationships/image" Target="../media/image19.jpeg"/><Relationship Id="rId1" Type="http://schemas.openxmlformats.org/officeDocument/2006/relationships/slideLayout" Target="../slideLayouts/slideLayout3.xml"/><Relationship Id="rId6" Type="http://schemas.openxmlformats.org/officeDocument/2006/relationships/image" Target="../media/image9.emf"/><Relationship Id="rId11" Type="http://schemas.openxmlformats.org/officeDocument/2006/relationships/image" Target="../media/image14.jpeg"/><Relationship Id="rId5" Type="http://schemas.openxmlformats.org/officeDocument/2006/relationships/image" Target="../media/image8.emf"/><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emf"/><Relationship Id="rId9" Type="http://schemas.openxmlformats.org/officeDocument/2006/relationships/image" Target="../media/image12.png"/><Relationship Id="rId14"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 xmlns:a16="http://schemas.microsoft.com/office/drawing/2014/main" id="{A97B2CFC-B89B-4D12-9550-45EC864CC7C6}"/>
              </a:ext>
            </a:extLst>
          </p:cNvPr>
          <p:cNvSpPr/>
          <p:nvPr/>
        </p:nvSpPr>
        <p:spPr>
          <a:xfrm>
            <a:off x="0" y="0"/>
            <a:ext cx="9147810" cy="6861809"/>
          </a:xfrm>
          <a:custGeom>
            <a:avLst/>
            <a:gdLst/>
            <a:ahLst/>
            <a:cxnLst/>
            <a:rect l="l" t="t" r="r" b="b"/>
            <a:pathLst>
              <a:path w="9147810" h="6861809">
                <a:moveTo>
                  <a:pt x="0" y="6861606"/>
                </a:moveTo>
                <a:lnTo>
                  <a:pt x="9147606" y="6861606"/>
                </a:lnTo>
                <a:lnTo>
                  <a:pt x="9147606" y="0"/>
                </a:lnTo>
                <a:lnTo>
                  <a:pt x="0" y="0"/>
                </a:lnTo>
                <a:lnTo>
                  <a:pt x="0" y="6861606"/>
                </a:lnTo>
                <a:close/>
              </a:path>
            </a:pathLst>
          </a:custGeom>
          <a:solidFill>
            <a:srgbClr val="50BECB"/>
          </a:solidFill>
        </p:spPr>
        <p:txBody>
          <a:bodyPr wrap="square" lIns="0" tIns="0" rIns="0" bIns="0" rtlCol="0"/>
          <a:lstStyle/>
          <a:p>
            <a:endParaRPr/>
          </a:p>
        </p:txBody>
      </p:sp>
      <p:sp>
        <p:nvSpPr>
          <p:cNvPr id="4" name="object 3">
            <a:extLst>
              <a:ext uri="{FF2B5EF4-FFF2-40B4-BE49-F238E27FC236}">
                <a16:creationId xmlns="" xmlns:a16="http://schemas.microsoft.com/office/drawing/2014/main" id="{EDB7E7DE-F9DF-4F8A-8663-753CAA2FAE47}"/>
              </a:ext>
            </a:extLst>
          </p:cNvPr>
          <p:cNvSpPr/>
          <p:nvPr/>
        </p:nvSpPr>
        <p:spPr>
          <a:xfrm>
            <a:off x="3887038" y="3"/>
            <a:ext cx="5260556" cy="6861590"/>
          </a:xfrm>
          <a:prstGeom prst="rect">
            <a:avLst/>
          </a:prstGeom>
          <a:blipFill>
            <a:blip r:embed="rId2" cstate="print"/>
            <a:stretch>
              <a:fillRect/>
            </a:stretch>
          </a:blipFill>
        </p:spPr>
        <p:txBody>
          <a:bodyPr wrap="square" lIns="0" tIns="0" rIns="0" bIns="0" rtlCol="0"/>
          <a:lstStyle/>
          <a:p>
            <a:endParaRPr/>
          </a:p>
        </p:txBody>
      </p:sp>
      <p:sp>
        <p:nvSpPr>
          <p:cNvPr id="5" name="object 4">
            <a:extLst>
              <a:ext uri="{FF2B5EF4-FFF2-40B4-BE49-F238E27FC236}">
                <a16:creationId xmlns="" xmlns:a16="http://schemas.microsoft.com/office/drawing/2014/main" id="{35668515-32D6-4B60-9AB6-BD36BB6577D0}"/>
              </a:ext>
            </a:extLst>
          </p:cNvPr>
          <p:cNvSpPr/>
          <p:nvPr/>
        </p:nvSpPr>
        <p:spPr>
          <a:xfrm>
            <a:off x="0" y="1456207"/>
            <a:ext cx="8439150" cy="5405755"/>
          </a:xfrm>
          <a:custGeom>
            <a:avLst/>
            <a:gdLst/>
            <a:ahLst/>
            <a:cxnLst/>
            <a:rect l="l" t="t" r="r" b="b"/>
            <a:pathLst>
              <a:path w="8439150" h="5405755">
                <a:moveTo>
                  <a:pt x="0" y="5405386"/>
                </a:moveTo>
                <a:lnTo>
                  <a:pt x="8438807" y="5405386"/>
                </a:lnTo>
                <a:lnTo>
                  <a:pt x="8438807" y="0"/>
                </a:lnTo>
                <a:lnTo>
                  <a:pt x="0" y="0"/>
                </a:lnTo>
                <a:lnTo>
                  <a:pt x="0" y="5405386"/>
                </a:lnTo>
                <a:close/>
              </a:path>
            </a:pathLst>
          </a:custGeom>
          <a:solidFill>
            <a:srgbClr val="FFFFFF"/>
          </a:solidFill>
        </p:spPr>
        <p:txBody>
          <a:bodyPr wrap="square" lIns="0" tIns="0" rIns="0" bIns="0" rtlCol="0"/>
          <a:lstStyle/>
          <a:p>
            <a:endParaRPr dirty="0"/>
          </a:p>
        </p:txBody>
      </p:sp>
      <p:pic>
        <p:nvPicPr>
          <p:cNvPr id="8" name="Image 7">
            <a:extLst>
              <a:ext uri="{FF2B5EF4-FFF2-40B4-BE49-F238E27FC236}">
                <a16:creationId xmlns="" xmlns:a16="http://schemas.microsoft.com/office/drawing/2014/main" id="{245ECC29-BB23-4679-81DA-1A99CF06A7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0020" y="1670103"/>
            <a:ext cx="1125059" cy="947306"/>
          </a:xfrm>
          <a:prstGeom prst="rect">
            <a:avLst/>
          </a:prstGeom>
        </p:spPr>
      </p:pic>
      <p:sp>
        <p:nvSpPr>
          <p:cNvPr id="11" name="object 29">
            <a:extLst>
              <a:ext uri="{FF2B5EF4-FFF2-40B4-BE49-F238E27FC236}">
                <a16:creationId xmlns="" xmlns:a16="http://schemas.microsoft.com/office/drawing/2014/main" id="{EE6B8697-F314-42CF-8DCF-BE296B109B81}"/>
              </a:ext>
            </a:extLst>
          </p:cNvPr>
          <p:cNvSpPr txBox="1"/>
          <p:nvPr/>
        </p:nvSpPr>
        <p:spPr>
          <a:xfrm>
            <a:off x="4427053" y="3932616"/>
            <a:ext cx="3933783" cy="1813317"/>
          </a:xfrm>
          <a:prstGeom prst="rect">
            <a:avLst/>
          </a:prstGeom>
        </p:spPr>
        <p:txBody>
          <a:bodyPr vert="horz" wrap="square" lIns="0" tIns="165100" rIns="0" bIns="0" rtlCol="0">
            <a:spAutoFit/>
          </a:bodyPr>
          <a:lstStyle/>
          <a:p>
            <a:endParaRPr lang="fr-FR" sz="1100" kern="0" dirty="0" smtClean="0">
              <a:latin typeface="+mj-lt"/>
              <a:cs typeface="Arial" panose="020B0604020202020204" pitchFamily="34" charset="0"/>
            </a:endParaRPr>
          </a:p>
          <a:p>
            <a:endParaRPr lang="fr-FR" sz="1600" b="1" kern="0" dirty="0">
              <a:solidFill>
                <a:srgbClr val="6ABFD1"/>
              </a:solidFill>
              <a:latin typeface="+mj-lt"/>
              <a:cs typeface="Arial" panose="020B0604020202020204" pitchFamily="34" charset="0"/>
            </a:endParaRPr>
          </a:p>
          <a:p>
            <a:r>
              <a:rPr lang="fr-FR" sz="4000" b="1" kern="0" dirty="0" smtClean="0">
                <a:solidFill>
                  <a:srgbClr val="6ABFD1"/>
                </a:solidFill>
                <a:latin typeface="Arial" panose="020B0604020202020204" pitchFamily="34" charset="0"/>
                <a:cs typeface="Arial" panose="020B0604020202020204" pitchFamily="34" charset="0"/>
              </a:rPr>
              <a:t>Présentation</a:t>
            </a:r>
            <a:r>
              <a:rPr lang="fr-FR" sz="4000" b="1" spc="-385" dirty="0" smtClean="0">
                <a:solidFill>
                  <a:srgbClr val="6ABFD1"/>
                </a:solidFill>
                <a:latin typeface="Arial" panose="020B0604020202020204" pitchFamily="34" charset="0"/>
                <a:cs typeface="Arial" panose="020B0604020202020204" pitchFamily="34" charset="0"/>
              </a:rPr>
              <a:t> </a:t>
            </a:r>
          </a:p>
          <a:p>
            <a:r>
              <a:rPr lang="fr-FR" sz="4000" b="1" kern="0" dirty="0" smtClean="0">
                <a:solidFill>
                  <a:srgbClr val="6ABFD1"/>
                </a:solidFill>
                <a:latin typeface="Arial" panose="020B0604020202020204" pitchFamily="34" charset="0"/>
                <a:cs typeface="Arial" panose="020B0604020202020204" pitchFamily="34" charset="0"/>
              </a:rPr>
              <a:t>de Pôle emploi</a:t>
            </a:r>
            <a:endParaRPr lang="fr-FR" sz="4000" kern="0" dirty="0">
              <a:latin typeface="Arial" panose="020B0604020202020204" pitchFamily="34" charset="0"/>
              <a:cs typeface="Arial" panose="020B0604020202020204" pitchFamily="34" charset="0"/>
            </a:endParaRPr>
          </a:p>
        </p:txBody>
      </p:sp>
      <p:sp>
        <p:nvSpPr>
          <p:cNvPr id="12" name="object 30">
            <a:extLst>
              <a:ext uri="{FF2B5EF4-FFF2-40B4-BE49-F238E27FC236}">
                <a16:creationId xmlns="" xmlns:a16="http://schemas.microsoft.com/office/drawing/2014/main" id="{05BDEC3F-83F5-4769-8F90-E4CD40F08524}"/>
              </a:ext>
            </a:extLst>
          </p:cNvPr>
          <p:cNvSpPr txBox="1"/>
          <p:nvPr/>
        </p:nvSpPr>
        <p:spPr>
          <a:xfrm>
            <a:off x="5088467" y="6203269"/>
            <a:ext cx="1871553" cy="228268"/>
          </a:xfrm>
          <a:prstGeom prst="rect">
            <a:avLst/>
          </a:prstGeom>
        </p:spPr>
        <p:txBody>
          <a:bodyPr vert="horz" wrap="square" lIns="0" tIns="12700" rIns="0" bIns="0" rtlCol="0">
            <a:spAutoFit/>
          </a:bodyPr>
          <a:lstStyle/>
          <a:p>
            <a:pPr marL="12700">
              <a:lnSpc>
                <a:spcPct val="100000"/>
              </a:lnSpc>
              <a:spcBef>
                <a:spcPts val="100"/>
              </a:spcBef>
            </a:pPr>
            <a:r>
              <a:rPr lang="fr-FR" sz="1400" spc="300" dirty="0" smtClean="0">
                <a:latin typeface="Arial" panose="020B0604020202020204" pitchFamily="34" charset="0"/>
                <a:ea typeface="Verdana" panose="020B0604030504040204" pitchFamily="34" charset="0"/>
                <a:cs typeface="Arial" panose="020B0604020202020204" pitchFamily="34" charset="0"/>
              </a:rPr>
              <a:t>JUIN 2019</a:t>
            </a:r>
            <a:endParaRPr sz="1400" spc="300" dirty="0">
              <a:latin typeface="Arial" panose="020B0604020202020204" pitchFamily="34" charset="0"/>
              <a:ea typeface="Verdana" panose="020B0604030504040204" pitchFamily="34" charset="0"/>
              <a:cs typeface="Arial" panose="020B0604020202020204" pitchFamily="34" charset="0"/>
            </a:endParaRPr>
          </a:p>
        </p:txBody>
      </p:sp>
      <p:sp>
        <p:nvSpPr>
          <p:cNvPr id="14" name="object 32">
            <a:extLst>
              <a:ext uri="{FF2B5EF4-FFF2-40B4-BE49-F238E27FC236}">
                <a16:creationId xmlns="" xmlns:a16="http://schemas.microsoft.com/office/drawing/2014/main" id="{291D53D4-248A-4225-B41E-4FD18316D786}"/>
              </a:ext>
            </a:extLst>
          </p:cNvPr>
          <p:cNvSpPr/>
          <p:nvPr/>
        </p:nvSpPr>
        <p:spPr>
          <a:xfrm>
            <a:off x="4439400" y="5937562"/>
            <a:ext cx="563245" cy="0"/>
          </a:xfrm>
          <a:custGeom>
            <a:avLst/>
            <a:gdLst/>
            <a:ahLst/>
            <a:cxnLst/>
            <a:rect l="l" t="t" r="r" b="b"/>
            <a:pathLst>
              <a:path w="563245">
                <a:moveTo>
                  <a:pt x="0" y="0"/>
                </a:moveTo>
                <a:lnTo>
                  <a:pt x="563156" y="0"/>
                </a:lnTo>
              </a:path>
            </a:pathLst>
          </a:custGeom>
          <a:ln w="79463">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6" name="Rectangle 5">
            <a:extLst>
              <a:ext uri="{FF2B5EF4-FFF2-40B4-BE49-F238E27FC236}">
                <a16:creationId xmlns="" xmlns:a16="http://schemas.microsoft.com/office/drawing/2014/main" id="{57B40571-0052-46EF-82D4-9CD0CDBD451D}"/>
              </a:ext>
            </a:extLst>
          </p:cNvPr>
          <p:cNvSpPr/>
          <p:nvPr/>
        </p:nvSpPr>
        <p:spPr>
          <a:xfrm rot="16200000">
            <a:off x="8121478" y="5739360"/>
            <a:ext cx="1053494" cy="215444"/>
          </a:xfrm>
          <a:prstGeom prst="rect">
            <a:avLst/>
          </a:prstGeom>
        </p:spPr>
        <p:txBody>
          <a:bodyPr wrap="none">
            <a:spAutoFit/>
          </a:bodyPr>
          <a:lstStyle/>
          <a:p>
            <a:r>
              <a:rPr lang="fr-FR" sz="800" dirty="0">
                <a:solidFill>
                  <a:srgbClr val="FFFFFF"/>
                </a:solidFill>
                <a:latin typeface="Arial" panose="020B0604020202020204" pitchFamily="34" charset="0"/>
                <a:cs typeface="Arial" panose="020B0604020202020204" pitchFamily="34" charset="0"/>
              </a:rPr>
              <a:t>www.pole.emploi.fr</a:t>
            </a:r>
            <a:endParaRPr lang="fr-FR" dirty="0">
              <a:latin typeface="Arial" panose="020B0604020202020204" pitchFamily="34" charset="0"/>
              <a:cs typeface="Arial" panose="020B0604020202020204" pitchFamily="34" charset="0"/>
            </a:endParaRPr>
          </a:p>
        </p:txBody>
      </p:sp>
      <p:pic>
        <p:nvPicPr>
          <p:cNvPr id="15" name="Image 14">
            <a:extLst>
              <a:ext uri="{FF2B5EF4-FFF2-40B4-BE49-F238E27FC236}">
                <a16:creationId xmlns="" xmlns:a16="http://schemas.microsoft.com/office/drawing/2014/main" id="{B907CEF1-A109-4FBD-B7CA-DE64ADC077A2}"/>
              </a:ext>
            </a:extLst>
          </p:cNvPr>
          <p:cNvPicPr>
            <a:picLocks noChangeAspect="1"/>
          </p:cNvPicPr>
          <p:nvPr/>
        </p:nvPicPr>
        <p:blipFill rotWithShape="1">
          <a:blip r:embed="rId4">
            <a:extLst>
              <a:ext uri="{28A0092B-C50C-407E-A947-70E740481C1C}">
                <a14:useLocalDpi xmlns:a14="http://schemas.microsoft.com/office/drawing/2010/main" val="0"/>
              </a:ext>
            </a:extLst>
          </a:blip>
          <a:srcRect l="22367" t="5525" r="30797" b="2138"/>
          <a:stretch/>
        </p:blipFill>
        <p:spPr>
          <a:xfrm>
            <a:off x="482482" y="1924037"/>
            <a:ext cx="3526422" cy="4469739"/>
          </a:xfrm>
          <a:prstGeom prst="rect">
            <a:avLst/>
          </a:prstGeom>
        </p:spPr>
      </p:pic>
      <p:sp>
        <p:nvSpPr>
          <p:cNvPr id="13" name="object 32">
            <a:extLst>
              <a:ext uri="{FF2B5EF4-FFF2-40B4-BE49-F238E27FC236}">
                <a16:creationId xmlns="" xmlns:a16="http://schemas.microsoft.com/office/drawing/2014/main" id="{291D53D4-248A-4225-B41E-4FD18316D786}"/>
              </a:ext>
            </a:extLst>
          </p:cNvPr>
          <p:cNvSpPr/>
          <p:nvPr/>
        </p:nvSpPr>
        <p:spPr>
          <a:xfrm>
            <a:off x="4439400" y="4333641"/>
            <a:ext cx="563245" cy="0"/>
          </a:xfrm>
          <a:custGeom>
            <a:avLst/>
            <a:gdLst/>
            <a:ahLst/>
            <a:cxnLst/>
            <a:rect l="l" t="t" r="r" b="b"/>
            <a:pathLst>
              <a:path w="563245">
                <a:moveTo>
                  <a:pt x="0" y="0"/>
                </a:moveTo>
                <a:lnTo>
                  <a:pt x="563156" y="0"/>
                </a:lnTo>
              </a:path>
            </a:pathLst>
          </a:custGeom>
          <a:ln w="79463">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51373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Espace réservé du numéro de diapositive 22">
            <a:extLst>
              <a:ext uri="{FF2B5EF4-FFF2-40B4-BE49-F238E27FC236}">
                <a16:creationId xmlns="" xmlns:a16="http://schemas.microsoft.com/office/drawing/2014/main" id="{82F624F4-19C9-454E-948F-AD9BCD7EC5C1}"/>
              </a:ext>
            </a:extLst>
          </p:cNvPr>
          <p:cNvSpPr>
            <a:spLocks noGrp="1"/>
          </p:cNvSpPr>
          <p:nvPr>
            <p:ph type="sldNum" sz="quarter" idx="12"/>
          </p:nvPr>
        </p:nvSpPr>
        <p:spPr/>
        <p:txBody>
          <a:bodyPr/>
          <a:lstStyle/>
          <a:p>
            <a:fld id="{E5C3AFE5-AA87-46A3-8AEF-92DC5C6A7126}" type="slidenum">
              <a:rPr lang="fr-FR" smtClean="0">
                <a:latin typeface="Arial" panose="020B0604020202020204" pitchFamily="34" charset="0"/>
                <a:cs typeface="Arial" panose="020B0604020202020204" pitchFamily="34" charset="0"/>
              </a:rPr>
              <a:pPr/>
              <a:t>10</a:t>
            </a:fld>
            <a:endParaRPr lang="fr-FR" dirty="0">
              <a:latin typeface="Arial" panose="020B0604020202020204" pitchFamily="34" charset="0"/>
              <a:cs typeface="Arial" panose="020B0604020202020204" pitchFamily="34" charset="0"/>
            </a:endParaRPr>
          </a:p>
        </p:txBody>
      </p:sp>
      <p:sp>
        <p:nvSpPr>
          <p:cNvPr id="16" name="object 5">
            <a:extLst>
              <a:ext uri="{FF2B5EF4-FFF2-40B4-BE49-F238E27FC236}">
                <a16:creationId xmlns="" xmlns:a16="http://schemas.microsoft.com/office/drawing/2014/main" id="{3CDFB971-99BF-479E-818F-3F0868D1AB65}"/>
              </a:ext>
            </a:extLst>
          </p:cNvPr>
          <p:cNvSpPr txBox="1"/>
          <p:nvPr/>
        </p:nvSpPr>
        <p:spPr>
          <a:xfrm>
            <a:off x="357412" y="962435"/>
            <a:ext cx="8321649" cy="1115690"/>
          </a:xfrm>
          <a:prstGeom prst="rect">
            <a:avLst/>
          </a:prstGeom>
        </p:spPr>
        <p:txBody>
          <a:bodyPr vert="horz" wrap="square" lIns="0" tIns="12700" rIns="0" bIns="0" rtlCol="0">
            <a:spAutoFit/>
          </a:bodyPr>
          <a:lstStyle/>
          <a:p>
            <a:pPr marL="12700">
              <a:lnSpc>
                <a:spcPts val="3840"/>
              </a:lnSpc>
              <a:spcBef>
                <a:spcPts val="100"/>
              </a:spcBef>
            </a:pPr>
            <a:r>
              <a:rPr sz="3400" b="1" spc="-210" dirty="0">
                <a:solidFill>
                  <a:srgbClr val="FECC00"/>
                </a:solidFill>
                <a:latin typeface="Arial" panose="020B0604020202020204" pitchFamily="34" charset="0"/>
                <a:cs typeface="Arial" panose="020B0604020202020204" pitchFamily="34" charset="0"/>
              </a:rPr>
              <a:t>Axe</a:t>
            </a:r>
            <a:r>
              <a:rPr sz="3400" b="1" spc="-370" dirty="0">
                <a:solidFill>
                  <a:srgbClr val="FECC00"/>
                </a:solidFill>
                <a:latin typeface="Arial" panose="020B0604020202020204" pitchFamily="34" charset="0"/>
                <a:cs typeface="Arial" panose="020B0604020202020204" pitchFamily="34" charset="0"/>
              </a:rPr>
              <a:t> </a:t>
            </a:r>
            <a:r>
              <a:rPr lang="fr-FR" sz="3400" b="1" spc="-1035" dirty="0">
                <a:solidFill>
                  <a:srgbClr val="FECC00"/>
                </a:solidFill>
                <a:latin typeface="Arial" panose="020B0604020202020204" pitchFamily="34" charset="0"/>
                <a:cs typeface="Arial" panose="020B0604020202020204" pitchFamily="34" charset="0"/>
              </a:rPr>
              <a:t>4</a:t>
            </a:r>
            <a:endParaRPr sz="3400" dirty="0">
              <a:latin typeface="Arial" panose="020B0604020202020204" pitchFamily="34" charset="0"/>
              <a:cs typeface="Arial" panose="020B0604020202020204" pitchFamily="34" charset="0"/>
            </a:endParaRPr>
          </a:p>
          <a:p>
            <a:pPr marL="12700" marR="5080">
              <a:lnSpc>
                <a:spcPts val="2400"/>
              </a:lnSpc>
              <a:spcBef>
                <a:spcPts val="40"/>
              </a:spcBef>
            </a:pPr>
            <a:r>
              <a:rPr lang="fr-FR" dirty="0" smtClean="0">
                <a:latin typeface="Arial" panose="020B0604020202020204" pitchFamily="34" charset="0"/>
                <a:cs typeface="Arial" panose="020B0604020202020204" pitchFamily="34" charset="0"/>
              </a:rPr>
              <a:t>Consolider les partenariats dans une logique </a:t>
            </a:r>
          </a:p>
          <a:p>
            <a:pPr marL="12700" marR="5080">
              <a:lnSpc>
                <a:spcPts val="2400"/>
              </a:lnSpc>
              <a:spcBef>
                <a:spcPts val="40"/>
              </a:spcBef>
            </a:pPr>
            <a:r>
              <a:rPr lang="fr-FR" dirty="0">
                <a:latin typeface="Arial" panose="020B0604020202020204" pitchFamily="34" charset="0"/>
                <a:cs typeface="Arial" panose="020B0604020202020204" pitchFamily="34" charset="0"/>
              </a:rPr>
              <a:t>d</a:t>
            </a:r>
            <a:r>
              <a:rPr lang="fr-FR" dirty="0" smtClean="0">
                <a:latin typeface="Arial" panose="020B0604020202020204" pitchFamily="34" charset="0"/>
                <a:cs typeface="Arial" panose="020B0604020202020204" pitchFamily="34" charset="0"/>
              </a:rPr>
              <a:t>’ouverture et de complémentarité</a:t>
            </a:r>
            <a:endParaRPr dirty="0">
              <a:latin typeface="Arial" panose="020B0604020202020204" pitchFamily="34" charset="0"/>
              <a:cs typeface="Arial" panose="020B0604020202020204" pitchFamily="34" charset="0"/>
            </a:endParaRPr>
          </a:p>
        </p:txBody>
      </p:sp>
      <p:sp>
        <p:nvSpPr>
          <p:cNvPr id="17" name="object 6">
            <a:extLst>
              <a:ext uri="{FF2B5EF4-FFF2-40B4-BE49-F238E27FC236}">
                <a16:creationId xmlns="" xmlns:a16="http://schemas.microsoft.com/office/drawing/2014/main" id="{339F4A65-9D7F-4DF9-87FB-136CE6992C91}"/>
              </a:ext>
            </a:extLst>
          </p:cNvPr>
          <p:cNvSpPr/>
          <p:nvPr/>
        </p:nvSpPr>
        <p:spPr>
          <a:xfrm>
            <a:off x="368298" y="2170764"/>
            <a:ext cx="563245" cy="0"/>
          </a:xfrm>
          <a:custGeom>
            <a:avLst/>
            <a:gdLst/>
            <a:ahLst/>
            <a:cxnLst/>
            <a:rect l="l" t="t" r="r" b="b"/>
            <a:pathLst>
              <a:path w="563244">
                <a:moveTo>
                  <a:pt x="0" y="0"/>
                </a:moveTo>
                <a:lnTo>
                  <a:pt x="563156" y="0"/>
                </a:lnTo>
              </a:path>
            </a:pathLst>
          </a:custGeom>
          <a:ln w="79463">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grpSp>
        <p:nvGrpSpPr>
          <p:cNvPr id="37" name="Groupe 36">
            <a:extLst>
              <a:ext uri="{FF2B5EF4-FFF2-40B4-BE49-F238E27FC236}">
                <a16:creationId xmlns="" xmlns:a16="http://schemas.microsoft.com/office/drawing/2014/main" id="{D1980211-F16B-41DE-8107-7E82F886D79B}"/>
              </a:ext>
            </a:extLst>
          </p:cNvPr>
          <p:cNvGrpSpPr/>
          <p:nvPr/>
        </p:nvGrpSpPr>
        <p:grpSpPr>
          <a:xfrm>
            <a:off x="1561617" y="886966"/>
            <a:ext cx="1398588" cy="479425"/>
            <a:chOff x="1568451" y="1120776"/>
            <a:chExt cx="1398588" cy="479425"/>
          </a:xfrm>
        </p:grpSpPr>
        <p:sp>
          <p:nvSpPr>
            <p:cNvPr id="38" name="Freeform 5">
              <a:extLst>
                <a:ext uri="{FF2B5EF4-FFF2-40B4-BE49-F238E27FC236}">
                  <a16:creationId xmlns="" xmlns:a16="http://schemas.microsoft.com/office/drawing/2014/main" id="{C784683B-703B-4DBB-8F8F-219C4C2168B0}"/>
                </a:ext>
              </a:extLst>
            </p:cNvPr>
            <p:cNvSpPr>
              <a:spLocks noEditPoints="1"/>
            </p:cNvSpPr>
            <p:nvPr/>
          </p:nvSpPr>
          <p:spPr bwMode="auto">
            <a:xfrm>
              <a:off x="1568451" y="1120776"/>
              <a:ext cx="1398588" cy="479425"/>
            </a:xfrm>
            <a:custGeom>
              <a:avLst/>
              <a:gdLst>
                <a:gd name="T0" fmla="*/ 689 w 752"/>
                <a:gd name="T1" fmla="*/ 230 h 256"/>
                <a:gd name="T2" fmla="*/ 677 w 752"/>
                <a:gd name="T3" fmla="*/ 167 h 256"/>
                <a:gd name="T4" fmla="*/ 665 w 752"/>
                <a:gd name="T5" fmla="*/ 230 h 256"/>
                <a:gd name="T6" fmla="*/ 627 w 752"/>
                <a:gd name="T7" fmla="*/ 127 h 256"/>
                <a:gd name="T8" fmla="*/ 603 w 752"/>
                <a:gd name="T9" fmla="*/ 127 h 256"/>
                <a:gd name="T10" fmla="*/ 569 w 752"/>
                <a:gd name="T11" fmla="*/ 230 h 256"/>
                <a:gd name="T12" fmla="*/ 557 w 752"/>
                <a:gd name="T13" fmla="*/ 167 h 256"/>
                <a:gd name="T14" fmla="*/ 546 w 752"/>
                <a:gd name="T15" fmla="*/ 230 h 256"/>
                <a:gd name="T16" fmla="*/ 507 w 752"/>
                <a:gd name="T17" fmla="*/ 127 h 256"/>
                <a:gd name="T18" fmla="*/ 483 w 752"/>
                <a:gd name="T19" fmla="*/ 127 h 256"/>
                <a:gd name="T20" fmla="*/ 462 w 752"/>
                <a:gd name="T21" fmla="*/ 230 h 256"/>
                <a:gd name="T22" fmla="*/ 446 w 752"/>
                <a:gd name="T23" fmla="*/ 230 h 256"/>
                <a:gd name="T24" fmla="*/ 434 w 752"/>
                <a:gd name="T25" fmla="*/ 167 h 256"/>
                <a:gd name="T26" fmla="*/ 422 w 752"/>
                <a:gd name="T27" fmla="*/ 230 h 256"/>
                <a:gd name="T28" fmla="*/ 383 w 752"/>
                <a:gd name="T29" fmla="*/ 127 h 256"/>
                <a:gd name="T30" fmla="*/ 360 w 752"/>
                <a:gd name="T31" fmla="*/ 127 h 256"/>
                <a:gd name="T32" fmla="*/ 326 w 752"/>
                <a:gd name="T33" fmla="*/ 230 h 256"/>
                <a:gd name="T34" fmla="*/ 314 w 752"/>
                <a:gd name="T35" fmla="*/ 167 h 256"/>
                <a:gd name="T36" fmla="*/ 302 w 752"/>
                <a:gd name="T37" fmla="*/ 230 h 256"/>
                <a:gd name="T38" fmla="*/ 264 w 752"/>
                <a:gd name="T39" fmla="*/ 127 h 256"/>
                <a:gd name="T40" fmla="*/ 240 w 752"/>
                <a:gd name="T41" fmla="*/ 127 h 256"/>
                <a:gd name="T42" fmla="*/ 206 w 752"/>
                <a:gd name="T43" fmla="*/ 230 h 256"/>
                <a:gd name="T44" fmla="*/ 194 w 752"/>
                <a:gd name="T45" fmla="*/ 167 h 256"/>
                <a:gd name="T46" fmla="*/ 182 w 752"/>
                <a:gd name="T47" fmla="*/ 230 h 256"/>
                <a:gd name="T48" fmla="*/ 144 w 752"/>
                <a:gd name="T49" fmla="*/ 127 h 256"/>
                <a:gd name="T50" fmla="*/ 120 w 752"/>
                <a:gd name="T51" fmla="*/ 127 h 256"/>
                <a:gd name="T52" fmla="*/ 86 w 752"/>
                <a:gd name="T53" fmla="*/ 230 h 256"/>
                <a:gd name="T54" fmla="*/ 74 w 752"/>
                <a:gd name="T55" fmla="*/ 167 h 256"/>
                <a:gd name="T56" fmla="*/ 63 w 752"/>
                <a:gd name="T57" fmla="*/ 230 h 256"/>
                <a:gd name="T58" fmla="*/ 24 w 752"/>
                <a:gd name="T59" fmla="*/ 26 h 256"/>
                <a:gd name="T60" fmla="*/ 467 w 752"/>
                <a:gd name="T61" fmla="*/ 26 h 256"/>
                <a:gd name="T62" fmla="*/ 728 w 752"/>
                <a:gd name="T63" fmla="*/ 230 h 256"/>
                <a:gd name="T64" fmla="*/ 740 w 752"/>
                <a:gd name="T65" fmla="*/ 0 h 256"/>
                <a:gd name="T66" fmla="*/ 467 w 752"/>
                <a:gd name="T67" fmla="*/ 0 h 256"/>
                <a:gd name="T68" fmla="*/ 0 w 752"/>
                <a:gd name="T69" fmla="*/ 13 h 256"/>
                <a:gd name="T70" fmla="*/ 12 w 752"/>
                <a:gd name="T71" fmla="*/ 256 h 256"/>
                <a:gd name="T72" fmla="*/ 467 w 752"/>
                <a:gd name="T73" fmla="*/ 256 h 256"/>
                <a:gd name="T74" fmla="*/ 752 w 752"/>
                <a:gd name="T75" fmla="*/ 24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2" h="256">
                  <a:moveTo>
                    <a:pt x="728" y="230"/>
                  </a:moveTo>
                  <a:cubicBezTo>
                    <a:pt x="689" y="230"/>
                    <a:pt x="689" y="230"/>
                    <a:pt x="689" y="230"/>
                  </a:cubicBezTo>
                  <a:cubicBezTo>
                    <a:pt x="689" y="180"/>
                    <a:pt x="689" y="180"/>
                    <a:pt x="689" y="180"/>
                  </a:cubicBezTo>
                  <a:cubicBezTo>
                    <a:pt x="689" y="173"/>
                    <a:pt x="684" y="167"/>
                    <a:pt x="677" y="167"/>
                  </a:cubicBezTo>
                  <a:cubicBezTo>
                    <a:pt x="671" y="167"/>
                    <a:pt x="665" y="173"/>
                    <a:pt x="665" y="180"/>
                  </a:cubicBezTo>
                  <a:cubicBezTo>
                    <a:pt x="665" y="230"/>
                    <a:pt x="665" y="230"/>
                    <a:pt x="665" y="230"/>
                  </a:cubicBezTo>
                  <a:cubicBezTo>
                    <a:pt x="627" y="230"/>
                    <a:pt x="627" y="230"/>
                    <a:pt x="627" y="230"/>
                  </a:cubicBezTo>
                  <a:cubicBezTo>
                    <a:pt x="627" y="127"/>
                    <a:pt x="627" y="127"/>
                    <a:pt x="627" y="127"/>
                  </a:cubicBezTo>
                  <a:cubicBezTo>
                    <a:pt x="627" y="120"/>
                    <a:pt x="622" y="114"/>
                    <a:pt x="615" y="114"/>
                  </a:cubicBezTo>
                  <a:cubicBezTo>
                    <a:pt x="608" y="114"/>
                    <a:pt x="603" y="120"/>
                    <a:pt x="603" y="127"/>
                  </a:cubicBezTo>
                  <a:cubicBezTo>
                    <a:pt x="603" y="230"/>
                    <a:pt x="603" y="230"/>
                    <a:pt x="603" y="230"/>
                  </a:cubicBezTo>
                  <a:cubicBezTo>
                    <a:pt x="569" y="230"/>
                    <a:pt x="569" y="230"/>
                    <a:pt x="569" y="230"/>
                  </a:cubicBezTo>
                  <a:cubicBezTo>
                    <a:pt x="569" y="180"/>
                    <a:pt x="569" y="180"/>
                    <a:pt x="569" y="180"/>
                  </a:cubicBezTo>
                  <a:cubicBezTo>
                    <a:pt x="569" y="173"/>
                    <a:pt x="564" y="167"/>
                    <a:pt x="557" y="167"/>
                  </a:cubicBezTo>
                  <a:cubicBezTo>
                    <a:pt x="551" y="167"/>
                    <a:pt x="546" y="173"/>
                    <a:pt x="546" y="180"/>
                  </a:cubicBezTo>
                  <a:cubicBezTo>
                    <a:pt x="546" y="230"/>
                    <a:pt x="546" y="230"/>
                    <a:pt x="546" y="230"/>
                  </a:cubicBezTo>
                  <a:cubicBezTo>
                    <a:pt x="507" y="230"/>
                    <a:pt x="507" y="230"/>
                    <a:pt x="507" y="230"/>
                  </a:cubicBezTo>
                  <a:cubicBezTo>
                    <a:pt x="507" y="127"/>
                    <a:pt x="507" y="127"/>
                    <a:pt x="507" y="127"/>
                  </a:cubicBezTo>
                  <a:cubicBezTo>
                    <a:pt x="507" y="120"/>
                    <a:pt x="502" y="114"/>
                    <a:pt x="495" y="114"/>
                  </a:cubicBezTo>
                  <a:cubicBezTo>
                    <a:pt x="489" y="114"/>
                    <a:pt x="483" y="120"/>
                    <a:pt x="483" y="127"/>
                  </a:cubicBezTo>
                  <a:cubicBezTo>
                    <a:pt x="483" y="230"/>
                    <a:pt x="483" y="230"/>
                    <a:pt x="483" y="230"/>
                  </a:cubicBezTo>
                  <a:cubicBezTo>
                    <a:pt x="462" y="230"/>
                    <a:pt x="462" y="230"/>
                    <a:pt x="462" y="230"/>
                  </a:cubicBezTo>
                  <a:cubicBezTo>
                    <a:pt x="462" y="230"/>
                    <a:pt x="462" y="230"/>
                    <a:pt x="462" y="230"/>
                  </a:cubicBezTo>
                  <a:cubicBezTo>
                    <a:pt x="446" y="230"/>
                    <a:pt x="446" y="230"/>
                    <a:pt x="446" y="230"/>
                  </a:cubicBezTo>
                  <a:cubicBezTo>
                    <a:pt x="446" y="180"/>
                    <a:pt x="446" y="180"/>
                    <a:pt x="446" y="180"/>
                  </a:cubicBezTo>
                  <a:cubicBezTo>
                    <a:pt x="446" y="173"/>
                    <a:pt x="440" y="167"/>
                    <a:pt x="434" y="167"/>
                  </a:cubicBezTo>
                  <a:cubicBezTo>
                    <a:pt x="427" y="167"/>
                    <a:pt x="422" y="173"/>
                    <a:pt x="422" y="180"/>
                  </a:cubicBezTo>
                  <a:cubicBezTo>
                    <a:pt x="422" y="230"/>
                    <a:pt x="422" y="230"/>
                    <a:pt x="422" y="230"/>
                  </a:cubicBezTo>
                  <a:cubicBezTo>
                    <a:pt x="383" y="230"/>
                    <a:pt x="383" y="230"/>
                    <a:pt x="383" y="230"/>
                  </a:cubicBezTo>
                  <a:cubicBezTo>
                    <a:pt x="383" y="127"/>
                    <a:pt x="383" y="127"/>
                    <a:pt x="383" y="127"/>
                  </a:cubicBezTo>
                  <a:cubicBezTo>
                    <a:pt x="383" y="120"/>
                    <a:pt x="378" y="114"/>
                    <a:pt x="371" y="114"/>
                  </a:cubicBezTo>
                  <a:cubicBezTo>
                    <a:pt x="365" y="114"/>
                    <a:pt x="360" y="120"/>
                    <a:pt x="360" y="127"/>
                  </a:cubicBezTo>
                  <a:cubicBezTo>
                    <a:pt x="360" y="230"/>
                    <a:pt x="360" y="230"/>
                    <a:pt x="360" y="230"/>
                  </a:cubicBezTo>
                  <a:cubicBezTo>
                    <a:pt x="326" y="230"/>
                    <a:pt x="326" y="230"/>
                    <a:pt x="326" y="230"/>
                  </a:cubicBezTo>
                  <a:cubicBezTo>
                    <a:pt x="326" y="180"/>
                    <a:pt x="326" y="180"/>
                    <a:pt x="326" y="180"/>
                  </a:cubicBezTo>
                  <a:cubicBezTo>
                    <a:pt x="326" y="173"/>
                    <a:pt x="320" y="167"/>
                    <a:pt x="314" y="167"/>
                  </a:cubicBezTo>
                  <a:cubicBezTo>
                    <a:pt x="307" y="167"/>
                    <a:pt x="302" y="173"/>
                    <a:pt x="302" y="180"/>
                  </a:cubicBezTo>
                  <a:cubicBezTo>
                    <a:pt x="302" y="230"/>
                    <a:pt x="302" y="230"/>
                    <a:pt x="302" y="230"/>
                  </a:cubicBezTo>
                  <a:cubicBezTo>
                    <a:pt x="264" y="230"/>
                    <a:pt x="264" y="230"/>
                    <a:pt x="264" y="230"/>
                  </a:cubicBezTo>
                  <a:cubicBezTo>
                    <a:pt x="264" y="127"/>
                    <a:pt x="264" y="127"/>
                    <a:pt x="264" y="127"/>
                  </a:cubicBezTo>
                  <a:cubicBezTo>
                    <a:pt x="264" y="120"/>
                    <a:pt x="258" y="114"/>
                    <a:pt x="252" y="114"/>
                  </a:cubicBezTo>
                  <a:cubicBezTo>
                    <a:pt x="245" y="114"/>
                    <a:pt x="240" y="120"/>
                    <a:pt x="240" y="127"/>
                  </a:cubicBezTo>
                  <a:cubicBezTo>
                    <a:pt x="240" y="230"/>
                    <a:pt x="240" y="230"/>
                    <a:pt x="240" y="230"/>
                  </a:cubicBezTo>
                  <a:cubicBezTo>
                    <a:pt x="206" y="230"/>
                    <a:pt x="206" y="230"/>
                    <a:pt x="206" y="230"/>
                  </a:cubicBezTo>
                  <a:cubicBezTo>
                    <a:pt x="206" y="180"/>
                    <a:pt x="206" y="180"/>
                    <a:pt x="206" y="180"/>
                  </a:cubicBezTo>
                  <a:cubicBezTo>
                    <a:pt x="206" y="173"/>
                    <a:pt x="201" y="167"/>
                    <a:pt x="194" y="167"/>
                  </a:cubicBezTo>
                  <a:cubicBezTo>
                    <a:pt x="188" y="167"/>
                    <a:pt x="182" y="173"/>
                    <a:pt x="182" y="180"/>
                  </a:cubicBezTo>
                  <a:cubicBezTo>
                    <a:pt x="182" y="230"/>
                    <a:pt x="182" y="230"/>
                    <a:pt x="182" y="230"/>
                  </a:cubicBezTo>
                  <a:cubicBezTo>
                    <a:pt x="144" y="230"/>
                    <a:pt x="144" y="230"/>
                    <a:pt x="144" y="230"/>
                  </a:cubicBezTo>
                  <a:cubicBezTo>
                    <a:pt x="144" y="127"/>
                    <a:pt x="144" y="127"/>
                    <a:pt x="144" y="127"/>
                  </a:cubicBezTo>
                  <a:cubicBezTo>
                    <a:pt x="144" y="120"/>
                    <a:pt x="139" y="114"/>
                    <a:pt x="132" y="114"/>
                  </a:cubicBezTo>
                  <a:cubicBezTo>
                    <a:pt x="125" y="114"/>
                    <a:pt x="120" y="120"/>
                    <a:pt x="120" y="127"/>
                  </a:cubicBezTo>
                  <a:cubicBezTo>
                    <a:pt x="120" y="230"/>
                    <a:pt x="120" y="230"/>
                    <a:pt x="120" y="230"/>
                  </a:cubicBezTo>
                  <a:cubicBezTo>
                    <a:pt x="86" y="230"/>
                    <a:pt x="86" y="230"/>
                    <a:pt x="86" y="230"/>
                  </a:cubicBezTo>
                  <a:cubicBezTo>
                    <a:pt x="86" y="180"/>
                    <a:pt x="86" y="180"/>
                    <a:pt x="86" y="180"/>
                  </a:cubicBezTo>
                  <a:cubicBezTo>
                    <a:pt x="86" y="173"/>
                    <a:pt x="81" y="167"/>
                    <a:pt x="74" y="167"/>
                  </a:cubicBezTo>
                  <a:cubicBezTo>
                    <a:pt x="68" y="167"/>
                    <a:pt x="63" y="173"/>
                    <a:pt x="63" y="180"/>
                  </a:cubicBezTo>
                  <a:cubicBezTo>
                    <a:pt x="63" y="230"/>
                    <a:pt x="63" y="230"/>
                    <a:pt x="63" y="230"/>
                  </a:cubicBezTo>
                  <a:cubicBezTo>
                    <a:pt x="24" y="230"/>
                    <a:pt x="24" y="230"/>
                    <a:pt x="24" y="230"/>
                  </a:cubicBezTo>
                  <a:cubicBezTo>
                    <a:pt x="24" y="26"/>
                    <a:pt x="24" y="26"/>
                    <a:pt x="24" y="26"/>
                  </a:cubicBezTo>
                  <a:cubicBezTo>
                    <a:pt x="467" y="26"/>
                    <a:pt x="467" y="26"/>
                    <a:pt x="467" y="26"/>
                  </a:cubicBezTo>
                  <a:cubicBezTo>
                    <a:pt x="467" y="26"/>
                    <a:pt x="467" y="26"/>
                    <a:pt x="467" y="26"/>
                  </a:cubicBezTo>
                  <a:cubicBezTo>
                    <a:pt x="728" y="26"/>
                    <a:pt x="728" y="26"/>
                    <a:pt x="728" y="26"/>
                  </a:cubicBezTo>
                  <a:lnTo>
                    <a:pt x="728" y="230"/>
                  </a:lnTo>
                  <a:close/>
                  <a:moveTo>
                    <a:pt x="752" y="13"/>
                  </a:moveTo>
                  <a:cubicBezTo>
                    <a:pt x="752" y="6"/>
                    <a:pt x="746" y="0"/>
                    <a:pt x="740" y="0"/>
                  </a:cubicBezTo>
                  <a:cubicBezTo>
                    <a:pt x="467" y="0"/>
                    <a:pt x="467" y="0"/>
                    <a:pt x="467" y="0"/>
                  </a:cubicBezTo>
                  <a:cubicBezTo>
                    <a:pt x="467" y="0"/>
                    <a:pt x="467" y="0"/>
                    <a:pt x="467" y="0"/>
                  </a:cubicBezTo>
                  <a:cubicBezTo>
                    <a:pt x="12" y="0"/>
                    <a:pt x="12" y="0"/>
                    <a:pt x="12" y="0"/>
                  </a:cubicBezTo>
                  <a:cubicBezTo>
                    <a:pt x="5" y="0"/>
                    <a:pt x="0" y="6"/>
                    <a:pt x="0" y="13"/>
                  </a:cubicBezTo>
                  <a:cubicBezTo>
                    <a:pt x="0" y="243"/>
                    <a:pt x="0" y="243"/>
                    <a:pt x="0" y="243"/>
                  </a:cubicBezTo>
                  <a:cubicBezTo>
                    <a:pt x="0" y="250"/>
                    <a:pt x="5" y="256"/>
                    <a:pt x="12" y="256"/>
                  </a:cubicBezTo>
                  <a:cubicBezTo>
                    <a:pt x="467" y="256"/>
                    <a:pt x="467" y="256"/>
                    <a:pt x="467" y="256"/>
                  </a:cubicBezTo>
                  <a:cubicBezTo>
                    <a:pt x="467" y="256"/>
                    <a:pt x="467" y="256"/>
                    <a:pt x="467" y="256"/>
                  </a:cubicBezTo>
                  <a:cubicBezTo>
                    <a:pt x="740" y="256"/>
                    <a:pt x="740" y="256"/>
                    <a:pt x="740" y="256"/>
                  </a:cubicBezTo>
                  <a:cubicBezTo>
                    <a:pt x="746" y="256"/>
                    <a:pt x="752" y="250"/>
                    <a:pt x="752" y="243"/>
                  </a:cubicBezTo>
                  <a:lnTo>
                    <a:pt x="752" y="13"/>
                  </a:lnTo>
                  <a:close/>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39" name="Rectangle 6">
              <a:extLst>
                <a:ext uri="{FF2B5EF4-FFF2-40B4-BE49-F238E27FC236}">
                  <a16:creationId xmlns="" xmlns:a16="http://schemas.microsoft.com/office/drawing/2014/main" id="{0CD729FD-081F-4DB3-9002-28470903C11C}"/>
                </a:ext>
              </a:extLst>
            </p:cNvPr>
            <p:cNvSpPr>
              <a:spLocks noChangeArrowheads="1"/>
            </p:cNvSpPr>
            <p:nvPr/>
          </p:nvSpPr>
          <p:spPr bwMode="auto">
            <a:xfrm>
              <a:off x="1790701"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dirty="0">
                  <a:ln>
                    <a:noFill/>
                  </a:ln>
                  <a:solidFill>
                    <a:schemeClr val="accent3"/>
                  </a:solidFill>
                  <a:effectLst/>
                  <a:cs typeface="Arial" panose="020B0604020202020204" pitchFamily="34" charset="0"/>
                </a:rPr>
                <a:t>1</a:t>
              </a:r>
              <a:endParaRPr kumimoji="0" lang="fr-FR" altLang="fr-FR" sz="1800" b="0" i="0" u="none" strike="noStrike" cap="none" normalizeH="0" baseline="0" dirty="0">
                <a:ln>
                  <a:noFill/>
                </a:ln>
                <a:solidFill>
                  <a:schemeClr val="accent3"/>
                </a:solidFill>
                <a:effectLst/>
                <a:cs typeface="Arial" panose="020B0604020202020204" pitchFamily="34" charset="0"/>
              </a:endParaRPr>
            </a:p>
          </p:txBody>
        </p:sp>
        <p:sp>
          <p:nvSpPr>
            <p:cNvPr id="40" name="Rectangle 7">
              <a:extLst>
                <a:ext uri="{FF2B5EF4-FFF2-40B4-BE49-F238E27FC236}">
                  <a16:creationId xmlns="" xmlns:a16="http://schemas.microsoft.com/office/drawing/2014/main" id="{274C7703-A96A-44C0-977C-F3FB315C0383}"/>
                </a:ext>
              </a:extLst>
            </p:cNvPr>
            <p:cNvSpPr>
              <a:spLocks noChangeArrowheads="1"/>
            </p:cNvSpPr>
            <p:nvPr/>
          </p:nvSpPr>
          <p:spPr bwMode="auto">
            <a:xfrm>
              <a:off x="2008188"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dirty="0">
                  <a:ln>
                    <a:noFill/>
                  </a:ln>
                  <a:solidFill>
                    <a:schemeClr val="accent3"/>
                  </a:solidFill>
                  <a:effectLst/>
                  <a:cs typeface="Arial" panose="020B0604020202020204" pitchFamily="34" charset="0"/>
                </a:rPr>
                <a:t>2</a:t>
              </a:r>
              <a:endParaRPr kumimoji="0" lang="fr-FR" altLang="fr-FR" sz="1800" b="0" i="0" u="none" strike="noStrike" cap="none" normalizeH="0" baseline="0" dirty="0">
                <a:ln>
                  <a:noFill/>
                </a:ln>
                <a:solidFill>
                  <a:schemeClr val="accent3"/>
                </a:solidFill>
                <a:effectLst/>
                <a:cs typeface="Arial" panose="020B0604020202020204" pitchFamily="34" charset="0"/>
              </a:endParaRPr>
            </a:p>
          </p:txBody>
        </p:sp>
        <p:sp>
          <p:nvSpPr>
            <p:cNvPr id="41" name="Rectangle 8">
              <a:extLst>
                <a:ext uri="{FF2B5EF4-FFF2-40B4-BE49-F238E27FC236}">
                  <a16:creationId xmlns="" xmlns:a16="http://schemas.microsoft.com/office/drawing/2014/main" id="{3B18CA84-D0C4-4BBD-9B24-987D11228F04}"/>
                </a:ext>
              </a:extLst>
            </p:cNvPr>
            <p:cNvSpPr>
              <a:spLocks noChangeArrowheads="1"/>
            </p:cNvSpPr>
            <p:nvPr/>
          </p:nvSpPr>
          <p:spPr bwMode="auto">
            <a:xfrm>
              <a:off x="2228851"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dirty="0">
                  <a:ln>
                    <a:noFill/>
                  </a:ln>
                  <a:solidFill>
                    <a:schemeClr val="accent3"/>
                  </a:solidFill>
                  <a:effectLst/>
                  <a:cs typeface="Arial" panose="020B0604020202020204" pitchFamily="34" charset="0"/>
                </a:rPr>
                <a:t>3</a:t>
              </a:r>
              <a:endParaRPr kumimoji="0" lang="fr-FR" altLang="fr-FR" sz="1800" b="0" i="0" u="none" strike="noStrike" cap="none" normalizeH="0" baseline="0" dirty="0">
                <a:ln>
                  <a:noFill/>
                </a:ln>
                <a:solidFill>
                  <a:schemeClr val="accent3"/>
                </a:solidFill>
                <a:effectLst/>
                <a:cs typeface="Arial" panose="020B0604020202020204" pitchFamily="34" charset="0"/>
              </a:endParaRPr>
            </a:p>
          </p:txBody>
        </p:sp>
        <p:sp>
          <p:nvSpPr>
            <p:cNvPr id="42" name="Rectangle 9">
              <a:extLst>
                <a:ext uri="{FF2B5EF4-FFF2-40B4-BE49-F238E27FC236}">
                  <a16:creationId xmlns="" xmlns:a16="http://schemas.microsoft.com/office/drawing/2014/main" id="{B914F4C0-E469-4EC1-B31C-CE77341AB59E}"/>
                </a:ext>
              </a:extLst>
            </p:cNvPr>
            <p:cNvSpPr>
              <a:spLocks noChangeArrowheads="1"/>
            </p:cNvSpPr>
            <p:nvPr/>
          </p:nvSpPr>
          <p:spPr bwMode="auto">
            <a:xfrm>
              <a:off x="2447926"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dirty="0">
                  <a:ln>
                    <a:noFill/>
                  </a:ln>
                  <a:effectLst/>
                  <a:cs typeface="Arial" panose="020B0604020202020204" pitchFamily="34" charset="0"/>
                </a:rPr>
                <a:t>4</a:t>
              </a:r>
              <a:endParaRPr kumimoji="0" lang="fr-FR" altLang="fr-FR" sz="1800" b="0" i="0" u="none" strike="noStrike" cap="none" normalizeH="0" baseline="0" dirty="0">
                <a:ln>
                  <a:noFill/>
                </a:ln>
                <a:effectLst/>
                <a:cs typeface="Arial" panose="020B0604020202020204" pitchFamily="34" charset="0"/>
              </a:endParaRPr>
            </a:p>
          </p:txBody>
        </p:sp>
        <p:sp>
          <p:nvSpPr>
            <p:cNvPr id="43" name="Rectangle 10">
              <a:extLst>
                <a:ext uri="{FF2B5EF4-FFF2-40B4-BE49-F238E27FC236}">
                  <a16:creationId xmlns="" xmlns:a16="http://schemas.microsoft.com/office/drawing/2014/main" id="{14DFA8F1-2CDC-4F9E-A308-B50F5E04FAA0}"/>
                </a:ext>
              </a:extLst>
            </p:cNvPr>
            <p:cNvSpPr>
              <a:spLocks noChangeArrowheads="1"/>
            </p:cNvSpPr>
            <p:nvPr/>
          </p:nvSpPr>
          <p:spPr bwMode="auto">
            <a:xfrm>
              <a:off x="2674938"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a:ln>
                    <a:noFill/>
                  </a:ln>
                  <a:solidFill>
                    <a:schemeClr val="accent3"/>
                  </a:solidFill>
                  <a:effectLst/>
                  <a:cs typeface="Arial" panose="020B0604020202020204" pitchFamily="34" charset="0"/>
                </a:rPr>
                <a:t>5</a:t>
              </a:r>
              <a:endParaRPr kumimoji="0" lang="fr-FR" altLang="fr-FR" sz="1800" b="0" i="0" u="none" strike="noStrike" cap="none" normalizeH="0" baseline="0">
                <a:ln>
                  <a:noFill/>
                </a:ln>
                <a:solidFill>
                  <a:schemeClr val="accent3"/>
                </a:solidFill>
                <a:effectLst/>
                <a:cs typeface="Arial" panose="020B0604020202020204" pitchFamily="34" charset="0"/>
              </a:endParaRPr>
            </a:p>
          </p:txBody>
        </p:sp>
      </p:grpSp>
      <p:sp>
        <p:nvSpPr>
          <p:cNvPr id="44" name="Rectangle à coins arrondis 43"/>
          <p:cNvSpPr/>
          <p:nvPr/>
        </p:nvSpPr>
        <p:spPr>
          <a:xfrm>
            <a:off x="4972522" y="4550899"/>
            <a:ext cx="4083758" cy="1874058"/>
          </a:xfrm>
          <a:prstGeom prst="roundRect">
            <a:avLst/>
          </a:prstGeom>
          <a:solidFill>
            <a:srgbClr val="F9BA00"/>
          </a:solidFill>
          <a:ln>
            <a:solidFill>
              <a:srgbClr val="F9B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r-FR" sz="1400" b="1" dirty="0">
                <a:latin typeface="Arial" panose="020B0604020202020204" pitchFamily="34" charset="0"/>
                <a:cs typeface="Arial" panose="020B0604020202020204" pitchFamily="34" charset="0"/>
              </a:rPr>
              <a:t>AVANCÉES </a:t>
            </a:r>
            <a:r>
              <a:rPr lang="fr-FR" sz="1400" b="1" dirty="0" smtClean="0">
                <a:latin typeface="Arial" panose="020B0604020202020204" pitchFamily="34" charset="0"/>
                <a:cs typeface="Arial" panose="020B0604020202020204" pitchFamily="34" charset="0"/>
              </a:rPr>
              <a:t>2018</a:t>
            </a:r>
          </a:p>
          <a:p>
            <a:pPr marL="171450" indent="-171450">
              <a:lnSpc>
                <a:spcPct val="150000"/>
              </a:lnSpc>
              <a:buFont typeface="Arial" panose="020B0604020202020204" pitchFamily="34" charset="0"/>
              <a:buChar char="•"/>
            </a:pPr>
            <a:r>
              <a:rPr lang="fr-FR" sz="1000" b="1" dirty="0" smtClean="0">
                <a:solidFill>
                  <a:schemeClr val="tx1"/>
                </a:solidFill>
                <a:latin typeface="Arial" panose="020B0604020202020204" pitchFamily="34" charset="0"/>
                <a:cs typeface="Arial" panose="020B0604020202020204" pitchFamily="34" charset="0"/>
              </a:rPr>
              <a:t>Renforcement des partenariats pour la prise en </a:t>
            </a:r>
            <a:r>
              <a:rPr lang="fr-FR" sz="1000" b="1" dirty="0">
                <a:solidFill>
                  <a:schemeClr val="tx1"/>
                </a:solidFill>
                <a:latin typeface="Arial" panose="020B0604020202020204" pitchFamily="34" charset="0"/>
                <a:cs typeface="Arial" panose="020B0604020202020204" pitchFamily="34" charset="0"/>
              </a:rPr>
              <a:t>charge des personnes en situation </a:t>
            </a:r>
            <a:r>
              <a:rPr lang="fr-FR" sz="1000" b="1" dirty="0" smtClean="0">
                <a:solidFill>
                  <a:schemeClr val="tx1"/>
                </a:solidFill>
                <a:latin typeface="Arial" panose="020B0604020202020204" pitchFamily="34" charset="0"/>
                <a:cs typeface="Arial" panose="020B0604020202020204" pitchFamily="34" charset="0"/>
              </a:rPr>
              <a:t>de handicap </a:t>
            </a:r>
            <a:r>
              <a:rPr lang="fr-FR" sz="1000" dirty="0" smtClean="0">
                <a:solidFill>
                  <a:schemeClr val="tx1"/>
                </a:solidFill>
                <a:latin typeface="Arial" panose="020B0604020202020204" pitchFamily="34" charset="0"/>
                <a:cs typeface="Arial" panose="020B0604020202020204" pitchFamily="34" charset="0"/>
              </a:rPr>
              <a:t>(signature convention avec APF)</a:t>
            </a:r>
            <a:endParaRPr lang="fr-FR" sz="1000" dirty="0">
              <a:solidFill>
                <a:schemeClr val="tx1"/>
              </a:solidFill>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fr-FR" sz="1000" b="1" dirty="0" smtClean="0">
                <a:solidFill>
                  <a:schemeClr val="tx1"/>
                </a:solidFill>
                <a:latin typeface="Arial" panose="020B0604020202020204" pitchFamily="34" charset="0"/>
                <a:cs typeface="Arial" panose="020B0604020202020204" pitchFamily="34" charset="0"/>
              </a:rPr>
              <a:t>Nouveaux partenariats  sur les </a:t>
            </a:r>
            <a:r>
              <a:rPr lang="fr-FR" sz="1000" b="1" dirty="0">
                <a:solidFill>
                  <a:schemeClr val="tx1"/>
                </a:solidFill>
                <a:latin typeface="Arial" panose="020B0604020202020204" pitchFamily="34" charset="0"/>
                <a:cs typeface="Arial" panose="020B0604020202020204" pitchFamily="34" charset="0"/>
              </a:rPr>
              <a:t>questions de logement (</a:t>
            </a:r>
            <a:r>
              <a:rPr lang="fr-FR" sz="1000" b="1" dirty="0" smtClean="0">
                <a:solidFill>
                  <a:schemeClr val="tx1"/>
                </a:solidFill>
                <a:latin typeface="Arial" panose="020B0604020202020204" pitchFamily="34" charset="0"/>
                <a:cs typeface="Arial" panose="020B0604020202020204" pitchFamily="34" charset="0"/>
              </a:rPr>
              <a:t>Action Logement)</a:t>
            </a:r>
          </a:p>
          <a:p>
            <a:pPr marL="171450" indent="-171450">
              <a:lnSpc>
                <a:spcPct val="150000"/>
              </a:lnSpc>
              <a:buFont typeface="Arial" panose="020B0604020202020204" pitchFamily="34" charset="0"/>
              <a:buChar char="•"/>
            </a:pPr>
            <a:r>
              <a:rPr lang="fr-FR" sz="1000" b="1" dirty="0" smtClean="0">
                <a:solidFill>
                  <a:schemeClr val="tx1"/>
                </a:solidFill>
                <a:latin typeface="Arial" panose="020B0604020202020204" pitchFamily="34" charset="0"/>
                <a:cs typeface="Arial" panose="020B0604020202020204" pitchFamily="34" charset="0"/>
              </a:rPr>
              <a:t>Projet de partenariat sur la santé des demandeurs </a:t>
            </a:r>
            <a:r>
              <a:rPr lang="fr-FR" sz="1000" b="1" dirty="0">
                <a:solidFill>
                  <a:schemeClr val="tx1"/>
                </a:solidFill>
                <a:latin typeface="Arial" panose="020B0604020202020204" pitchFamily="34" charset="0"/>
                <a:cs typeface="Arial" panose="020B0604020202020204" pitchFamily="34" charset="0"/>
              </a:rPr>
              <a:t>d’emploi</a:t>
            </a:r>
            <a:endParaRPr lang="fr-FR" dirty="0">
              <a:solidFill>
                <a:schemeClr val="tx1"/>
              </a:solidFill>
              <a:latin typeface="Arial" panose="020B0604020202020204" pitchFamily="34" charset="0"/>
              <a:cs typeface="Arial" panose="020B0604020202020204" pitchFamily="34" charset="0"/>
            </a:endParaRPr>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93432" y="1190761"/>
            <a:ext cx="3116757" cy="659037"/>
          </a:xfrm>
          <a:prstGeom prst="rect">
            <a:avLst/>
          </a:prstGeom>
        </p:spPr>
      </p:pic>
      <p:sp>
        <p:nvSpPr>
          <p:cNvPr id="18" name="Espace réservé du pied de page 22">
            <a:extLst>
              <a:ext uri="{FF2B5EF4-FFF2-40B4-BE49-F238E27FC236}">
                <a16:creationId xmlns="" xmlns:a16="http://schemas.microsoft.com/office/drawing/2014/main" id="{2A3758F1-82FD-469C-A407-4EBA8581AAC3}"/>
              </a:ext>
            </a:extLst>
          </p:cNvPr>
          <p:cNvSpPr>
            <a:spLocks noGrp="1"/>
          </p:cNvSpPr>
          <p:nvPr>
            <p:ph type="ftr" sz="quarter" idx="11"/>
          </p:nvPr>
        </p:nvSpPr>
        <p:spPr>
          <a:xfrm>
            <a:off x="4941455" y="318650"/>
            <a:ext cx="4041496" cy="359871"/>
          </a:xfrm>
        </p:spPr>
        <p:txBody>
          <a:bodyPr/>
          <a:lstStyle/>
          <a:p>
            <a:r>
              <a:rPr lang="fr-FR" b="1" spc="40" dirty="0">
                <a:latin typeface="Arial" panose="020B0604020202020204" pitchFamily="34" charset="0"/>
                <a:cs typeface="Arial" panose="020B0604020202020204" pitchFamily="34" charset="0"/>
              </a:rPr>
              <a:t>PRÉSENTATION DE </a:t>
            </a:r>
            <a:r>
              <a:rPr lang="fr-FR" b="1" spc="40" dirty="0" smtClean="0">
                <a:latin typeface="Arial" panose="020B0604020202020204" pitchFamily="34" charset="0"/>
                <a:cs typeface="Arial" panose="020B0604020202020204" pitchFamily="34" charset="0"/>
              </a:rPr>
              <a:t>PÔLE EMPLOI  </a:t>
            </a:r>
            <a:r>
              <a:rPr lang="fr-FR" spc="40" dirty="0"/>
              <a:t>I </a:t>
            </a:r>
            <a:r>
              <a:rPr lang="fr-FR" spc="40" dirty="0" smtClean="0"/>
              <a:t>JUIN </a:t>
            </a:r>
            <a:r>
              <a:rPr lang="fr-FR" spc="40" dirty="0"/>
              <a:t>2019 I  </a:t>
            </a:r>
            <a:endParaRPr lang="fr-FR" spc="100" dirty="0">
              <a:latin typeface="Arial" panose="020B0604020202020204" pitchFamily="34" charset="0"/>
              <a:cs typeface="Arial" panose="020B0604020202020204" pitchFamily="34" charset="0"/>
            </a:endParaRPr>
          </a:p>
        </p:txBody>
      </p:sp>
      <p:sp>
        <p:nvSpPr>
          <p:cNvPr id="19" name="object 3">
            <a:extLst>
              <a:ext uri="{FF2B5EF4-FFF2-40B4-BE49-F238E27FC236}">
                <a16:creationId xmlns:a16="http://schemas.microsoft.com/office/drawing/2014/main" xmlns="" id="{E2405E3D-E4C3-4AB2-A8D8-77188CBB0CD7}"/>
              </a:ext>
            </a:extLst>
          </p:cNvPr>
          <p:cNvSpPr txBox="1"/>
          <p:nvPr/>
        </p:nvSpPr>
        <p:spPr>
          <a:xfrm>
            <a:off x="302982" y="2202316"/>
            <a:ext cx="4528022" cy="3926716"/>
          </a:xfrm>
          <a:prstGeom prst="rect">
            <a:avLst/>
          </a:prstGeom>
        </p:spPr>
        <p:txBody>
          <a:bodyPr vert="horz" wrap="square" lIns="0" tIns="12700" rIns="0" bIns="0" rtlCol="0">
            <a:spAutoFit/>
          </a:bodyPr>
          <a:lstStyle/>
          <a:p>
            <a:pPr marL="12700">
              <a:lnSpc>
                <a:spcPct val="100000"/>
              </a:lnSpc>
              <a:tabLst>
                <a:tab pos="240665" algn="l"/>
                <a:tab pos="241935" algn="l"/>
              </a:tabLst>
            </a:pPr>
            <a:endParaRPr lang="fr-FR" sz="1200" b="1" spc="-30" dirty="0" smtClean="0">
              <a:solidFill>
                <a:srgbClr val="FECC00"/>
              </a:solidFill>
              <a:latin typeface="Arial" panose="020B0604020202020204" pitchFamily="34" charset="0"/>
              <a:cs typeface="Arial" panose="020B0604020202020204" pitchFamily="34" charset="0"/>
            </a:endParaRPr>
          </a:p>
          <a:p>
            <a:pPr marL="12700">
              <a:lnSpc>
                <a:spcPct val="100000"/>
              </a:lnSpc>
              <a:tabLst>
                <a:tab pos="240665" algn="l"/>
                <a:tab pos="241935" algn="l"/>
              </a:tabLst>
            </a:pPr>
            <a:r>
              <a:rPr lang="fr-FR" sz="1200" b="1" spc="-30" dirty="0" smtClean="0">
                <a:solidFill>
                  <a:srgbClr val="FECC00"/>
                </a:solidFill>
                <a:latin typeface="Arial" panose="020B0604020202020204" pitchFamily="34" charset="0"/>
                <a:cs typeface="Arial" panose="020B0604020202020204" pitchFamily="34" charset="0"/>
              </a:rPr>
              <a:t>Avec </a:t>
            </a:r>
            <a:r>
              <a:rPr lang="fr-FR" sz="1200" b="1" spc="-30" dirty="0">
                <a:solidFill>
                  <a:srgbClr val="FECC00"/>
                </a:solidFill>
                <a:latin typeface="Arial" panose="020B0604020202020204" pitchFamily="34" charset="0"/>
                <a:cs typeface="Arial" panose="020B0604020202020204" pitchFamily="34" charset="0"/>
              </a:rPr>
              <a:t>les Conseils régionaux : </a:t>
            </a:r>
            <a:r>
              <a:rPr lang="fr-FR" sz="1200" spc="-30" dirty="0">
                <a:latin typeface="Arial" panose="020B0604020202020204" pitchFamily="34" charset="0"/>
                <a:cs typeface="Arial" panose="020B0604020202020204" pitchFamily="34" charset="0"/>
              </a:rPr>
              <a:t>P</a:t>
            </a:r>
            <a:r>
              <a:rPr lang="fr-FR" sz="1200" spc="-30" dirty="0" smtClean="0">
                <a:latin typeface="Arial" panose="020B0604020202020204" pitchFamily="34" charset="0"/>
                <a:cs typeface="Arial" panose="020B0604020202020204" pitchFamily="34" charset="0"/>
              </a:rPr>
              <a:t>lateforme </a:t>
            </a:r>
            <a:r>
              <a:rPr lang="fr-FR" sz="1200" spc="-30" dirty="0">
                <a:latin typeface="Arial" panose="020B0604020202020204" pitchFamily="34" charset="0"/>
                <a:cs typeface="Arial" panose="020B0604020202020204" pitchFamily="34" charset="0"/>
              </a:rPr>
              <a:t>Etat-Régions </a:t>
            </a:r>
            <a:r>
              <a:rPr lang="fr-FR" sz="1200" spc="-30" dirty="0" smtClean="0">
                <a:latin typeface="Arial" panose="020B0604020202020204" pitchFamily="34" charset="0"/>
                <a:cs typeface="Arial" panose="020B0604020202020204" pitchFamily="34" charset="0"/>
              </a:rPr>
              <a:t>«Ensemble </a:t>
            </a:r>
            <a:r>
              <a:rPr lang="fr-FR" sz="1200" spc="-30" dirty="0">
                <a:latin typeface="Arial" panose="020B0604020202020204" pitchFamily="34" charset="0"/>
                <a:cs typeface="Arial" panose="020B0604020202020204" pitchFamily="34" charset="0"/>
              </a:rPr>
              <a:t>pour l’emploi ›› </a:t>
            </a:r>
            <a:endParaRPr lang="fr-FR" sz="1200" spc="-30" dirty="0" smtClean="0">
              <a:latin typeface="Arial" panose="020B0604020202020204" pitchFamily="34" charset="0"/>
              <a:cs typeface="Arial" panose="020B0604020202020204" pitchFamily="34" charset="0"/>
            </a:endParaRPr>
          </a:p>
          <a:p>
            <a:pPr marL="12700">
              <a:lnSpc>
                <a:spcPct val="100000"/>
              </a:lnSpc>
              <a:tabLst>
                <a:tab pos="240665" algn="l"/>
                <a:tab pos="241935" algn="l"/>
              </a:tabLst>
            </a:pPr>
            <a:endParaRPr lang="fr-FR" sz="800" b="1" spc="-30" dirty="0">
              <a:solidFill>
                <a:srgbClr val="FECC00"/>
              </a:solidFill>
              <a:latin typeface="Arial" panose="020B0604020202020204" pitchFamily="34" charset="0"/>
              <a:cs typeface="Arial" panose="020B0604020202020204" pitchFamily="34" charset="0"/>
            </a:endParaRPr>
          </a:p>
          <a:p>
            <a:pPr marL="12700">
              <a:lnSpc>
                <a:spcPct val="100000"/>
              </a:lnSpc>
              <a:tabLst>
                <a:tab pos="240665" algn="l"/>
                <a:tab pos="241935" algn="l"/>
              </a:tabLst>
            </a:pPr>
            <a:endParaRPr lang="fr-FR" sz="500" dirty="0">
              <a:latin typeface="Arial" panose="020B0604020202020204" pitchFamily="34" charset="0"/>
              <a:cs typeface="Arial" panose="020B0604020202020204" pitchFamily="34" charset="0"/>
            </a:endParaRPr>
          </a:p>
          <a:p>
            <a:pPr marL="12700" lvl="0">
              <a:tabLst>
                <a:tab pos="240665" algn="l"/>
                <a:tab pos="241935" algn="l"/>
              </a:tabLst>
            </a:pPr>
            <a:r>
              <a:rPr lang="fr-FR" sz="1200" b="1" spc="-60" dirty="0">
                <a:solidFill>
                  <a:srgbClr val="FECC00"/>
                </a:solidFill>
                <a:latin typeface="Arial" panose="020B0604020202020204" pitchFamily="34" charset="0"/>
                <a:cs typeface="Arial" panose="020B0604020202020204" pitchFamily="34" charset="0"/>
              </a:rPr>
              <a:t>Avec</a:t>
            </a:r>
            <a:r>
              <a:rPr lang="fr-FR" sz="1200" b="1" spc="-50" dirty="0">
                <a:solidFill>
                  <a:srgbClr val="FECC00"/>
                </a:solidFill>
                <a:latin typeface="Arial" panose="020B0604020202020204" pitchFamily="34" charset="0"/>
                <a:cs typeface="Arial" panose="020B0604020202020204" pitchFamily="34" charset="0"/>
              </a:rPr>
              <a:t> </a:t>
            </a:r>
            <a:r>
              <a:rPr lang="fr-FR" sz="1200" b="1" spc="-55" dirty="0">
                <a:solidFill>
                  <a:srgbClr val="FECC00"/>
                </a:solidFill>
                <a:latin typeface="Arial" panose="020B0604020202020204" pitchFamily="34" charset="0"/>
                <a:cs typeface="Arial" panose="020B0604020202020204" pitchFamily="34" charset="0"/>
              </a:rPr>
              <a:t>les</a:t>
            </a:r>
            <a:r>
              <a:rPr lang="fr-FR" sz="1200" b="1" spc="-50" dirty="0">
                <a:solidFill>
                  <a:srgbClr val="FECC00"/>
                </a:solidFill>
                <a:latin typeface="Arial" panose="020B0604020202020204" pitchFamily="34" charset="0"/>
                <a:cs typeface="Arial" panose="020B0604020202020204" pitchFamily="34" charset="0"/>
              </a:rPr>
              <a:t> </a:t>
            </a:r>
            <a:r>
              <a:rPr lang="fr-FR" sz="1200" b="1" spc="-30" dirty="0" smtClean="0">
                <a:solidFill>
                  <a:srgbClr val="FECC00"/>
                </a:solidFill>
                <a:latin typeface="Arial" panose="020B0604020202020204" pitchFamily="34" charset="0"/>
                <a:cs typeface="Arial" panose="020B0604020202020204" pitchFamily="34" charset="0"/>
              </a:rPr>
              <a:t>Conseil départementaux</a:t>
            </a:r>
            <a:r>
              <a:rPr lang="fr-FR" sz="1200" b="1" spc="-50" dirty="0" smtClean="0">
                <a:solidFill>
                  <a:srgbClr val="FECC00"/>
                </a:solidFill>
                <a:latin typeface="Arial" panose="020B0604020202020204" pitchFamily="34" charset="0"/>
                <a:cs typeface="Arial" panose="020B0604020202020204" pitchFamily="34" charset="0"/>
              </a:rPr>
              <a:t> </a:t>
            </a:r>
            <a:r>
              <a:rPr lang="fr-FR" sz="1200" b="1" spc="-10" dirty="0">
                <a:solidFill>
                  <a:srgbClr val="FECC00"/>
                </a:solidFill>
                <a:latin typeface="Arial" panose="020B0604020202020204" pitchFamily="34" charset="0"/>
                <a:cs typeface="Arial" panose="020B0604020202020204" pitchFamily="34" charset="0"/>
              </a:rPr>
              <a:t>: </a:t>
            </a:r>
            <a:r>
              <a:rPr lang="fr-FR" sz="1050" spc="5" dirty="0">
                <a:solidFill>
                  <a:prstClr val="black"/>
                </a:solidFill>
                <a:latin typeface="Arial" panose="020B0604020202020204" pitchFamily="34" charset="0"/>
                <a:cs typeface="Arial" panose="020B0604020202020204" pitchFamily="34" charset="0"/>
              </a:rPr>
              <a:t>Pôle emploi a </a:t>
            </a:r>
            <a:r>
              <a:rPr lang="fr-FR" sz="1050" spc="5" dirty="0" smtClean="0">
                <a:solidFill>
                  <a:prstClr val="black"/>
                </a:solidFill>
                <a:latin typeface="Arial" panose="020B0604020202020204" pitchFamily="34" charset="0"/>
                <a:cs typeface="Arial" panose="020B0604020202020204" pitchFamily="34" charset="0"/>
              </a:rPr>
              <a:t>conclu en </a:t>
            </a:r>
            <a:r>
              <a:rPr lang="fr-FR" sz="1050" spc="5" dirty="0">
                <a:solidFill>
                  <a:prstClr val="black"/>
                </a:solidFill>
                <a:latin typeface="Arial" panose="020B0604020202020204" pitchFamily="34" charset="0"/>
                <a:cs typeface="Arial" panose="020B0604020202020204" pitchFamily="34" charset="0"/>
              </a:rPr>
              <a:t>avril 2014 un partenariat avec les Conseils départementaux </a:t>
            </a:r>
            <a:r>
              <a:rPr lang="fr-FR" sz="1050" spc="5" dirty="0" smtClean="0">
                <a:solidFill>
                  <a:prstClr val="black"/>
                </a:solidFill>
                <a:latin typeface="Arial" panose="020B0604020202020204" pitchFamily="34" charset="0"/>
                <a:cs typeface="Arial" panose="020B0604020202020204" pitchFamily="34" charset="0"/>
              </a:rPr>
              <a:t>pour </a:t>
            </a:r>
            <a:r>
              <a:rPr lang="fr-FR" sz="1050" spc="5" dirty="0">
                <a:solidFill>
                  <a:prstClr val="black"/>
                </a:solidFill>
                <a:latin typeface="Arial" panose="020B0604020202020204" pitchFamily="34" charset="0"/>
                <a:cs typeface="Arial" panose="020B0604020202020204" pitchFamily="34" charset="0"/>
              </a:rPr>
              <a:t>la mise en place de l’accompagnement </a:t>
            </a:r>
            <a:r>
              <a:rPr lang="fr-FR" sz="1050" spc="5" dirty="0" smtClean="0">
                <a:solidFill>
                  <a:prstClr val="black"/>
                </a:solidFill>
                <a:latin typeface="Arial" panose="020B0604020202020204" pitchFamily="34" charset="0"/>
                <a:cs typeface="Arial" panose="020B0604020202020204" pitchFamily="34" charset="0"/>
              </a:rPr>
              <a:t>global, aujourd’hui mis en place dans la quasi-totalité des départements.</a:t>
            </a:r>
          </a:p>
          <a:p>
            <a:pPr marL="12700" lvl="0">
              <a:tabLst>
                <a:tab pos="240665" algn="l"/>
                <a:tab pos="241935" algn="l"/>
              </a:tabLst>
            </a:pPr>
            <a:endParaRPr lang="fr-FR" sz="1050" spc="5" dirty="0">
              <a:solidFill>
                <a:prstClr val="black"/>
              </a:solidFill>
              <a:latin typeface="Arial" panose="020B0604020202020204" pitchFamily="34" charset="0"/>
              <a:cs typeface="Arial" panose="020B0604020202020204" pitchFamily="34" charset="0"/>
            </a:endParaRPr>
          </a:p>
          <a:p>
            <a:pPr marL="90488" lvl="0">
              <a:buClr>
                <a:srgbClr val="FFCC00"/>
              </a:buClr>
              <a:tabLst>
                <a:tab pos="188913" algn="l"/>
              </a:tabLst>
            </a:pPr>
            <a:endParaRPr lang="fr-FR" sz="500" spc="5" dirty="0">
              <a:solidFill>
                <a:prstClr val="black"/>
              </a:solidFill>
              <a:latin typeface="Arial" panose="020B0604020202020204" pitchFamily="34" charset="0"/>
              <a:cs typeface="Arial" panose="020B0604020202020204" pitchFamily="34" charset="0"/>
            </a:endParaRPr>
          </a:p>
          <a:p>
            <a:pPr marL="12700" lvl="0">
              <a:tabLst>
                <a:tab pos="240665" algn="l"/>
                <a:tab pos="241935" algn="l"/>
              </a:tabLst>
            </a:pPr>
            <a:r>
              <a:rPr lang="fr-FR" sz="1200" b="1" spc="-60" dirty="0" smtClean="0">
                <a:solidFill>
                  <a:srgbClr val="FECC00"/>
                </a:solidFill>
                <a:latin typeface="Arial" panose="020B0604020202020204" pitchFamily="34" charset="0"/>
                <a:cs typeface="Arial" panose="020B0604020202020204" pitchFamily="34" charset="0"/>
              </a:rPr>
              <a:t>Avec les communes et les intercommunalités : </a:t>
            </a:r>
            <a:r>
              <a:rPr lang="fr-FR" sz="1050" spc="5" dirty="0" smtClean="0">
                <a:solidFill>
                  <a:prstClr val="black"/>
                </a:solidFill>
                <a:latin typeface="Arial" panose="020B0604020202020204" pitchFamily="34" charset="0"/>
                <a:cs typeface="Arial" panose="020B0604020202020204" pitchFamily="34" charset="0"/>
              </a:rPr>
              <a:t>Parallèlement à son implication dans le cadre des contrats de ville, Pôle emploi a conclu des partenariats locaux dont certains en déclinaison de la convention signée avec l’AMF en novembre 2016</a:t>
            </a:r>
          </a:p>
          <a:p>
            <a:pPr marL="12700" lvl="0">
              <a:tabLst>
                <a:tab pos="240665" algn="l"/>
                <a:tab pos="241935" algn="l"/>
              </a:tabLst>
            </a:pPr>
            <a:endParaRPr lang="fr-FR" sz="1050" spc="5" dirty="0" smtClean="0">
              <a:solidFill>
                <a:prstClr val="black"/>
              </a:solidFill>
              <a:latin typeface="Arial" panose="020B0604020202020204" pitchFamily="34" charset="0"/>
              <a:cs typeface="Arial" panose="020B0604020202020204" pitchFamily="34" charset="0"/>
            </a:endParaRPr>
          </a:p>
          <a:p>
            <a:pPr marL="12700" lvl="0">
              <a:tabLst>
                <a:tab pos="240665" algn="l"/>
                <a:tab pos="241935" algn="l"/>
              </a:tabLst>
            </a:pPr>
            <a:endParaRPr lang="fr-FR" sz="500" spc="5" dirty="0" smtClean="0">
              <a:solidFill>
                <a:prstClr val="black"/>
              </a:solidFill>
              <a:latin typeface="Arial" panose="020B0604020202020204" pitchFamily="34" charset="0"/>
              <a:cs typeface="Arial" panose="020B0604020202020204" pitchFamily="34" charset="0"/>
            </a:endParaRPr>
          </a:p>
          <a:p>
            <a:pPr marL="12700" lvl="0">
              <a:tabLst>
                <a:tab pos="240665" algn="l"/>
                <a:tab pos="241935" algn="l"/>
              </a:tabLst>
            </a:pPr>
            <a:r>
              <a:rPr lang="fr-FR" sz="1200" b="1" spc="-60" dirty="0" smtClean="0">
                <a:solidFill>
                  <a:srgbClr val="FECC00"/>
                </a:solidFill>
                <a:latin typeface="Arial" panose="020B0604020202020204" pitchFamily="34" charset="0"/>
                <a:cs typeface="Arial" panose="020B0604020202020204" pitchFamily="34" charset="0"/>
              </a:rPr>
              <a:t>Avec </a:t>
            </a:r>
            <a:r>
              <a:rPr lang="fr-FR" sz="1200" b="1" spc="-60" dirty="0">
                <a:solidFill>
                  <a:srgbClr val="FECC00"/>
                </a:solidFill>
                <a:latin typeface="Arial" panose="020B0604020202020204" pitchFamily="34" charset="0"/>
                <a:cs typeface="Arial" panose="020B0604020202020204" pitchFamily="34" charset="0"/>
              </a:rPr>
              <a:t>les missions locales / Cap emploi : </a:t>
            </a:r>
            <a:r>
              <a:rPr lang="fr-FR" sz="1400" b="1" spc="-60" dirty="0">
                <a:solidFill>
                  <a:srgbClr val="FECC00"/>
                </a:solidFill>
                <a:latin typeface="Arial" panose="020B0604020202020204" pitchFamily="34" charset="0"/>
                <a:cs typeface="Arial" panose="020B0604020202020204" pitchFamily="34" charset="0"/>
              </a:rPr>
              <a:t> </a:t>
            </a:r>
            <a:r>
              <a:rPr lang="fr-FR" sz="1050" spc="-60" dirty="0" smtClean="0">
                <a:latin typeface="Arial" panose="020B0604020202020204" pitchFamily="34" charset="0"/>
                <a:cs typeface="Arial" panose="020B0604020202020204" pitchFamily="34" charset="0"/>
              </a:rPr>
              <a:t>D</a:t>
            </a:r>
            <a:r>
              <a:rPr lang="fr-FR" sz="1050" spc="5" dirty="0" smtClean="0">
                <a:solidFill>
                  <a:prstClr val="black"/>
                </a:solidFill>
                <a:latin typeface="Arial" panose="020B0604020202020204" pitchFamily="34" charset="0"/>
                <a:cs typeface="Arial" panose="020B0604020202020204" pitchFamily="34" charset="0"/>
              </a:rPr>
              <a:t>es </a:t>
            </a:r>
            <a:r>
              <a:rPr lang="fr-FR" sz="1050" spc="5" dirty="0">
                <a:solidFill>
                  <a:prstClr val="black"/>
                </a:solidFill>
                <a:latin typeface="Arial" panose="020B0604020202020204" pitchFamily="34" charset="0"/>
                <a:cs typeface="Arial" panose="020B0604020202020204" pitchFamily="34" charset="0"/>
              </a:rPr>
              <a:t>partenariats renforcés conclus depuis 2014,  </a:t>
            </a:r>
            <a:r>
              <a:rPr lang="fr-FR" sz="1050" spc="5" dirty="0" smtClean="0">
                <a:solidFill>
                  <a:prstClr val="black"/>
                </a:solidFill>
                <a:latin typeface="Arial" panose="020B0604020202020204" pitchFamily="34" charset="0"/>
                <a:cs typeface="Arial" panose="020B0604020202020204" pitchFamily="34" charset="0"/>
              </a:rPr>
              <a:t>sur </a:t>
            </a:r>
            <a:r>
              <a:rPr lang="fr-FR" sz="1050" spc="5" dirty="0">
                <a:solidFill>
                  <a:prstClr val="black"/>
                </a:solidFill>
                <a:latin typeface="Arial" panose="020B0604020202020204" pitchFamily="34" charset="0"/>
                <a:cs typeface="Arial" panose="020B0604020202020204" pitchFamily="34" charset="0"/>
              </a:rPr>
              <a:t>la base d’un partage des rôles guidé par les besoins des demandeurs </a:t>
            </a:r>
            <a:r>
              <a:rPr lang="fr-FR" sz="1050" spc="5" dirty="0" smtClean="0">
                <a:solidFill>
                  <a:prstClr val="black"/>
                </a:solidFill>
                <a:latin typeface="Arial" panose="020B0604020202020204" pitchFamily="34" charset="0"/>
                <a:cs typeface="Arial" panose="020B0604020202020204" pitchFamily="34" charset="0"/>
              </a:rPr>
              <a:t>d’emploi</a:t>
            </a:r>
            <a:endParaRPr lang="fr-FR" sz="1050" spc="5" dirty="0">
              <a:solidFill>
                <a:prstClr val="black"/>
              </a:solidFill>
              <a:latin typeface="Arial" panose="020B0604020202020204" pitchFamily="34" charset="0"/>
              <a:cs typeface="Arial" panose="020B0604020202020204" pitchFamily="34" charset="0"/>
            </a:endParaRPr>
          </a:p>
          <a:p>
            <a:pPr marL="12700" lvl="0">
              <a:tabLst>
                <a:tab pos="240665" algn="l"/>
                <a:tab pos="241935" algn="l"/>
              </a:tabLst>
            </a:pPr>
            <a:endParaRPr lang="fr-FR" sz="1050" spc="5" dirty="0" smtClean="0">
              <a:solidFill>
                <a:prstClr val="black"/>
              </a:solidFill>
              <a:latin typeface="Arial" panose="020B0604020202020204" pitchFamily="34" charset="0"/>
              <a:cs typeface="Arial" panose="020B0604020202020204" pitchFamily="34" charset="0"/>
            </a:endParaRPr>
          </a:p>
          <a:p>
            <a:pPr marL="12700" lvl="0">
              <a:tabLst>
                <a:tab pos="240665" algn="l"/>
                <a:tab pos="241935" algn="l"/>
              </a:tabLst>
            </a:pPr>
            <a:endParaRPr lang="fr-FR" sz="500" spc="5" dirty="0">
              <a:solidFill>
                <a:prstClr val="black"/>
              </a:solidFill>
              <a:latin typeface="Arial" panose="020B0604020202020204" pitchFamily="34" charset="0"/>
              <a:cs typeface="Arial" panose="020B0604020202020204" pitchFamily="34" charset="0"/>
            </a:endParaRPr>
          </a:p>
          <a:p>
            <a:pPr marL="12700" lvl="0">
              <a:tabLst>
                <a:tab pos="240665" algn="l"/>
                <a:tab pos="241935" algn="l"/>
              </a:tabLst>
            </a:pPr>
            <a:r>
              <a:rPr lang="fr-FR" sz="1200" b="1" spc="-60" dirty="0">
                <a:solidFill>
                  <a:srgbClr val="FECC00"/>
                </a:solidFill>
                <a:latin typeface="Arial" panose="020B0604020202020204" pitchFamily="34" charset="0"/>
                <a:cs typeface="Arial" panose="020B0604020202020204" pitchFamily="34" charset="0"/>
              </a:rPr>
              <a:t>Avec l’APEC : </a:t>
            </a:r>
            <a:r>
              <a:rPr lang="fr-FR" sz="1050" spc="5" dirty="0">
                <a:solidFill>
                  <a:prstClr val="black"/>
                </a:solidFill>
                <a:latin typeface="Arial" panose="020B0604020202020204" pitchFamily="34" charset="0"/>
                <a:cs typeface="Arial" panose="020B0604020202020204" pitchFamily="34" charset="0"/>
              </a:rPr>
              <a:t>un partenariat décliné au niveau </a:t>
            </a:r>
            <a:r>
              <a:rPr lang="fr-FR" sz="1050" spc="5" dirty="0" smtClean="0">
                <a:solidFill>
                  <a:prstClr val="black"/>
                </a:solidFill>
                <a:latin typeface="Arial" panose="020B0604020202020204" pitchFamily="34" charset="0"/>
                <a:cs typeface="Arial" panose="020B0604020202020204" pitchFamily="34" charset="0"/>
              </a:rPr>
              <a:t>local au profit des cadres et jeunes diplômés</a:t>
            </a:r>
            <a:endParaRPr lang="fr-FR" sz="1050" spc="5" dirty="0">
              <a:solidFill>
                <a:prstClr val="black"/>
              </a:solidFill>
              <a:latin typeface="Arial" panose="020B0604020202020204" pitchFamily="34" charset="0"/>
              <a:cs typeface="Arial" panose="020B0604020202020204" pitchFamily="34" charset="0"/>
            </a:endParaRPr>
          </a:p>
          <a:p>
            <a:pPr marL="90488" lvl="0">
              <a:spcBef>
                <a:spcPts val="400"/>
              </a:spcBef>
              <a:buClr>
                <a:srgbClr val="FFCC00"/>
              </a:buClr>
              <a:tabLst>
                <a:tab pos="188913" algn="l"/>
              </a:tabLst>
            </a:pPr>
            <a:endParaRPr lang="fr-FR" sz="1100" spc="5" dirty="0" smtClean="0">
              <a:solidFill>
                <a:prstClr val="black"/>
              </a:solidFill>
              <a:latin typeface="Arial" panose="020B0604020202020204" pitchFamily="34" charset="0"/>
              <a:cs typeface="Arial" panose="020B0604020202020204" pitchFamily="34" charset="0"/>
            </a:endParaRPr>
          </a:p>
        </p:txBody>
      </p:sp>
      <p:sp>
        <p:nvSpPr>
          <p:cNvPr id="20" name="object 4">
            <a:extLst>
              <a:ext uri="{FF2B5EF4-FFF2-40B4-BE49-F238E27FC236}">
                <a16:creationId xmlns:a16="http://schemas.microsoft.com/office/drawing/2014/main" xmlns="" id="{A3CF7323-2D30-43E7-95D1-13D95DEA67DE}"/>
              </a:ext>
            </a:extLst>
          </p:cNvPr>
          <p:cNvSpPr txBox="1"/>
          <p:nvPr/>
        </p:nvSpPr>
        <p:spPr>
          <a:xfrm>
            <a:off x="4820816" y="1865363"/>
            <a:ext cx="4249752" cy="2684709"/>
          </a:xfrm>
          <a:prstGeom prst="rect">
            <a:avLst/>
          </a:prstGeom>
        </p:spPr>
        <p:txBody>
          <a:bodyPr vert="horz" wrap="square" lIns="0" tIns="90805" rIns="0" bIns="0" rtlCol="0">
            <a:spAutoFit/>
          </a:bodyPr>
          <a:lstStyle/>
          <a:p>
            <a:pPr marL="12700" lvl="0">
              <a:spcBef>
                <a:spcPts val="1200"/>
              </a:spcBef>
              <a:tabLst>
                <a:tab pos="240665" algn="l"/>
                <a:tab pos="241935" algn="l"/>
              </a:tabLst>
            </a:pPr>
            <a:r>
              <a:rPr lang="fr-FR" sz="1200" b="1" spc="-60" dirty="0" smtClean="0">
                <a:solidFill>
                  <a:srgbClr val="FECC00"/>
                </a:solidFill>
                <a:latin typeface="Arial" panose="020B0604020202020204" pitchFamily="34" charset="0"/>
                <a:cs typeface="Arial" panose="020B0604020202020204" pitchFamily="34" charset="0"/>
              </a:rPr>
              <a:t>Mais aussi pour :</a:t>
            </a:r>
          </a:p>
          <a:p>
            <a:pPr marL="249238" lvl="0" indent="-158750">
              <a:spcBef>
                <a:spcPts val="400"/>
              </a:spcBef>
              <a:buClr>
                <a:srgbClr val="FFCC00"/>
              </a:buClr>
              <a:buFont typeface="Arial" panose="020B0604020202020204" pitchFamily="34" charset="0"/>
              <a:buChar char="•"/>
              <a:tabLst>
                <a:tab pos="188913" algn="l"/>
              </a:tabLst>
            </a:pPr>
            <a:r>
              <a:rPr lang="fr-FR" sz="1050" spc="5" dirty="0">
                <a:solidFill>
                  <a:prstClr val="black"/>
                </a:solidFill>
                <a:latin typeface="Arial" panose="020B0604020202020204" pitchFamily="34" charset="0"/>
                <a:cs typeface="Arial" panose="020B0604020202020204" pitchFamily="34" charset="0"/>
              </a:rPr>
              <a:t>d</a:t>
            </a:r>
            <a:r>
              <a:rPr lang="fr-FR" sz="1050" spc="5" dirty="0" smtClean="0">
                <a:solidFill>
                  <a:prstClr val="black"/>
                </a:solidFill>
                <a:latin typeface="Arial" panose="020B0604020202020204" pitchFamily="34" charset="0"/>
                <a:cs typeface="Arial" panose="020B0604020202020204" pitchFamily="34" charset="0"/>
              </a:rPr>
              <a:t>onner accès aux services de Pôle emploi partout (</a:t>
            </a:r>
            <a:r>
              <a:rPr lang="fr-FR" sz="1050" spc="5" dirty="0" err="1" smtClean="0">
                <a:solidFill>
                  <a:prstClr val="black"/>
                </a:solidFill>
                <a:latin typeface="Arial" panose="020B0604020202020204" pitchFamily="34" charset="0"/>
                <a:cs typeface="Arial" panose="020B0604020202020204" pitchFamily="34" charset="0"/>
              </a:rPr>
              <a:t>MSaP</a:t>
            </a:r>
            <a:r>
              <a:rPr lang="fr-FR" sz="1050" spc="5" dirty="0" smtClean="0">
                <a:solidFill>
                  <a:prstClr val="black"/>
                </a:solidFill>
                <a:latin typeface="Arial" panose="020B0604020202020204" pitchFamily="34" charset="0"/>
                <a:cs typeface="Arial" panose="020B0604020202020204" pitchFamily="34" charset="0"/>
              </a:rPr>
              <a:t>, établissements pénitentiaires, etc.)</a:t>
            </a:r>
          </a:p>
          <a:p>
            <a:pPr marL="249238" lvl="0" indent="-158750">
              <a:spcBef>
                <a:spcPts val="400"/>
              </a:spcBef>
              <a:buClr>
                <a:srgbClr val="FFCC00"/>
              </a:buClr>
              <a:buFont typeface="Arial" panose="020B0604020202020204" pitchFamily="34" charset="0"/>
              <a:buChar char="•"/>
              <a:tabLst>
                <a:tab pos="188913" algn="l"/>
              </a:tabLst>
            </a:pPr>
            <a:r>
              <a:rPr lang="fr-FR" sz="1050" spc="5" dirty="0" smtClean="0">
                <a:solidFill>
                  <a:prstClr val="black"/>
                </a:solidFill>
                <a:latin typeface="Arial" panose="020B0604020202020204" pitchFamily="34" charset="0"/>
                <a:cs typeface="Arial" panose="020B0604020202020204" pitchFamily="34" charset="0"/>
              </a:rPr>
              <a:t>favoriser l’insertion des jeunes en difficulté : avec les EPIDE, les E2C, le RSMA, Nos Quartiers ont des Talents (NQT) ou Mozaïk RH</a:t>
            </a:r>
          </a:p>
          <a:p>
            <a:pPr marL="249238" lvl="0" indent="-158750">
              <a:spcBef>
                <a:spcPts val="400"/>
              </a:spcBef>
              <a:buClr>
                <a:srgbClr val="FFCC00"/>
              </a:buClr>
              <a:buFont typeface="Arial" panose="020B0604020202020204" pitchFamily="34" charset="0"/>
              <a:buChar char="•"/>
              <a:tabLst>
                <a:tab pos="188913" algn="l"/>
              </a:tabLst>
            </a:pPr>
            <a:r>
              <a:rPr lang="fr-FR" sz="1050" spc="5" dirty="0" smtClean="0">
                <a:solidFill>
                  <a:prstClr val="black"/>
                </a:solidFill>
                <a:latin typeface="Arial" panose="020B0604020202020204" pitchFamily="34" charset="0"/>
                <a:cs typeface="Arial" panose="020B0604020202020204" pitchFamily="34" charset="0"/>
              </a:rPr>
              <a:t>lever les freins aux démarches de recherche d’emploi (ex : CNAF, Renault </a:t>
            </a:r>
            <a:r>
              <a:rPr lang="fr-FR" sz="1050" spc="5" dirty="0" err="1" smtClean="0">
                <a:solidFill>
                  <a:prstClr val="black"/>
                </a:solidFill>
                <a:latin typeface="Arial" panose="020B0604020202020204" pitchFamily="34" charset="0"/>
                <a:cs typeface="Arial" panose="020B0604020202020204" pitchFamily="34" charset="0"/>
              </a:rPr>
              <a:t>mobilize</a:t>
            </a:r>
            <a:r>
              <a:rPr lang="fr-FR" sz="1050" spc="5" dirty="0" smtClean="0">
                <a:solidFill>
                  <a:prstClr val="black"/>
                </a:solidFill>
                <a:latin typeface="Arial" panose="020B0604020202020204" pitchFamily="34" charset="0"/>
                <a:cs typeface="Arial" panose="020B0604020202020204" pitchFamily="34" charset="0"/>
              </a:rPr>
              <a:t>, </a:t>
            </a:r>
            <a:r>
              <a:rPr lang="fr-FR" sz="1050" spc="5" dirty="0" err="1" smtClean="0">
                <a:solidFill>
                  <a:prstClr val="black"/>
                </a:solidFill>
                <a:latin typeface="Arial" panose="020B0604020202020204" pitchFamily="34" charset="0"/>
                <a:cs typeface="Arial" panose="020B0604020202020204" pitchFamily="34" charset="0"/>
              </a:rPr>
              <a:t>Wimoov</a:t>
            </a:r>
            <a:r>
              <a:rPr lang="fr-FR" sz="1050" spc="5" dirty="0" smtClean="0">
                <a:solidFill>
                  <a:prstClr val="black"/>
                </a:solidFill>
                <a:latin typeface="Arial" panose="020B0604020202020204" pitchFamily="34" charset="0"/>
                <a:cs typeface="Arial" panose="020B0604020202020204" pitchFamily="34" charset="0"/>
              </a:rPr>
              <a:t>, </a:t>
            </a:r>
            <a:r>
              <a:rPr lang="fr-FR" sz="1050" spc="5" dirty="0" err="1" smtClean="0">
                <a:solidFill>
                  <a:prstClr val="black"/>
                </a:solidFill>
                <a:latin typeface="Arial" panose="020B0604020202020204" pitchFamily="34" charset="0"/>
                <a:cs typeface="Arial" panose="020B0604020202020204" pitchFamily="34" charset="0"/>
              </a:rPr>
              <a:t>etc</a:t>
            </a:r>
            <a:r>
              <a:rPr lang="fr-FR" sz="1050" spc="5" dirty="0" smtClean="0">
                <a:solidFill>
                  <a:prstClr val="black"/>
                </a:solidFill>
                <a:latin typeface="Arial" panose="020B0604020202020204" pitchFamily="34" charset="0"/>
                <a:cs typeface="Arial" panose="020B0604020202020204" pitchFamily="34" charset="0"/>
              </a:rPr>
              <a:t>)</a:t>
            </a:r>
          </a:p>
          <a:p>
            <a:pPr marL="249238" lvl="0" indent="-158750">
              <a:spcBef>
                <a:spcPts val="400"/>
              </a:spcBef>
              <a:buClr>
                <a:srgbClr val="FFCC00"/>
              </a:buClr>
              <a:buFont typeface="Arial" panose="020B0604020202020204" pitchFamily="34" charset="0"/>
              <a:buChar char="•"/>
              <a:tabLst>
                <a:tab pos="188913" algn="l"/>
              </a:tabLst>
            </a:pPr>
            <a:r>
              <a:rPr lang="fr-FR" sz="1050" spc="5" dirty="0">
                <a:latin typeface="Arial" panose="020B0604020202020204" pitchFamily="34" charset="0"/>
                <a:cs typeface="Arial" panose="020B0604020202020204" pitchFamily="34" charset="0"/>
              </a:rPr>
              <a:t>v</a:t>
            </a:r>
            <a:r>
              <a:rPr lang="fr-FR" sz="1050" spc="5" dirty="0" smtClean="0">
                <a:latin typeface="Arial" panose="020B0604020202020204" pitchFamily="34" charset="0"/>
                <a:cs typeface="Arial" panose="020B0604020202020204" pitchFamily="34" charset="0"/>
              </a:rPr>
              <a:t>enir en soutien aux demandeurs d’emploi qui rencontrent des difficultés ponctuelles pour la garde d’enfants : Ma Cigogne     (mise à disposition de places dans des crèches) </a:t>
            </a:r>
          </a:p>
          <a:p>
            <a:pPr marL="249238" lvl="0" indent="-158750">
              <a:spcBef>
                <a:spcPts val="400"/>
              </a:spcBef>
              <a:buClr>
                <a:srgbClr val="FFCC00"/>
              </a:buClr>
              <a:buFont typeface="Arial" panose="020B0604020202020204" pitchFamily="34" charset="0"/>
              <a:buChar char="•"/>
              <a:tabLst>
                <a:tab pos="188913" algn="l"/>
              </a:tabLst>
            </a:pPr>
            <a:r>
              <a:rPr lang="fr-FR" sz="1050" spc="5" dirty="0" smtClean="0">
                <a:solidFill>
                  <a:prstClr val="black"/>
                </a:solidFill>
                <a:latin typeface="Arial" panose="020B0604020202020204" pitchFamily="34" charset="0"/>
                <a:cs typeface="Arial" panose="020B0604020202020204" pitchFamily="34" charset="0"/>
              </a:rPr>
              <a:t>développer les complémentarités de savoir-faire pour accompagner les exploitants agricoles en reconversion (MAAF-</a:t>
            </a:r>
            <a:r>
              <a:rPr lang="fr-FR" sz="1050" spc="5" dirty="0" err="1" smtClean="0">
                <a:solidFill>
                  <a:prstClr val="black"/>
                </a:solidFill>
                <a:latin typeface="Arial" panose="020B0604020202020204" pitchFamily="34" charset="0"/>
                <a:cs typeface="Arial" panose="020B0604020202020204" pitchFamily="34" charset="0"/>
              </a:rPr>
              <a:t>Vivéa</a:t>
            </a:r>
            <a:r>
              <a:rPr lang="fr-FR" sz="1050" spc="5" dirty="0" smtClean="0">
                <a:solidFill>
                  <a:prstClr val="black"/>
                </a:solidFill>
                <a:latin typeface="Arial" panose="020B0604020202020204" pitchFamily="34" charset="0"/>
                <a:cs typeface="Arial" panose="020B0604020202020204" pitchFamily="34" charset="0"/>
              </a:rPr>
              <a:t>), les primo-arrivants (OFII), etc.</a:t>
            </a:r>
            <a:endParaRPr lang="fr-FR" sz="1050" spc="5"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56525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Espace réservé du numéro de diapositive 22">
            <a:extLst>
              <a:ext uri="{FF2B5EF4-FFF2-40B4-BE49-F238E27FC236}">
                <a16:creationId xmlns="" xmlns:a16="http://schemas.microsoft.com/office/drawing/2014/main" id="{3CD8A878-E9F1-483B-A155-468099BB4090}"/>
              </a:ext>
            </a:extLst>
          </p:cNvPr>
          <p:cNvSpPr>
            <a:spLocks noGrp="1"/>
          </p:cNvSpPr>
          <p:nvPr>
            <p:ph type="sldNum" sz="quarter" idx="12"/>
          </p:nvPr>
        </p:nvSpPr>
        <p:spPr/>
        <p:txBody>
          <a:bodyPr/>
          <a:lstStyle/>
          <a:p>
            <a:fld id="{E5C3AFE5-AA87-46A3-8AEF-92DC5C6A7126}" type="slidenum">
              <a:rPr lang="fr-FR" smtClean="0"/>
              <a:pPr/>
              <a:t>11</a:t>
            </a:fld>
            <a:endParaRPr lang="fr-FR" dirty="0"/>
          </a:p>
        </p:txBody>
      </p:sp>
      <p:grpSp>
        <p:nvGrpSpPr>
          <p:cNvPr id="24" name="Groupe 23">
            <a:extLst>
              <a:ext uri="{FF2B5EF4-FFF2-40B4-BE49-F238E27FC236}">
                <a16:creationId xmlns="" xmlns:a16="http://schemas.microsoft.com/office/drawing/2014/main" id="{C748E48C-8F79-4F54-A24D-4FBB551551DC}"/>
              </a:ext>
            </a:extLst>
          </p:cNvPr>
          <p:cNvGrpSpPr/>
          <p:nvPr/>
        </p:nvGrpSpPr>
        <p:grpSpPr>
          <a:xfrm>
            <a:off x="1561617" y="886965"/>
            <a:ext cx="1398588" cy="479425"/>
            <a:chOff x="1568451" y="1120776"/>
            <a:chExt cx="1398588" cy="479425"/>
          </a:xfrm>
        </p:grpSpPr>
        <p:sp>
          <p:nvSpPr>
            <p:cNvPr id="25" name="Freeform 5">
              <a:extLst>
                <a:ext uri="{FF2B5EF4-FFF2-40B4-BE49-F238E27FC236}">
                  <a16:creationId xmlns="" xmlns:a16="http://schemas.microsoft.com/office/drawing/2014/main" id="{C3B9152A-8F60-4E88-A430-862CCCC72ACC}"/>
                </a:ext>
              </a:extLst>
            </p:cNvPr>
            <p:cNvSpPr>
              <a:spLocks noEditPoints="1"/>
            </p:cNvSpPr>
            <p:nvPr/>
          </p:nvSpPr>
          <p:spPr bwMode="auto">
            <a:xfrm>
              <a:off x="1568451" y="1120776"/>
              <a:ext cx="1398588" cy="479425"/>
            </a:xfrm>
            <a:custGeom>
              <a:avLst/>
              <a:gdLst>
                <a:gd name="T0" fmla="*/ 689 w 752"/>
                <a:gd name="T1" fmla="*/ 230 h 256"/>
                <a:gd name="T2" fmla="*/ 677 w 752"/>
                <a:gd name="T3" fmla="*/ 167 h 256"/>
                <a:gd name="T4" fmla="*/ 665 w 752"/>
                <a:gd name="T5" fmla="*/ 230 h 256"/>
                <a:gd name="T6" fmla="*/ 627 w 752"/>
                <a:gd name="T7" fmla="*/ 127 h 256"/>
                <a:gd name="T8" fmla="*/ 603 w 752"/>
                <a:gd name="T9" fmla="*/ 127 h 256"/>
                <a:gd name="T10" fmla="*/ 569 w 752"/>
                <a:gd name="T11" fmla="*/ 230 h 256"/>
                <a:gd name="T12" fmla="*/ 557 w 752"/>
                <a:gd name="T13" fmla="*/ 167 h 256"/>
                <a:gd name="T14" fmla="*/ 546 w 752"/>
                <a:gd name="T15" fmla="*/ 230 h 256"/>
                <a:gd name="T16" fmla="*/ 507 w 752"/>
                <a:gd name="T17" fmla="*/ 127 h 256"/>
                <a:gd name="T18" fmla="*/ 483 w 752"/>
                <a:gd name="T19" fmla="*/ 127 h 256"/>
                <a:gd name="T20" fmla="*/ 462 w 752"/>
                <a:gd name="T21" fmla="*/ 230 h 256"/>
                <a:gd name="T22" fmla="*/ 446 w 752"/>
                <a:gd name="T23" fmla="*/ 230 h 256"/>
                <a:gd name="T24" fmla="*/ 434 w 752"/>
                <a:gd name="T25" fmla="*/ 167 h 256"/>
                <a:gd name="T26" fmla="*/ 422 w 752"/>
                <a:gd name="T27" fmla="*/ 230 h 256"/>
                <a:gd name="T28" fmla="*/ 383 w 752"/>
                <a:gd name="T29" fmla="*/ 127 h 256"/>
                <a:gd name="T30" fmla="*/ 360 w 752"/>
                <a:gd name="T31" fmla="*/ 127 h 256"/>
                <a:gd name="T32" fmla="*/ 326 w 752"/>
                <a:gd name="T33" fmla="*/ 230 h 256"/>
                <a:gd name="T34" fmla="*/ 314 w 752"/>
                <a:gd name="T35" fmla="*/ 167 h 256"/>
                <a:gd name="T36" fmla="*/ 302 w 752"/>
                <a:gd name="T37" fmla="*/ 230 h 256"/>
                <a:gd name="T38" fmla="*/ 264 w 752"/>
                <a:gd name="T39" fmla="*/ 127 h 256"/>
                <a:gd name="T40" fmla="*/ 240 w 752"/>
                <a:gd name="T41" fmla="*/ 127 h 256"/>
                <a:gd name="T42" fmla="*/ 206 w 752"/>
                <a:gd name="T43" fmla="*/ 230 h 256"/>
                <a:gd name="T44" fmla="*/ 194 w 752"/>
                <a:gd name="T45" fmla="*/ 167 h 256"/>
                <a:gd name="T46" fmla="*/ 182 w 752"/>
                <a:gd name="T47" fmla="*/ 230 h 256"/>
                <a:gd name="T48" fmla="*/ 144 w 752"/>
                <a:gd name="T49" fmla="*/ 127 h 256"/>
                <a:gd name="T50" fmla="*/ 120 w 752"/>
                <a:gd name="T51" fmla="*/ 127 h 256"/>
                <a:gd name="T52" fmla="*/ 86 w 752"/>
                <a:gd name="T53" fmla="*/ 230 h 256"/>
                <a:gd name="T54" fmla="*/ 74 w 752"/>
                <a:gd name="T55" fmla="*/ 167 h 256"/>
                <a:gd name="T56" fmla="*/ 63 w 752"/>
                <a:gd name="T57" fmla="*/ 230 h 256"/>
                <a:gd name="T58" fmla="*/ 24 w 752"/>
                <a:gd name="T59" fmla="*/ 26 h 256"/>
                <a:gd name="T60" fmla="*/ 467 w 752"/>
                <a:gd name="T61" fmla="*/ 26 h 256"/>
                <a:gd name="T62" fmla="*/ 728 w 752"/>
                <a:gd name="T63" fmla="*/ 230 h 256"/>
                <a:gd name="T64" fmla="*/ 740 w 752"/>
                <a:gd name="T65" fmla="*/ 0 h 256"/>
                <a:gd name="T66" fmla="*/ 467 w 752"/>
                <a:gd name="T67" fmla="*/ 0 h 256"/>
                <a:gd name="T68" fmla="*/ 0 w 752"/>
                <a:gd name="T69" fmla="*/ 13 h 256"/>
                <a:gd name="T70" fmla="*/ 12 w 752"/>
                <a:gd name="T71" fmla="*/ 256 h 256"/>
                <a:gd name="T72" fmla="*/ 467 w 752"/>
                <a:gd name="T73" fmla="*/ 256 h 256"/>
                <a:gd name="T74" fmla="*/ 752 w 752"/>
                <a:gd name="T75" fmla="*/ 24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2" h="256">
                  <a:moveTo>
                    <a:pt x="728" y="230"/>
                  </a:moveTo>
                  <a:cubicBezTo>
                    <a:pt x="689" y="230"/>
                    <a:pt x="689" y="230"/>
                    <a:pt x="689" y="230"/>
                  </a:cubicBezTo>
                  <a:cubicBezTo>
                    <a:pt x="689" y="180"/>
                    <a:pt x="689" y="180"/>
                    <a:pt x="689" y="180"/>
                  </a:cubicBezTo>
                  <a:cubicBezTo>
                    <a:pt x="689" y="173"/>
                    <a:pt x="684" y="167"/>
                    <a:pt x="677" y="167"/>
                  </a:cubicBezTo>
                  <a:cubicBezTo>
                    <a:pt x="671" y="167"/>
                    <a:pt x="665" y="173"/>
                    <a:pt x="665" y="180"/>
                  </a:cubicBezTo>
                  <a:cubicBezTo>
                    <a:pt x="665" y="230"/>
                    <a:pt x="665" y="230"/>
                    <a:pt x="665" y="230"/>
                  </a:cubicBezTo>
                  <a:cubicBezTo>
                    <a:pt x="627" y="230"/>
                    <a:pt x="627" y="230"/>
                    <a:pt x="627" y="230"/>
                  </a:cubicBezTo>
                  <a:cubicBezTo>
                    <a:pt x="627" y="127"/>
                    <a:pt x="627" y="127"/>
                    <a:pt x="627" y="127"/>
                  </a:cubicBezTo>
                  <a:cubicBezTo>
                    <a:pt x="627" y="120"/>
                    <a:pt x="622" y="114"/>
                    <a:pt x="615" y="114"/>
                  </a:cubicBezTo>
                  <a:cubicBezTo>
                    <a:pt x="608" y="114"/>
                    <a:pt x="603" y="120"/>
                    <a:pt x="603" y="127"/>
                  </a:cubicBezTo>
                  <a:cubicBezTo>
                    <a:pt x="603" y="230"/>
                    <a:pt x="603" y="230"/>
                    <a:pt x="603" y="230"/>
                  </a:cubicBezTo>
                  <a:cubicBezTo>
                    <a:pt x="569" y="230"/>
                    <a:pt x="569" y="230"/>
                    <a:pt x="569" y="230"/>
                  </a:cubicBezTo>
                  <a:cubicBezTo>
                    <a:pt x="569" y="180"/>
                    <a:pt x="569" y="180"/>
                    <a:pt x="569" y="180"/>
                  </a:cubicBezTo>
                  <a:cubicBezTo>
                    <a:pt x="569" y="173"/>
                    <a:pt x="564" y="167"/>
                    <a:pt x="557" y="167"/>
                  </a:cubicBezTo>
                  <a:cubicBezTo>
                    <a:pt x="551" y="167"/>
                    <a:pt x="546" y="173"/>
                    <a:pt x="546" y="180"/>
                  </a:cubicBezTo>
                  <a:cubicBezTo>
                    <a:pt x="546" y="230"/>
                    <a:pt x="546" y="230"/>
                    <a:pt x="546" y="230"/>
                  </a:cubicBezTo>
                  <a:cubicBezTo>
                    <a:pt x="507" y="230"/>
                    <a:pt x="507" y="230"/>
                    <a:pt x="507" y="230"/>
                  </a:cubicBezTo>
                  <a:cubicBezTo>
                    <a:pt x="507" y="127"/>
                    <a:pt x="507" y="127"/>
                    <a:pt x="507" y="127"/>
                  </a:cubicBezTo>
                  <a:cubicBezTo>
                    <a:pt x="507" y="120"/>
                    <a:pt x="502" y="114"/>
                    <a:pt x="495" y="114"/>
                  </a:cubicBezTo>
                  <a:cubicBezTo>
                    <a:pt x="489" y="114"/>
                    <a:pt x="483" y="120"/>
                    <a:pt x="483" y="127"/>
                  </a:cubicBezTo>
                  <a:cubicBezTo>
                    <a:pt x="483" y="230"/>
                    <a:pt x="483" y="230"/>
                    <a:pt x="483" y="230"/>
                  </a:cubicBezTo>
                  <a:cubicBezTo>
                    <a:pt x="462" y="230"/>
                    <a:pt x="462" y="230"/>
                    <a:pt x="462" y="230"/>
                  </a:cubicBezTo>
                  <a:cubicBezTo>
                    <a:pt x="462" y="230"/>
                    <a:pt x="462" y="230"/>
                    <a:pt x="462" y="230"/>
                  </a:cubicBezTo>
                  <a:cubicBezTo>
                    <a:pt x="446" y="230"/>
                    <a:pt x="446" y="230"/>
                    <a:pt x="446" y="230"/>
                  </a:cubicBezTo>
                  <a:cubicBezTo>
                    <a:pt x="446" y="180"/>
                    <a:pt x="446" y="180"/>
                    <a:pt x="446" y="180"/>
                  </a:cubicBezTo>
                  <a:cubicBezTo>
                    <a:pt x="446" y="173"/>
                    <a:pt x="440" y="167"/>
                    <a:pt x="434" y="167"/>
                  </a:cubicBezTo>
                  <a:cubicBezTo>
                    <a:pt x="427" y="167"/>
                    <a:pt x="422" y="173"/>
                    <a:pt x="422" y="180"/>
                  </a:cubicBezTo>
                  <a:cubicBezTo>
                    <a:pt x="422" y="230"/>
                    <a:pt x="422" y="230"/>
                    <a:pt x="422" y="230"/>
                  </a:cubicBezTo>
                  <a:cubicBezTo>
                    <a:pt x="383" y="230"/>
                    <a:pt x="383" y="230"/>
                    <a:pt x="383" y="230"/>
                  </a:cubicBezTo>
                  <a:cubicBezTo>
                    <a:pt x="383" y="127"/>
                    <a:pt x="383" y="127"/>
                    <a:pt x="383" y="127"/>
                  </a:cubicBezTo>
                  <a:cubicBezTo>
                    <a:pt x="383" y="120"/>
                    <a:pt x="378" y="114"/>
                    <a:pt x="371" y="114"/>
                  </a:cubicBezTo>
                  <a:cubicBezTo>
                    <a:pt x="365" y="114"/>
                    <a:pt x="360" y="120"/>
                    <a:pt x="360" y="127"/>
                  </a:cubicBezTo>
                  <a:cubicBezTo>
                    <a:pt x="360" y="230"/>
                    <a:pt x="360" y="230"/>
                    <a:pt x="360" y="230"/>
                  </a:cubicBezTo>
                  <a:cubicBezTo>
                    <a:pt x="326" y="230"/>
                    <a:pt x="326" y="230"/>
                    <a:pt x="326" y="230"/>
                  </a:cubicBezTo>
                  <a:cubicBezTo>
                    <a:pt x="326" y="180"/>
                    <a:pt x="326" y="180"/>
                    <a:pt x="326" y="180"/>
                  </a:cubicBezTo>
                  <a:cubicBezTo>
                    <a:pt x="326" y="173"/>
                    <a:pt x="320" y="167"/>
                    <a:pt x="314" y="167"/>
                  </a:cubicBezTo>
                  <a:cubicBezTo>
                    <a:pt x="307" y="167"/>
                    <a:pt x="302" y="173"/>
                    <a:pt x="302" y="180"/>
                  </a:cubicBezTo>
                  <a:cubicBezTo>
                    <a:pt x="302" y="230"/>
                    <a:pt x="302" y="230"/>
                    <a:pt x="302" y="230"/>
                  </a:cubicBezTo>
                  <a:cubicBezTo>
                    <a:pt x="264" y="230"/>
                    <a:pt x="264" y="230"/>
                    <a:pt x="264" y="230"/>
                  </a:cubicBezTo>
                  <a:cubicBezTo>
                    <a:pt x="264" y="127"/>
                    <a:pt x="264" y="127"/>
                    <a:pt x="264" y="127"/>
                  </a:cubicBezTo>
                  <a:cubicBezTo>
                    <a:pt x="264" y="120"/>
                    <a:pt x="258" y="114"/>
                    <a:pt x="252" y="114"/>
                  </a:cubicBezTo>
                  <a:cubicBezTo>
                    <a:pt x="245" y="114"/>
                    <a:pt x="240" y="120"/>
                    <a:pt x="240" y="127"/>
                  </a:cubicBezTo>
                  <a:cubicBezTo>
                    <a:pt x="240" y="230"/>
                    <a:pt x="240" y="230"/>
                    <a:pt x="240" y="230"/>
                  </a:cubicBezTo>
                  <a:cubicBezTo>
                    <a:pt x="206" y="230"/>
                    <a:pt x="206" y="230"/>
                    <a:pt x="206" y="230"/>
                  </a:cubicBezTo>
                  <a:cubicBezTo>
                    <a:pt x="206" y="180"/>
                    <a:pt x="206" y="180"/>
                    <a:pt x="206" y="180"/>
                  </a:cubicBezTo>
                  <a:cubicBezTo>
                    <a:pt x="206" y="173"/>
                    <a:pt x="201" y="167"/>
                    <a:pt x="194" y="167"/>
                  </a:cubicBezTo>
                  <a:cubicBezTo>
                    <a:pt x="188" y="167"/>
                    <a:pt x="182" y="173"/>
                    <a:pt x="182" y="180"/>
                  </a:cubicBezTo>
                  <a:cubicBezTo>
                    <a:pt x="182" y="230"/>
                    <a:pt x="182" y="230"/>
                    <a:pt x="182" y="230"/>
                  </a:cubicBezTo>
                  <a:cubicBezTo>
                    <a:pt x="144" y="230"/>
                    <a:pt x="144" y="230"/>
                    <a:pt x="144" y="230"/>
                  </a:cubicBezTo>
                  <a:cubicBezTo>
                    <a:pt x="144" y="127"/>
                    <a:pt x="144" y="127"/>
                    <a:pt x="144" y="127"/>
                  </a:cubicBezTo>
                  <a:cubicBezTo>
                    <a:pt x="144" y="120"/>
                    <a:pt x="139" y="114"/>
                    <a:pt x="132" y="114"/>
                  </a:cubicBezTo>
                  <a:cubicBezTo>
                    <a:pt x="125" y="114"/>
                    <a:pt x="120" y="120"/>
                    <a:pt x="120" y="127"/>
                  </a:cubicBezTo>
                  <a:cubicBezTo>
                    <a:pt x="120" y="230"/>
                    <a:pt x="120" y="230"/>
                    <a:pt x="120" y="230"/>
                  </a:cubicBezTo>
                  <a:cubicBezTo>
                    <a:pt x="86" y="230"/>
                    <a:pt x="86" y="230"/>
                    <a:pt x="86" y="230"/>
                  </a:cubicBezTo>
                  <a:cubicBezTo>
                    <a:pt x="86" y="180"/>
                    <a:pt x="86" y="180"/>
                    <a:pt x="86" y="180"/>
                  </a:cubicBezTo>
                  <a:cubicBezTo>
                    <a:pt x="86" y="173"/>
                    <a:pt x="81" y="167"/>
                    <a:pt x="74" y="167"/>
                  </a:cubicBezTo>
                  <a:cubicBezTo>
                    <a:pt x="68" y="167"/>
                    <a:pt x="63" y="173"/>
                    <a:pt x="63" y="180"/>
                  </a:cubicBezTo>
                  <a:cubicBezTo>
                    <a:pt x="63" y="230"/>
                    <a:pt x="63" y="230"/>
                    <a:pt x="63" y="230"/>
                  </a:cubicBezTo>
                  <a:cubicBezTo>
                    <a:pt x="24" y="230"/>
                    <a:pt x="24" y="230"/>
                    <a:pt x="24" y="230"/>
                  </a:cubicBezTo>
                  <a:cubicBezTo>
                    <a:pt x="24" y="26"/>
                    <a:pt x="24" y="26"/>
                    <a:pt x="24" y="26"/>
                  </a:cubicBezTo>
                  <a:cubicBezTo>
                    <a:pt x="467" y="26"/>
                    <a:pt x="467" y="26"/>
                    <a:pt x="467" y="26"/>
                  </a:cubicBezTo>
                  <a:cubicBezTo>
                    <a:pt x="467" y="26"/>
                    <a:pt x="467" y="26"/>
                    <a:pt x="467" y="26"/>
                  </a:cubicBezTo>
                  <a:cubicBezTo>
                    <a:pt x="728" y="26"/>
                    <a:pt x="728" y="26"/>
                    <a:pt x="728" y="26"/>
                  </a:cubicBezTo>
                  <a:lnTo>
                    <a:pt x="728" y="230"/>
                  </a:lnTo>
                  <a:close/>
                  <a:moveTo>
                    <a:pt x="752" y="13"/>
                  </a:moveTo>
                  <a:cubicBezTo>
                    <a:pt x="752" y="6"/>
                    <a:pt x="746" y="0"/>
                    <a:pt x="740" y="0"/>
                  </a:cubicBezTo>
                  <a:cubicBezTo>
                    <a:pt x="467" y="0"/>
                    <a:pt x="467" y="0"/>
                    <a:pt x="467" y="0"/>
                  </a:cubicBezTo>
                  <a:cubicBezTo>
                    <a:pt x="467" y="0"/>
                    <a:pt x="467" y="0"/>
                    <a:pt x="467" y="0"/>
                  </a:cubicBezTo>
                  <a:cubicBezTo>
                    <a:pt x="12" y="0"/>
                    <a:pt x="12" y="0"/>
                    <a:pt x="12" y="0"/>
                  </a:cubicBezTo>
                  <a:cubicBezTo>
                    <a:pt x="5" y="0"/>
                    <a:pt x="0" y="6"/>
                    <a:pt x="0" y="13"/>
                  </a:cubicBezTo>
                  <a:cubicBezTo>
                    <a:pt x="0" y="243"/>
                    <a:pt x="0" y="243"/>
                    <a:pt x="0" y="243"/>
                  </a:cubicBezTo>
                  <a:cubicBezTo>
                    <a:pt x="0" y="250"/>
                    <a:pt x="5" y="256"/>
                    <a:pt x="12" y="256"/>
                  </a:cubicBezTo>
                  <a:cubicBezTo>
                    <a:pt x="467" y="256"/>
                    <a:pt x="467" y="256"/>
                    <a:pt x="467" y="256"/>
                  </a:cubicBezTo>
                  <a:cubicBezTo>
                    <a:pt x="467" y="256"/>
                    <a:pt x="467" y="256"/>
                    <a:pt x="467" y="256"/>
                  </a:cubicBezTo>
                  <a:cubicBezTo>
                    <a:pt x="740" y="256"/>
                    <a:pt x="740" y="256"/>
                    <a:pt x="740" y="256"/>
                  </a:cubicBezTo>
                  <a:cubicBezTo>
                    <a:pt x="746" y="256"/>
                    <a:pt x="752" y="250"/>
                    <a:pt x="752" y="243"/>
                  </a:cubicBezTo>
                  <a:lnTo>
                    <a:pt x="752" y="13"/>
                  </a:lnTo>
                  <a:close/>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6" name="Rectangle 6">
              <a:extLst>
                <a:ext uri="{FF2B5EF4-FFF2-40B4-BE49-F238E27FC236}">
                  <a16:creationId xmlns="" xmlns:a16="http://schemas.microsoft.com/office/drawing/2014/main" id="{EF39B2F9-1D01-4FEA-ACC5-488C4BD03991}"/>
                </a:ext>
              </a:extLst>
            </p:cNvPr>
            <p:cNvSpPr>
              <a:spLocks noChangeArrowheads="1"/>
            </p:cNvSpPr>
            <p:nvPr/>
          </p:nvSpPr>
          <p:spPr bwMode="auto">
            <a:xfrm>
              <a:off x="1790701"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dirty="0">
                  <a:ln>
                    <a:noFill/>
                  </a:ln>
                  <a:solidFill>
                    <a:schemeClr val="accent3"/>
                  </a:solidFill>
                  <a:effectLst/>
                  <a:cs typeface="Arial" panose="020B0604020202020204" pitchFamily="34" charset="0"/>
                </a:rPr>
                <a:t>1</a:t>
              </a:r>
              <a:endParaRPr kumimoji="0" lang="fr-FR" altLang="fr-FR" sz="1800" b="0" i="0" u="none" strike="noStrike" cap="none" normalizeH="0" baseline="0" dirty="0">
                <a:ln>
                  <a:noFill/>
                </a:ln>
                <a:solidFill>
                  <a:schemeClr val="accent3"/>
                </a:solidFill>
                <a:effectLst/>
                <a:cs typeface="Arial" panose="020B0604020202020204" pitchFamily="34" charset="0"/>
              </a:endParaRPr>
            </a:p>
          </p:txBody>
        </p:sp>
        <p:sp>
          <p:nvSpPr>
            <p:cNvPr id="27" name="Rectangle 7">
              <a:extLst>
                <a:ext uri="{FF2B5EF4-FFF2-40B4-BE49-F238E27FC236}">
                  <a16:creationId xmlns="" xmlns:a16="http://schemas.microsoft.com/office/drawing/2014/main" id="{A2C777A4-120E-410B-B345-3814D4766DB4}"/>
                </a:ext>
              </a:extLst>
            </p:cNvPr>
            <p:cNvSpPr>
              <a:spLocks noChangeArrowheads="1"/>
            </p:cNvSpPr>
            <p:nvPr/>
          </p:nvSpPr>
          <p:spPr bwMode="auto">
            <a:xfrm>
              <a:off x="2008188"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dirty="0">
                  <a:ln>
                    <a:noFill/>
                  </a:ln>
                  <a:solidFill>
                    <a:schemeClr val="accent3"/>
                  </a:solidFill>
                  <a:effectLst/>
                  <a:cs typeface="Arial" panose="020B0604020202020204" pitchFamily="34" charset="0"/>
                </a:rPr>
                <a:t>2</a:t>
              </a:r>
              <a:endParaRPr kumimoji="0" lang="fr-FR" altLang="fr-FR" sz="1800" b="0" i="0" u="none" strike="noStrike" cap="none" normalizeH="0" baseline="0" dirty="0">
                <a:ln>
                  <a:noFill/>
                </a:ln>
                <a:solidFill>
                  <a:schemeClr val="accent3"/>
                </a:solidFill>
                <a:effectLst/>
                <a:cs typeface="Arial" panose="020B0604020202020204" pitchFamily="34" charset="0"/>
              </a:endParaRPr>
            </a:p>
          </p:txBody>
        </p:sp>
        <p:sp>
          <p:nvSpPr>
            <p:cNvPr id="28" name="Rectangle 8">
              <a:extLst>
                <a:ext uri="{FF2B5EF4-FFF2-40B4-BE49-F238E27FC236}">
                  <a16:creationId xmlns="" xmlns:a16="http://schemas.microsoft.com/office/drawing/2014/main" id="{CD1D3F4A-3827-4548-91E0-DB70F45A8FDC}"/>
                </a:ext>
              </a:extLst>
            </p:cNvPr>
            <p:cNvSpPr>
              <a:spLocks noChangeArrowheads="1"/>
            </p:cNvSpPr>
            <p:nvPr/>
          </p:nvSpPr>
          <p:spPr bwMode="auto">
            <a:xfrm>
              <a:off x="2228851"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dirty="0">
                  <a:ln>
                    <a:noFill/>
                  </a:ln>
                  <a:solidFill>
                    <a:schemeClr val="accent3"/>
                  </a:solidFill>
                  <a:effectLst/>
                  <a:cs typeface="Arial" panose="020B0604020202020204" pitchFamily="34" charset="0"/>
                </a:rPr>
                <a:t>3</a:t>
              </a:r>
              <a:endParaRPr kumimoji="0" lang="fr-FR" altLang="fr-FR" sz="1800" b="0" i="0" u="none" strike="noStrike" cap="none" normalizeH="0" baseline="0" dirty="0">
                <a:ln>
                  <a:noFill/>
                </a:ln>
                <a:solidFill>
                  <a:schemeClr val="accent3"/>
                </a:solidFill>
                <a:effectLst/>
                <a:cs typeface="Arial" panose="020B0604020202020204" pitchFamily="34" charset="0"/>
              </a:endParaRPr>
            </a:p>
          </p:txBody>
        </p:sp>
        <p:sp>
          <p:nvSpPr>
            <p:cNvPr id="29" name="Rectangle 9">
              <a:extLst>
                <a:ext uri="{FF2B5EF4-FFF2-40B4-BE49-F238E27FC236}">
                  <a16:creationId xmlns="" xmlns:a16="http://schemas.microsoft.com/office/drawing/2014/main" id="{7CBAB787-B31A-4337-91D5-A47EE0E60C60}"/>
                </a:ext>
              </a:extLst>
            </p:cNvPr>
            <p:cNvSpPr>
              <a:spLocks noChangeArrowheads="1"/>
            </p:cNvSpPr>
            <p:nvPr/>
          </p:nvSpPr>
          <p:spPr bwMode="auto">
            <a:xfrm>
              <a:off x="2447926"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dirty="0">
                  <a:ln>
                    <a:noFill/>
                  </a:ln>
                  <a:solidFill>
                    <a:schemeClr val="accent3"/>
                  </a:solidFill>
                  <a:effectLst/>
                  <a:cs typeface="Arial" panose="020B0604020202020204" pitchFamily="34" charset="0"/>
                </a:rPr>
                <a:t>4</a:t>
              </a:r>
              <a:endParaRPr kumimoji="0" lang="fr-FR" altLang="fr-FR" sz="1800" b="0" i="0" u="none" strike="noStrike" cap="none" normalizeH="0" baseline="0" dirty="0">
                <a:ln>
                  <a:noFill/>
                </a:ln>
                <a:solidFill>
                  <a:schemeClr val="accent3"/>
                </a:solidFill>
                <a:effectLst/>
                <a:cs typeface="Arial" panose="020B0604020202020204" pitchFamily="34" charset="0"/>
              </a:endParaRPr>
            </a:p>
          </p:txBody>
        </p:sp>
        <p:sp>
          <p:nvSpPr>
            <p:cNvPr id="30" name="Rectangle 10">
              <a:extLst>
                <a:ext uri="{FF2B5EF4-FFF2-40B4-BE49-F238E27FC236}">
                  <a16:creationId xmlns="" xmlns:a16="http://schemas.microsoft.com/office/drawing/2014/main" id="{6F38156C-7337-4FF8-92F7-536A412C833B}"/>
                </a:ext>
              </a:extLst>
            </p:cNvPr>
            <p:cNvSpPr>
              <a:spLocks noChangeArrowheads="1"/>
            </p:cNvSpPr>
            <p:nvPr/>
          </p:nvSpPr>
          <p:spPr bwMode="auto">
            <a:xfrm>
              <a:off x="2674938"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dirty="0">
                  <a:ln>
                    <a:noFill/>
                  </a:ln>
                  <a:effectLst/>
                  <a:cs typeface="Arial" panose="020B0604020202020204" pitchFamily="34" charset="0"/>
                </a:rPr>
                <a:t>5</a:t>
              </a:r>
              <a:endParaRPr kumimoji="0" lang="fr-FR" altLang="fr-FR" sz="1800" b="0" i="0" u="none" strike="noStrike" cap="none" normalizeH="0" baseline="0" dirty="0">
                <a:ln>
                  <a:noFill/>
                </a:ln>
                <a:effectLst/>
                <a:cs typeface="Arial" panose="020B0604020202020204" pitchFamily="34" charset="0"/>
              </a:endParaRPr>
            </a:p>
          </p:txBody>
        </p:sp>
      </p:grpSp>
      <p:sp>
        <p:nvSpPr>
          <p:cNvPr id="31" name="object 3">
            <a:extLst>
              <a:ext uri="{FF2B5EF4-FFF2-40B4-BE49-F238E27FC236}">
                <a16:creationId xmlns="" xmlns:a16="http://schemas.microsoft.com/office/drawing/2014/main" id="{C3C58373-3D69-43A4-AB6C-FAE597868BC9}"/>
              </a:ext>
            </a:extLst>
          </p:cNvPr>
          <p:cNvSpPr txBox="1"/>
          <p:nvPr/>
        </p:nvSpPr>
        <p:spPr>
          <a:xfrm>
            <a:off x="254942" y="2054262"/>
            <a:ext cx="2901496" cy="3593291"/>
          </a:xfrm>
          <a:prstGeom prst="rect">
            <a:avLst/>
          </a:prstGeom>
        </p:spPr>
        <p:txBody>
          <a:bodyPr vert="horz" wrap="square" lIns="0" tIns="12700" rIns="0" bIns="0" rtlCol="0">
            <a:spAutoFit/>
          </a:bodyPr>
          <a:lstStyle/>
          <a:p>
            <a:pPr marL="241300" indent="-228600">
              <a:lnSpc>
                <a:spcPct val="100000"/>
              </a:lnSpc>
              <a:spcBef>
                <a:spcPts val="715"/>
              </a:spcBef>
              <a:buAutoNum type="arabicPeriod"/>
              <a:tabLst>
                <a:tab pos="240665" algn="l"/>
                <a:tab pos="241935" algn="l"/>
              </a:tabLst>
            </a:pPr>
            <a:r>
              <a:rPr lang="fr-FR" sz="1100" b="1" dirty="0" smtClean="0">
                <a:solidFill>
                  <a:srgbClr val="FECC00"/>
                </a:solidFill>
                <a:latin typeface="Arial" panose="020B0604020202020204" pitchFamily="34" charset="0"/>
                <a:cs typeface="Arial" panose="020B0604020202020204" pitchFamily="34" charset="0"/>
              </a:rPr>
              <a:t>Pôle emploi est un opérateur    fortement déconcentré, ses        agences ont d’importantes marges     de manœuvre </a:t>
            </a:r>
            <a:endParaRPr lang="fr-FR" sz="1100" dirty="0">
              <a:latin typeface="Arial" panose="020B0604020202020204" pitchFamily="34" charset="0"/>
              <a:cs typeface="Arial" panose="020B0604020202020204" pitchFamily="34" charset="0"/>
            </a:endParaRPr>
          </a:p>
          <a:p>
            <a:pPr marL="358140" lvl="1" indent="-116839">
              <a:lnSpc>
                <a:spcPct val="100000"/>
              </a:lnSpc>
              <a:spcBef>
                <a:spcPts val="525"/>
              </a:spcBef>
              <a:buClr>
                <a:srgbClr val="FECC00"/>
              </a:buClr>
              <a:buChar char="•"/>
              <a:tabLst>
                <a:tab pos="358775" algn="l"/>
              </a:tabLst>
            </a:pPr>
            <a:r>
              <a:rPr lang="fr-FR" sz="1050" b="1" dirty="0">
                <a:latin typeface="Arial" panose="020B0604020202020204" pitchFamily="34" charset="0"/>
                <a:cs typeface="Arial" panose="020B0604020202020204" pitchFamily="34" charset="0"/>
              </a:rPr>
              <a:t>Stratégie de chaque agence</a:t>
            </a:r>
          </a:p>
          <a:p>
            <a:pPr marL="241301" lvl="1">
              <a:lnSpc>
                <a:spcPct val="100000"/>
              </a:lnSpc>
              <a:spcBef>
                <a:spcPts val="525"/>
              </a:spcBef>
              <a:buClr>
                <a:srgbClr val="FECC00"/>
              </a:buClr>
              <a:tabLst>
                <a:tab pos="358775" algn="l"/>
              </a:tabLst>
            </a:pPr>
            <a:r>
              <a:rPr lang="fr-FR" sz="1050" dirty="0" smtClean="0">
                <a:latin typeface="Arial" panose="020B0604020202020204" pitchFamily="34" charset="0"/>
                <a:cs typeface="Arial" panose="020B0604020202020204" pitchFamily="34" charset="0"/>
              </a:rPr>
              <a:t>	fondée </a:t>
            </a:r>
            <a:r>
              <a:rPr lang="fr-FR" sz="1050" dirty="0">
                <a:latin typeface="Arial" panose="020B0604020202020204" pitchFamily="34" charset="0"/>
                <a:cs typeface="Arial" panose="020B0604020202020204" pitchFamily="34" charset="0"/>
              </a:rPr>
              <a:t>sur un diagnostic local</a:t>
            </a:r>
          </a:p>
          <a:p>
            <a:pPr marL="358140" lvl="1" indent="-116839">
              <a:lnSpc>
                <a:spcPct val="100000"/>
              </a:lnSpc>
              <a:spcBef>
                <a:spcPts val="525"/>
              </a:spcBef>
              <a:buClr>
                <a:srgbClr val="FECC00"/>
              </a:buClr>
              <a:buChar char="•"/>
              <a:tabLst>
                <a:tab pos="358775" algn="l"/>
              </a:tabLst>
            </a:pPr>
            <a:r>
              <a:rPr lang="fr-FR" sz="1050" b="1" dirty="0" smtClean="0">
                <a:latin typeface="Arial" panose="020B0604020202020204" pitchFamily="34" charset="0"/>
                <a:cs typeface="Arial" panose="020B0604020202020204" pitchFamily="34" charset="0"/>
              </a:rPr>
              <a:t>Dépenses </a:t>
            </a:r>
            <a:r>
              <a:rPr lang="fr-FR" sz="1050" b="1" dirty="0">
                <a:latin typeface="Arial" panose="020B0604020202020204" pitchFamily="34" charset="0"/>
                <a:cs typeface="Arial" panose="020B0604020202020204" pitchFamily="34" charset="0"/>
              </a:rPr>
              <a:t>d’intervention </a:t>
            </a:r>
            <a:r>
              <a:rPr lang="fr-FR" sz="1050" dirty="0">
                <a:latin typeface="Arial" panose="020B0604020202020204" pitchFamily="34" charset="0"/>
                <a:cs typeface="Arial" panose="020B0604020202020204" pitchFamily="34" charset="0"/>
              </a:rPr>
              <a:t>(aide à la</a:t>
            </a:r>
          </a:p>
          <a:p>
            <a:pPr marL="241301" lvl="1">
              <a:lnSpc>
                <a:spcPct val="100000"/>
              </a:lnSpc>
              <a:spcBef>
                <a:spcPts val="525"/>
              </a:spcBef>
              <a:buClr>
                <a:srgbClr val="FECC00"/>
              </a:buClr>
              <a:tabLst>
                <a:tab pos="358775" algn="l"/>
              </a:tabLst>
            </a:pPr>
            <a:r>
              <a:rPr lang="fr-FR" sz="1050" dirty="0" smtClean="0">
                <a:latin typeface="Arial" panose="020B0604020202020204" pitchFamily="34" charset="0"/>
                <a:cs typeface="Arial" panose="020B0604020202020204" pitchFamily="34" charset="0"/>
              </a:rPr>
              <a:t>	mobilité</a:t>
            </a:r>
            <a:r>
              <a:rPr lang="fr-FR" sz="1050" dirty="0">
                <a:latin typeface="Arial" panose="020B0604020202020204" pitchFamily="34" charset="0"/>
                <a:cs typeface="Arial" panose="020B0604020202020204" pitchFamily="34" charset="0"/>
              </a:rPr>
              <a:t>, prestations, formation)</a:t>
            </a:r>
          </a:p>
          <a:p>
            <a:pPr marL="241301" lvl="1">
              <a:lnSpc>
                <a:spcPct val="100000"/>
              </a:lnSpc>
              <a:spcBef>
                <a:spcPts val="525"/>
              </a:spcBef>
              <a:buClr>
                <a:srgbClr val="FECC00"/>
              </a:buClr>
              <a:tabLst>
                <a:tab pos="358775" algn="l"/>
              </a:tabLst>
            </a:pPr>
            <a:r>
              <a:rPr lang="fr-FR" sz="1050" dirty="0" smtClean="0">
                <a:latin typeface="Arial" panose="020B0604020202020204" pitchFamily="34" charset="0"/>
                <a:cs typeface="Arial" panose="020B0604020202020204" pitchFamily="34" charset="0"/>
              </a:rPr>
              <a:t>	totalement </a:t>
            </a:r>
            <a:r>
              <a:rPr lang="fr-FR" sz="1050" dirty="0">
                <a:latin typeface="Arial" panose="020B0604020202020204" pitchFamily="34" charset="0"/>
                <a:cs typeface="Arial" panose="020B0604020202020204" pitchFamily="34" charset="0"/>
              </a:rPr>
              <a:t>fongibles pour</a:t>
            </a:r>
          </a:p>
          <a:p>
            <a:pPr marL="241301" lvl="1">
              <a:lnSpc>
                <a:spcPct val="100000"/>
              </a:lnSpc>
              <a:spcBef>
                <a:spcPts val="525"/>
              </a:spcBef>
              <a:buClr>
                <a:srgbClr val="FECC00"/>
              </a:buClr>
              <a:tabLst>
                <a:tab pos="358775" algn="l"/>
              </a:tabLst>
            </a:pPr>
            <a:r>
              <a:rPr lang="fr-FR" sz="1050" dirty="0" smtClean="0">
                <a:latin typeface="Arial" panose="020B0604020202020204" pitchFamily="34" charset="0"/>
                <a:cs typeface="Arial" panose="020B0604020202020204" pitchFamily="34" charset="0"/>
              </a:rPr>
              <a:t>	s’adapter </a:t>
            </a:r>
            <a:r>
              <a:rPr lang="fr-FR" sz="1050" dirty="0">
                <a:latin typeface="Arial" panose="020B0604020202020204" pitchFamily="34" charset="0"/>
                <a:cs typeface="Arial" panose="020B0604020202020204" pitchFamily="34" charset="0"/>
              </a:rPr>
              <a:t>aux spécificités </a:t>
            </a:r>
            <a:r>
              <a:rPr lang="fr-FR" sz="1050" dirty="0" smtClean="0">
                <a:latin typeface="Arial" panose="020B0604020202020204" pitchFamily="34" charset="0"/>
                <a:cs typeface="Arial" panose="020B0604020202020204" pitchFamily="34" charset="0"/>
              </a:rPr>
              <a:t>locales</a:t>
            </a:r>
          </a:p>
          <a:p>
            <a:pPr marL="241301" lvl="1">
              <a:lnSpc>
                <a:spcPct val="100000"/>
              </a:lnSpc>
              <a:spcBef>
                <a:spcPts val="525"/>
              </a:spcBef>
              <a:buClr>
                <a:srgbClr val="FECC00"/>
              </a:buClr>
              <a:tabLst>
                <a:tab pos="358775" algn="l"/>
              </a:tabLst>
            </a:pPr>
            <a:endParaRPr lang="fr-FR" sz="1050" dirty="0" smtClean="0">
              <a:latin typeface="Arial" panose="020B0604020202020204" pitchFamily="34" charset="0"/>
              <a:cs typeface="Arial" panose="020B0604020202020204" pitchFamily="34" charset="0"/>
            </a:endParaRPr>
          </a:p>
          <a:p>
            <a:pPr marL="241300" indent="-228600">
              <a:lnSpc>
                <a:spcPct val="100000"/>
              </a:lnSpc>
              <a:spcBef>
                <a:spcPts val="715"/>
              </a:spcBef>
              <a:buAutoNum type="arabicPeriod"/>
              <a:tabLst>
                <a:tab pos="240665" algn="l"/>
                <a:tab pos="241935" algn="l"/>
              </a:tabLst>
            </a:pPr>
            <a:r>
              <a:rPr lang="fr-FR" sz="1100" b="1" dirty="0" smtClean="0">
                <a:solidFill>
                  <a:srgbClr val="FECC00"/>
                </a:solidFill>
                <a:latin typeface="Arial" panose="020B0604020202020204" pitchFamily="34" charset="0"/>
                <a:cs typeface="Arial" panose="020B0604020202020204" pitchFamily="34" charset="0"/>
              </a:rPr>
              <a:t>Des résultats publiés par agence</a:t>
            </a:r>
            <a:endParaRPr lang="fr-FR" sz="1100" dirty="0">
              <a:latin typeface="Arial" panose="020B0604020202020204" pitchFamily="34" charset="0"/>
              <a:cs typeface="Arial" panose="020B0604020202020204" pitchFamily="34" charset="0"/>
            </a:endParaRPr>
          </a:p>
          <a:p>
            <a:pPr marL="358140" lvl="1" indent="-116839">
              <a:lnSpc>
                <a:spcPct val="100000"/>
              </a:lnSpc>
              <a:spcBef>
                <a:spcPts val="525"/>
              </a:spcBef>
              <a:buClr>
                <a:srgbClr val="FECC00"/>
              </a:buClr>
              <a:buChar char="•"/>
              <a:tabLst>
                <a:tab pos="358775" algn="l"/>
              </a:tabLst>
            </a:pPr>
            <a:r>
              <a:rPr lang="fr-FR" sz="1050" b="1" dirty="0" smtClean="0">
                <a:latin typeface="Arial" panose="020B0604020202020204" pitchFamily="34" charset="0"/>
                <a:cs typeface="Arial" panose="020B0604020202020204" pitchFamily="34" charset="0"/>
              </a:rPr>
              <a:t>nombre </a:t>
            </a:r>
            <a:r>
              <a:rPr lang="fr-FR" sz="1050" b="1" dirty="0">
                <a:latin typeface="Arial" panose="020B0604020202020204" pitchFamily="34" charset="0"/>
                <a:cs typeface="Arial" panose="020B0604020202020204" pitchFamily="34" charset="0"/>
              </a:rPr>
              <a:t>de retours à l’emploi</a:t>
            </a:r>
          </a:p>
          <a:p>
            <a:pPr marL="358140" lvl="1" indent="-116839">
              <a:lnSpc>
                <a:spcPct val="100000"/>
              </a:lnSpc>
              <a:spcBef>
                <a:spcPts val="525"/>
              </a:spcBef>
              <a:buClr>
                <a:srgbClr val="FECC00"/>
              </a:buClr>
              <a:buChar char="•"/>
              <a:tabLst>
                <a:tab pos="358775" algn="l"/>
              </a:tabLst>
            </a:pPr>
            <a:r>
              <a:rPr lang="fr-FR" sz="1050" b="1" dirty="0" smtClean="0">
                <a:latin typeface="Arial" panose="020B0604020202020204" pitchFamily="34" charset="0"/>
                <a:cs typeface="Arial" panose="020B0604020202020204" pitchFamily="34" charset="0"/>
              </a:rPr>
              <a:t>taux </a:t>
            </a:r>
            <a:r>
              <a:rPr lang="fr-FR" sz="1050" b="1" dirty="0">
                <a:latin typeface="Arial" panose="020B0604020202020204" pitchFamily="34" charset="0"/>
                <a:cs typeface="Arial" panose="020B0604020202020204" pitchFamily="34" charset="0"/>
              </a:rPr>
              <a:t>de paiement </a:t>
            </a:r>
            <a:r>
              <a:rPr lang="fr-FR" sz="1050" dirty="0">
                <a:latin typeface="Arial" panose="020B0604020202020204" pitchFamily="34" charset="0"/>
                <a:cs typeface="Arial" panose="020B0604020202020204" pitchFamily="34" charset="0"/>
              </a:rPr>
              <a:t>dans les délais</a:t>
            </a:r>
          </a:p>
          <a:p>
            <a:pPr marL="358140" lvl="1" indent="-116839">
              <a:lnSpc>
                <a:spcPct val="100000"/>
              </a:lnSpc>
              <a:spcBef>
                <a:spcPts val="525"/>
              </a:spcBef>
              <a:buClr>
                <a:srgbClr val="FECC00"/>
              </a:buClr>
              <a:buChar char="•"/>
              <a:tabLst>
                <a:tab pos="358775" algn="l"/>
              </a:tabLst>
            </a:pPr>
            <a:r>
              <a:rPr lang="fr-FR" sz="1050" b="1" dirty="0" smtClean="0">
                <a:latin typeface="Arial" panose="020B0604020202020204" pitchFamily="34" charset="0"/>
                <a:cs typeface="Arial" panose="020B0604020202020204" pitchFamily="34" charset="0"/>
              </a:rPr>
              <a:t>taux </a:t>
            </a:r>
            <a:r>
              <a:rPr lang="fr-FR" sz="1050" b="1" dirty="0">
                <a:latin typeface="Arial" panose="020B0604020202020204" pitchFamily="34" charset="0"/>
                <a:cs typeface="Arial" panose="020B0604020202020204" pitchFamily="34" charset="0"/>
              </a:rPr>
              <a:t>de </a:t>
            </a:r>
            <a:r>
              <a:rPr lang="fr-FR" sz="1050" b="1" dirty="0" smtClean="0">
                <a:latin typeface="Arial" panose="020B0604020202020204" pitchFamily="34" charset="0"/>
                <a:cs typeface="Arial" panose="020B0604020202020204" pitchFamily="34" charset="0"/>
              </a:rPr>
              <a:t>satisfaction des </a:t>
            </a:r>
            <a:r>
              <a:rPr lang="fr-FR" sz="1050" b="1" dirty="0">
                <a:latin typeface="Arial" panose="020B0604020202020204" pitchFamily="34" charset="0"/>
                <a:cs typeface="Arial" panose="020B0604020202020204" pitchFamily="34" charset="0"/>
              </a:rPr>
              <a:t>demandeurs d’emploi</a:t>
            </a:r>
          </a:p>
          <a:p>
            <a:pPr marL="358140" lvl="1" indent="-116839">
              <a:lnSpc>
                <a:spcPct val="100000"/>
              </a:lnSpc>
              <a:spcBef>
                <a:spcPts val="525"/>
              </a:spcBef>
              <a:buClr>
                <a:srgbClr val="FECC00"/>
              </a:buClr>
              <a:buChar char="•"/>
              <a:tabLst>
                <a:tab pos="358775" algn="l"/>
              </a:tabLst>
            </a:pPr>
            <a:r>
              <a:rPr lang="fr-FR" sz="1050" b="1" dirty="0" smtClean="0">
                <a:latin typeface="Arial" panose="020B0604020202020204" pitchFamily="34" charset="0"/>
                <a:cs typeface="Arial" panose="020B0604020202020204" pitchFamily="34" charset="0"/>
              </a:rPr>
              <a:t>taux </a:t>
            </a:r>
            <a:r>
              <a:rPr lang="fr-FR" sz="1050" b="1" dirty="0">
                <a:latin typeface="Arial" panose="020B0604020202020204" pitchFamily="34" charset="0"/>
                <a:cs typeface="Arial" panose="020B0604020202020204" pitchFamily="34" charset="0"/>
              </a:rPr>
              <a:t>de </a:t>
            </a:r>
            <a:r>
              <a:rPr lang="fr-FR" sz="1050" b="1" dirty="0" smtClean="0">
                <a:latin typeface="Arial" panose="020B0604020202020204" pitchFamily="34" charset="0"/>
                <a:cs typeface="Arial" panose="020B0604020202020204" pitchFamily="34" charset="0"/>
              </a:rPr>
              <a:t>satisfaction des </a:t>
            </a:r>
            <a:r>
              <a:rPr lang="fr-FR" sz="1050" b="1" dirty="0">
                <a:latin typeface="Arial" panose="020B0604020202020204" pitchFamily="34" charset="0"/>
                <a:cs typeface="Arial" panose="020B0604020202020204" pitchFamily="34" charset="0"/>
              </a:rPr>
              <a:t>entreprises</a:t>
            </a:r>
            <a:endParaRPr lang="fr-FR" sz="1050" dirty="0">
              <a:latin typeface="Arial" panose="020B0604020202020204" pitchFamily="34" charset="0"/>
              <a:cs typeface="Arial" panose="020B0604020202020204" pitchFamily="34" charset="0"/>
            </a:endParaRPr>
          </a:p>
        </p:txBody>
      </p:sp>
      <p:pic>
        <p:nvPicPr>
          <p:cNvPr id="33" name="Image 32">
            <a:extLst>
              <a:ext uri="{FF2B5EF4-FFF2-40B4-BE49-F238E27FC236}">
                <a16:creationId xmlns="" xmlns:a16="http://schemas.microsoft.com/office/drawing/2014/main" id="{1A2AA4AC-1E38-41D5-9AD6-BB4766208A4C}"/>
              </a:ext>
            </a:extLst>
          </p:cNvPr>
          <p:cNvPicPr>
            <a:picLocks noChangeAspect="1"/>
          </p:cNvPicPr>
          <p:nvPr/>
        </p:nvPicPr>
        <p:blipFill>
          <a:blip r:embed="rId2"/>
          <a:stretch>
            <a:fillRect/>
          </a:stretch>
        </p:blipFill>
        <p:spPr>
          <a:xfrm>
            <a:off x="6916293" y="962435"/>
            <a:ext cx="1648244" cy="2049540"/>
          </a:xfrm>
          <a:prstGeom prst="rect">
            <a:avLst/>
          </a:prstGeom>
        </p:spPr>
      </p:pic>
      <p:sp>
        <p:nvSpPr>
          <p:cNvPr id="15" name="object 5">
            <a:extLst>
              <a:ext uri="{FF2B5EF4-FFF2-40B4-BE49-F238E27FC236}">
                <a16:creationId xmlns="" xmlns:a16="http://schemas.microsoft.com/office/drawing/2014/main" id="{3CDFB971-99BF-479E-818F-3F0868D1AB65}"/>
              </a:ext>
            </a:extLst>
          </p:cNvPr>
          <p:cNvSpPr txBox="1"/>
          <p:nvPr/>
        </p:nvSpPr>
        <p:spPr>
          <a:xfrm>
            <a:off x="444500" y="962435"/>
            <a:ext cx="8321649" cy="807913"/>
          </a:xfrm>
          <a:prstGeom prst="rect">
            <a:avLst/>
          </a:prstGeom>
        </p:spPr>
        <p:txBody>
          <a:bodyPr vert="horz" wrap="square" lIns="0" tIns="12700" rIns="0" bIns="0" rtlCol="0">
            <a:spAutoFit/>
          </a:bodyPr>
          <a:lstStyle/>
          <a:p>
            <a:pPr marL="12700">
              <a:lnSpc>
                <a:spcPts val="3840"/>
              </a:lnSpc>
              <a:spcBef>
                <a:spcPts val="100"/>
              </a:spcBef>
            </a:pPr>
            <a:r>
              <a:rPr sz="3400" b="1" spc="-210" dirty="0">
                <a:solidFill>
                  <a:srgbClr val="FECC00"/>
                </a:solidFill>
                <a:latin typeface="Arial" panose="020B0604020202020204" pitchFamily="34" charset="0"/>
                <a:cs typeface="Arial" panose="020B0604020202020204" pitchFamily="34" charset="0"/>
              </a:rPr>
              <a:t>Axe</a:t>
            </a:r>
            <a:r>
              <a:rPr sz="3400" b="1" spc="-370" dirty="0">
                <a:solidFill>
                  <a:srgbClr val="FECC00"/>
                </a:solidFill>
                <a:latin typeface="Arial" panose="020B0604020202020204" pitchFamily="34" charset="0"/>
                <a:cs typeface="Arial" panose="020B0604020202020204" pitchFamily="34" charset="0"/>
              </a:rPr>
              <a:t> </a:t>
            </a:r>
            <a:r>
              <a:rPr lang="fr-FR" sz="3400" b="1" spc="-1035" dirty="0" smtClean="0">
                <a:solidFill>
                  <a:srgbClr val="FECC00"/>
                </a:solidFill>
                <a:latin typeface="Arial" panose="020B0604020202020204" pitchFamily="34" charset="0"/>
                <a:cs typeface="Arial" panose="020B0604020202020204" pitchFamily="34" charset="0"/>
              </a:rPr>
              <a:t>5</a:t>
            </a:r>
            <a:endParaRPr sz="3400" dirty="0">
              <a:latin typeface="Arial" panose="020B0604020202020204" pitchFamily="34" charset="0"/>
              <a:cs typeface="Arial" panose="020B0604020202020204" pitchFamily="34" charset="0"/>
            </a:endParaRPr>
          </a:p>
          <a:p>
            <a:pPr marL="12700" marR="5080">
              <a:lnSpc>
                <a:spcPts val="2400"/>
              </a:lnSpc>
              <a:spcBef>
                <a:spcPts val="40"/>
              </a:spcBef>
            </a:pPr>
            <a:r>
              <a:rPr lang="fr-FR" dirty="0" smtClean="0">
                <a:latin typeface="Arial" panose="020B0604020202020204" pitchFamily="34" charset="0"/>
                <a:cs typeface="Arial" panose="020B0604020202020204" pitchFamily="34" charset="0"/>
              </a:rPr>
              <a:t>Piloter par les résultats et parier sur la confiance</a:t>
            </a:r>
            <a:endParaRPr dirty="0">
              <a:latin typeface="Arial" panose="020B0604020202020204" pitchFamily="34" charset="0"/>
              <a:cs typeface="Arial" panose="020B0604020202020204" pitchFamily="34" charset="0"/>
            </a:endParaRPr>
          </a:p>
        </p:txBody>
      </p:sp>
      <p:sp>
        <p:nvSpPr>
          <p:cNvPr id="16" name="object 6">
            <a:extLst>
              <a:ext uri="{FF2B5EF4-FFF2-40B4-BE49-F238E27FC236}">
                <a16:creationId xmlns="" xmlns:a16="http://schemas.microsoft.com/office/drawing/2014/main" id="{339F4A65-9D7F-4DF9-87FB-136CE6992C91}"/>
              </a:ext>
            </a:extLst>
          </p:cNvPr>
          <p:cNvSpPr/>
          <p:nvPr/>
        </p:nvSpPr>
        <p:spPr>
          <a:xfrm>
            <a:off x="444500" y="1930618"/>
            <a:ext cx="563245" cy="0"/>
          </a:xfrm>
          <a:custGeom>
            <a:avLst/>
            <a:gdLst/>
            <a:ahLst/>
            <a:cxnLst/>
            <a:rect l="l" t="t" r="r" b="b"/>
            <a:pathLst>
              <a:path w="563244">
                <a:moveTo>
                  <a:pt x="0" y="0"/>
                </a:moveTo>
                <a:lnTo>
                  <a:pt x="563156" y="0"/>
                </a:lnTo>
              </a:path>
            </a:pathLst>
          </a:custGeom>
          <a:ln w="79463">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36" name="object 3">
            <a:extLst>
              <a:ext uri="{FF2B5EF4-FFF2-40B4-BE49-F238E27FC236}">
                <a16:creationId xmlns="" xmlns:a16="http://schemas.microsoft.com/office/drawing/2014/main" id="{C3C58373-3D69-43A4-AB6C-FAE597868BC9}"/>
              </a:ext>
            </a:extLst>
          </p:cNvPr>
          <p:cNvSpPr txBox="1"/>
          <p:nvPr/>
        </p:nvSpPr>
        <p:spPr>
          <a:xfrm>
            <a:off x="3285507" y="2054262"/>
            <a:ext cx="2639633" cy="3312445"/>
          </a:xfrm>
          <a:prstGeom prst="rect">
            <a:avLst/>
          </a:prstGeom>
        </p:spPr>
        <p:txBody>
          <a:bodyPr vert="horz" wrap="square" lIns="0" tIns="12700" rIns="0" bIns="0" rtlCol="0">
            <a:spAutoFit/>
          </a:bodyPr>
          <a:lstStyle/>
          <a:p>
            <a:pPr marL="241300" indent="-228600">
              <a:lnSpc>
                <a:spcPct val="100000"/>
              </a:lnSpc>
              <a:spcBef>
                <a:spcPts val="715"/>
              </a:spcBef>
              <a:buFont typeface="+mj-lt"/>
              <a:buAutoNum type="arabicPeriod" startAt="3"/>
              <a:tabLst>
                <a:tab pos="240665" algn="l"/>
                <a:tab pos="241935" algn="l"/>
              </a:tabLst>
            </a:pPr>
            <a:r>
              <a:rPr lang="fr-FR" sz="1100" b="1" dirty="0" smtClean="0">
                <a:solidFill>
                  <a:srgbClr val="FECC00"/>
                </a:solidFill>
                <a:latin typeface="Arial" panose="020B0604020202020204" pitchFamily="34" charset="0"/>
                <a:cs typeface="Arial" panose="020B0604020202020204" pitchFamily="34" charset="0"/>
              </a:rPr>
              <a:t>Une dynamique forte d’innovation interne</a:t>
            </a:r>
            <a:endParaRPr lang="fr-FR" sz="1100" dirty="0">
              <a:latin typeface="Arial" panose="020B0604020202020204" pitchFamily="34" charset="0"/>
              <a:cs typeface="Arial" panose="020B0604020202020204" pitchFamily="34" charset="0"/>
            </a:endParaRPr>
          </a:p>
          <a:p>
            <a:pPr marL="358140" lvl="1" indent="-116839">
              <a:lnSpc>
                <a:spcPct val="100000"/>
              </a:lnSpc>
              <a:spcBef>
                <a:spcPts val="525"/>
              </a:spcBef>
              <a:buClr>
                <a:srgbClr val="FECC00"/>
              </a:buClr>
              <a:buChar char="•"/>
              <a:tabLst>
                <a:tab pos="358775" algn="l"/>
              </a:tabLst>
            </a:pPr>
            <a:r>
              <a:rPr lang="fr-FR" sz="1050" b="1" dirty="0" err="1">
                <a:latin typeface="Arial" panose="020B0604020202020204" pitchFamily="34" charset="0"/>
                <a:cs typeface="Arial" panose="020B0604020202020204" pitchFamily="34" charset="0"/>
              </a:rPr>
              <a:t>InnovAction</a:t>
            </a:r>
            <a:r>
              <a:rPr lang="fr-FR" sz="1050" b="1" dirty="0">
                <a:latin typeface="Arial" panose="020B0604020202020204" pitchFamily="34" charset="0"/>
                <a:cs typeface="Arial" panose="020B0604020202020204" pitchFamily="34" charset="0"/>
              </a:rPr>
              <a:t> </a:t>
            </a:r>
            <a:r>
              <a:rPr lang="fr-FR" sz="1050" b="1" dirty="0" smtClean="0">
                <a:latin typeface="Arial" panose="020B0604020202020204" pitchFamily="34" charset="0"/>
                <a:cs typeface="Arial" panose="020B0604020202020204" pitchFamily="34" charset="0"/>
              </a:rPr>
              <a:t> : </a:t>
            </a:r>
            <a:r>
              <a:rPr lang="fr-FR" sz="1050" dirty="0" smtClean="0">
                <a:latin typeface="Arial" panose="020B0604020202020204" pitchFamily="34" charset="0"/>
                <a:cs typeface="Arial" panose="020B0604020202020204" pitchFamily="34" charset="0"/>
              </a:rPr>
              <a:t>75</a:t>
            </a:r>
            <a:r>
              <a:rPr lang="fr-FR" sz="1050" dirty="0">
                <a:latin typeface="Arial" panose="020B0604020202020204" pitchFamily="34" charset="0"/>
                <a:cs typeface="Arial" panose="020B0604020202020204" pitchFamily="34" charset="0"/>
              </a:rPr>
              <a:t>% des</a:t>
            </a:r>
          </a:p>
          <a:p>
            <a:pPr marL="241301" lvl="1">
              <a:lnSpc>
                <a:spcPct val="100000"/>
              </a:lnSpc>
              <a:spcBef>
                <a:spcPts val="525"/>
              </a:spcBef>
              <a:buClr>
                <a:srgbClr val="FECC00"/>
              </a:buClr>
              <a:tabLst>
                <a:tab pos="358775" algn="l"/>
              </a:tabLst>
            </a:pPr>
            <a:r>
              <a:rPr lang="fr-FR" sz="1050" dirty="0" smtClean="0">
                <a:latin typeface="Arial" panose="020B0604020202020204" pitchFamily="34" charset="0"/>
                <a:cs typeface="Arial" panose="020B0604020202020204" pitchFamily="34" charset="0"/>
              </a:rPr>
              <a:t>	collaborateurs </a:t>
            </a:r>
            <a:r>
              <a:rPr lang="fr-FR" sz="1050" dirty="0">
                <a:latin typeface="Arial" panose="020B0604020202020204" pitchFamily="34" charset="0"/>
                <a:cs typeface="Arial" panose="020B0604020202020204" pitchFamily="34" charset="0"/>
              </a:rPr>
              <a:t>se connectent</a:t>
            </a:r>
          </a:p>
          <a:p>
            <a:pPr marL="241301" lvl="1">
              <a:lnSpc>
                <a:spcPct val="100000"/>
              </a:lnSpc>
              <a:spcBef>
                <a:spcPts val="525"/>
              </a:spcBef>
              <a:buClr>
                <a:srgbClr val="FECC00"/>
              </a:buClr>
              <a:tabLst>
                <a:tab pos="358775" algn="l"/>
              </a:tabLst>
            </a:pPr>
            <a:r>
              <a:rPr lang="fr-FR" sz="1050" dirty="0" smtClean="0">
                <a:latin typeface="Arial" panose="020B0604020202020204" pitchFamily="34" charset="0"/>
                <a:cs typeface="Arial" panose="020B0604020202020204" pitchFamily="34" charset="0"/>
              </a:rPr>
              <a:t>	chaque mois</a:t>
            </a:r>
            <a:endParaRPr lang="fr-FR" sz="1050" dirty="0">
              <a:latin typeface="Arial" panose="020B0604020202020204" pitchFamily="34" charset="0"/>
              <a:cs typeface="Arial" panose="020B0604020202020204" pitchFamily="34" charset="0"/>
            </a:endParaRPr>
          </a:p>
          <a:p>
            <a:pPr marL="358140" lvl="1" indent="-116839">
              <a:lnSpc>
                <a:spcPct val="100000"/>
              </a:lnSpc>
              <a:spcBef>
                <a:spcPts val="525"/>
              </a:spcBef>
              <a:buClr>
                <a:srgbClr val="FECC00"/>
              </a:buClr>
              <a:buChar char="•"/>
              <a:tabLst>
                <a:tab pos="358775" algn="l"/>
              </a:tabLst>
            </a:pPr>
            <a:r>
              <a:rPr lang="fr-FR" sz="1050" b="1" dirty="0" smtClean="0">
                <a:latin typeface="Arial" panose="020B0604020202020204" pitchFamily="34" charset="0"/>
                <a:cs typeface="Arial" panose="020B0604020202020204" pitchFamily="34" charset="0"/>
              </a:rPr>
              <a:t>Recours </a:t>
            </a:r>
            <a:r>
              <a:rPr lang="fr-FR" sz="1050" b="1" dirty="0">
                <a:latin typeface="Arial" panose="020B0604020202020204" pitchFamily="34" charset="0"/>
                <a:cs typeface="Arial" panose="020B0604020202020204" pitchFamily="34" charset="0"/>
              </a:rPr>
              <a:t>aux </a:t>
            </a:r>
            <a:r>
              <a:rPr lang="fr-FR" sz="1050" b="1" dirty="0" err="1">
                <a:latin typeface="Arial" panose="020B0604020202020204" pitchFamily="34" charset="0"/>
                <a:cs typeface="Arial" panose="020B0604020202020204" pitchFamily="34" charset="0"/>
              </a:rPr>
              <a:t>intrapreneurs</a:t>
            </a:r>
            <a:endParaRPr lang="fr-FR" sz="1050" b="1" dirty="0">
              <a:latin typeface="Arial" panose="020B0604020202020204" pitchFamily="34" charset="0"/>
              <a:cs typeface="Arial" panose="020B0604020202020204" pitchFamily="34" charset="0"/>
            </a:endParaRPr>
          </a:p>
          <a:p>
            <a:pPr marL="241301" lvl="1">
              <a:lnSpc>
                <a:spcPct val="100000"/>
              </a:lnSpc>
              <a:spcBef>
                <a:spcPts val="525"/>
              </a:spcBef>
              <a:buClr>
                <a:srgbClr val="FECC00"/>
              </a:buClr>
              <a:tabLst>
                <a:tab pos="358775" algn="l"/>
              </a:tabLst>
            </a:pPr>
            <a:r>
              <a:rPr lang="fr-FR" sz="1050" dirty="0" smtClean="0">
                <a:latin typeface="Arial" panose="020B0604020202020204" pitchFamily="34" charset="0"/>
                <a:cs typeface="Arial" panose="020B0604020202020204" pitchFamily="34" charset="0"/>
              </a:rPr>
              <a:t>	(</a:t>
            </a:r>
            <a:r>
              <a:rPr lang="fr-FR" sz="1050" dirty="0">
                <a:latin typeface="Arial" panose="020B0604020202020204" pitchFamily="34" charset="0"/>
                <a:cs typeface="Arial" panose="020B0604020202020204" pitchFamily="34" charset="0"/>
              </a:rPr>
              <a:t>La Bonne Boîte, La Bonne</a:t>
            </a:r>
          </a:p>
          <a:p>
            <a:pPr marL="241301" lvl="1">
              <a:lnSpc>
                <a:spcPct val="100000"/>
              </a:lnSpc>
              <a:spcBef>
                <a:spcPts val="525"/>
              </a:spcBef>
              <a:buClr>
                <a:srgbClr val="FECC00"/>
              </a:buClr>
              <a:tabLst>
                <a:tab pos="358775" algn="l"/>
              </a:tabLst>
            </a:pPr>
            <a:r>
              <a:rPr lang="fr-FR" sz="1050" dirty="0" smtClean="0">
                <a:latin typeface="Arial" panose="020B0604020202020204" pitchFamily="34" charset="0"/>
                <a:cs typeface="Arial" panose="020B0604020202020204" pitchFamily="34" charset="0"/>
              </a:rPr>
              <a:t>	Formation</a:t>
            </a:r>
            <a:r>
              <a:rPr lang="fr-FR" sz="1050" dirty="0">
                <a:latin typeface="Arial" panose="020B0604020202020204" pitchFamily="34" charset="0"/>
                <a:cs typeface="Arial" panose="020B0604020202020204" pitchFamily="34" charset="0"/>
              </a:rPr>
              <a:t>, MEMO, Maintenant</a:t>
            </a:r>
            <a:r>
              <a:rPr lang="fr-FR" sz="1050" dirty="0" smtClean="0">
                <a:latin typeface="Arial" panose="020B0604020202020204" pitchFamily="34" charset="0"/>
                <a:cs typeface="Arial" panose="020B0604020202020204" pitchFamily="34" charset="0"/>
              </a:rPr>
              <a:t>!)</a:t>
            </a:r>
          </a:p>
          <a:p>
            <a:pPr marL="241300" indent="-228600">
              <a:lnSpc>
                <a:spcPct val="100000"/>
              </a:lnSpc>
              <a:spcBef>
                <a:spcPts val="715"/>
              </a:spcBef>
              <a:buFont typeface="+mj-lt"/>
              <a:buAutoNum type="arabicPeriod" startAt="3"/>
              <a:tabLst>
                <a:tab pos="240665" algn="l"/>
                <a:tab pos="241935" algn="l"/>
              </a:tabLst>
            </a:pPr>
            <a:r>
              <a:rPr lang="fr-FR" sz="1100" b="1" dirty="0" smtClean="0">
                <a:solidFill>
                  <a:srgbClr val="FECC00"/>
                </a:solidFill>
                <a:latin typeface="Arial" panose="020B0604020202020204" pitchFamily="34" charset="0"/>
                <a:cs typeface="Arial" panose="020B0604020202020204" pitchFamily="34" charset="0"/>
              </a:rPr>
              <a:t>Un nouveau contrat social </a:t>
            </a:r>
            <a:br>
              <a:rPr lang="fr-FR" sz="1100" b="1" dirty="0" smtClean="0">
                <a:solidFill>
                  <a:srgbClr val="FECC00"/>
                </a:solidFill>
                <a:latin typeface="Arial" panose="020B0604020202020204" pitchFamily="34" charset="0"/>
                <a:cs typeface="Arial" panose="020B0604020202020204" pitchFamily="34" charset="0"/>
              </a:rPr>
            </a:br>
            <a:r>
              <a:rPr lang="fr-FR" sz="1100" b="1" dirty="0" smtClean="0">
                <a:solidFill>
                  <a:srgbClr val="FECC00"/>
                </a:solidFill>
                <a:latin typeface="Arial" panose="020B0604020202020204" pitchFamily="34" charset="0"/>
                <a:cs typeface="Arial" panose="020B0604020202020204" pitchFamily="34" charset="0"/>
              </a:rPr>
              <a:t>depuis 2012</a:t>
            </a:r>
            <a:endParaRPr lang="fr-FR" sz="1100" dirty="0" smtClean="0">
              <a:latin typeface="Arial" panose="020B0604020202020204" pitchFamily="34" charset="0"/>
              <a:cs typeface="Arial" panose="020B0604020202020204" pitchFamily="34" charset="0"/>
            </a:endParaRPr>
          </a:p>
          <a:p>
            <a:pPr marL="358140" lvl="1" indent="-116839">
              <a:lnSpc>
                <a:spcPct val="130000"/>
              </a:lnSpc>
              <a:spcBef>
                <a:spcPts val="525"/>
              </a:spcBef>
              <a:buClr>
                <a:srgbClr val="FECC00"/>
              </a:buClr>
              <a:buChar char="•"/>
              <a:tabLst>
                <a:tab pos="358775" algn="l"/>
              </a:tabLst>
            </a:pPr>
            <a:r>
              <a:rPr lang="fr-FR" sz="1050" b="1" dirty="0" smtClean="0">
                <a:latin typeface="Arial" panose="020B0604020202020204" pitchFamily="34" charset="0"/>
                <a:cs typeface="Arial" panose="020B0604020202020204" pitchFamily="34" charset="0"/>
              </a:rPr>
              <a:t>Accords sur la GPEC</a:t>
            </a:r>
            <a:r>
              <a:rPr lang="fr-FR" sz="1050" dirty="0" smtClean="0">
                <a:latin typeface="Arial" panose="020B0604020202020204" pitchFamily="34" charset="0"/>
                <a:cs typeface="Arial" panose="020B0604020202020204" pitchFamily="34" charset="0"/>
              </a:rPr>
              <a:t> en 2016 et sur la qualité de vie au travail en 2017</a:t>
            </a:r>
          </a:p>
          <a:p>
            <a:pPr marL="358140" lvl="1" indent="-116839">
              <a:lnSpc>
                <a:spcPct val="130000"/>
              </a:lnSpc>
              <a:spcBef>
                <a:spcPts val="525"/>
              </a:spcBef>
              <a:buClr>
                <a:srgbClr val="FECC00"/>
              </a:buClr>
              <a:buChar char="•"/>
              <a:tabLst>
                <a:tab pos="358775" algn="l"/>
              </a:tabLst>
            </a:pPr>
            <a:r>
              <a:rPr lang="fr-FR" sz="1050" b="1" dirty="0" smtClean="0">
                <a:latin typeface="Arial" panose="020B0604020202020204" pitchFamily="34" charset="0"/>
                <a:cs typeface="Arial" panose="020B0604020202020204" pitchFamily="34" charset="0"/>
              </a:rPr>
              <a:t>Un </a:t>
            </a:r>
            <a:r>
              <a:rPr lang="fr-FR" sz="1050" b="1" dirty="0">
                <a:latin typeface="Arial" panose="020B0604020202020204" pitchFamily="34" charset="0"/>
                <a:cs typeface="Arial" panose="020B0604020202020204" pitchFamily="34" charset="0"/>
              </a:rPr>
              <a:t>baromètre social </a:t>
            </a:r>
            <a:r>
              <a:rPr lang="fr-FR" sz="1050" dirty="0">
                <a:latin typeface="Arial" panose="020B0604020202020204" pitchFamily="34" charset="0"/>
                <a:cs typeface="Arial" panose="020B0604020202020204" pitchFamily="34" charset="0"/>
              </a:rPr>
              <a:t>qui </a:t>
            </a:r>
            <a:r>
              <a:rPr lang="fr-FR" sz="1050" dirty="0" smtClean="0">
                <a:latin typeface="Arial" panose="020B0604020202020204" pitchFamily="34" charset="0"/>
                <a:cs typeface="Arial" panose="020B0604020202020204" pitchFamily="34" charset="0"/>
              </a:rPr>
              <a:t>montre l’adhésion </a:t>
            </a:r>
            <a:r>
              <a:rPr lang="fr-FR" sz="1050" dirty="0">
                <a:latin typeface="Arial" panose="020B0604020202020204" pitchFamily="34" charset="0"/>
                <a:cs typeface="Arial" panose="020B0604020202020204" pitchFamily="34" charset="0"/>
              </a:rPr>
              <a:t>croissante des </a:t>
            </a:r>
            <a:r>
              <a:rPr lang="fr-FR" sz="1050" dirty="0" smtClean="0">
                <a:latin typeface="Arial" panose="020B0604020202020204" pitchFamily="34" charset="0"/>
                <a:cs typeface="Arial" panose="020B0604020202020204" pitchFamily="34" charset="0"/>
              </a:rPr>
              <a:t>agents à </a:t>
            </a:r>
            <a:r>
              <a:rPr lang="fr-FR" sz="1050" dirty="0">
                <a:latin typeface="Arial" panose="020B0604020202020204" pitchFamily="34" charset="0"/>
                <a:cs typeface="Arial" panose="020B0604020202020204" pitchFamily="34" charset="0"/>
              </a:rPr>
              <a:t>la stratégie</a:t>
            </a:r>
          </a:p>
        </p:txBody>
      </p:sp>
      <p:sp>
        <p:nvSpPr>
          <p:cNvPr id="37" name="Rectangle à coins arrondis 36"/>
          <p:cNvSpPr/>
          <p:nvPr/>
        </p:nvSpPr>
        <p:spPr>
          <a:xfrm>
            <a:off x="6084277" y="3295888"/>
            <a:ext cx="2878654" cy="2999403"/>
          </a:xfrm>
          <a:prstGeom prst="roundRect">
            <a:avLst/>
          </a:prstGeom>
          <a:solidFill>
            <a:srgbClr val="F9BA00"/>
          </a:solidFill>
          <a:ln>
            <a:solidFill>
              <a:srgbClr val="F9B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r-FR" sz="1400" b="1" dirty="0">
                <a:latin typeface="Arial" panose="020B0604020202020204" pitchFamily="34" charset="0"/>
                <a:cs typeface="Arial" panose="020B0604020202020204" pitchFamily="34" charset="0"/>
              </a:rPr>
              <a:t>AVANCÉES </a:t>
            </a:r>
            <a:r>
              <a:rPr lang="fr-FR" sz="1400" b="1" dirty="0" smtClean="0">
                <a:latin typeface="Arial" panose="020B0604020202020204" pitchFamily="34" charset="0"/>
                <a:cs typeface="Arial" panose="020B0604020202020204" pitchFamily="34" charset="0"/>
              </a:rPr>
              <a:t>2018</a:t>
            </a:r>
          </a:p>
          <a:p>
            <a:pPr marL="171450" indent="-171450">
              <a:lnSpc>
                <a:spcPct val="150000"/>
              </a:lnSpc>
              <a:buFont typeface="Arial" panose="020B0604020202020204" pitchFamily="34" charset="0"/>
              <a:buChar char="•"/>
            </a:pPr>
            <a:r>
              <a:rPr lang="fr-FR" sz="1000" b="1" dirty="0" smtClean="0">
                <a:solidFill>
                  <a:schemeClr val="tx1"/>
                </a:solidFill>
                <a:latin typeface="Arial" panose="020B0604020202020204" pitchFamily="34" charset="0"/>
                <a:cs typeface="Arial" panose="020B0604020202020204" pitchFamily="34" charset="0"/>
              </a:rPr>
              <a:t>Poursuite de </a:t>
            </a:r>
            <a:r>
              <a:rPr lang="fr-FR" sz="1000" b="1" dirty="0">
                <a:solidFill>
                  <a:schemeClr val="tx1"/>
                </a:solidFill>
                <a:latin typeface="Arial" panose="020B0604020202020204" pitchFamily="34" charset="0"/>
                <a:cs typeface="Arial" panose="020B0604020202020204" pitchFamily="34" charset="0"/>
              </a:rPr>
              <a:t>l’effort de </a:t>
            </a:r>
            <a:r>
              <a:rPr lang="fr-FR" sz="1000" b="1" dirty="0" smtClean="0">
                <a:solidFill>
                  <a:schemeClr val="tx1"/>
                </a:solidFill>
                <a:latin typeface="Arial" panose="020B0604020202020204" pitchFamily="34" charset="0"/>
                <a:cs typeface="Arial" panose="020B0604020202020204" pitchFamily="34" charset="0"/>
              </a:rPr>
              <a:t>formation </a:t>
            </a:r>
            <a:br>
              <a:rPr lang="fr-FR" sz="1000" b="1" dirty="0" smtClean="0">
                <a:solidFill>
                  <a:schemeClr val="tx1"/>
                </a:solidFill>
                <a:latin typeface="Arial" panose="020B0604020202020204" pitchFamily="34" charset="0"/>
                <a:cs typeface="Arial" panose="020B0604020202020204" pitchFamily="34" charset="0"/>
              </a:rPr>
            </a:br>
            <a:r>
              <a:rPr lang="fr-FR" sz="1000" b="1" dirty="0" smtClean="0">
                <a:solidFill>
                  <a:schemeClr val="tx1"/>
                </a:solidFill>
                <a:latin typeface="Arial" panose="020B0604020202020204" pitchFamily="34" charset="0"/>
                <a:cs typeface="Arial" panose="020B0604020202020204" pitchFamily="34" charset="0"/>
              </a:rPr>
              <a:t>des agents </a:t>
            </a:r>
            <a:endParaRPr lang="fr-FR" sz="1000" b="1" dirty="0">
              <a:solidFill>
                <a:schemeClr val="tx1"/>
              </a:solidFill>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fr-FR" sz="1000" b="1" dirty="0" smtClean="0">
                <a:solidFill>
                  <a:schemeClr val="tx1"/>
                </a:solidFill>
                <a:latin typeface="Arial" panose="020B0604020202020204" pitchFamily="34" charset="0"/>
                <a:cs typeface="Arial" panose="020B0604020202020204" pitchFamily="34" charset="0"/>
              </a:rPr>
              <a:t>Le « nouveau </a:t>
            </a:r>
            <a:r>
              <a:rPr lang="fr-FR" sz="1000" b="1" dirty="0">
                <a:solidFill>
                  <a:schemeClr val="tx1"/>
                </a:solidFill>
                <a:latin typeface="Arial" panose="020B0604020202020204" pitchFamily="34" charset="0"/>
                <a:cs typeface="Arial" panose="020B0604020202020204" pitchFamily="34" charset="0"/>
              </a:rPr>
              <a:t>pari </a:t>
            </a:r>
            <a:r>
              <a:rPr lang="fr-FR" sz="1000" b="1" dirty="0" smtClean="0">
                <a:solidFill>
                  <a:schemeClr val="tx1"/>
                </a:solidFill>
                <a:latin typeface="Arial" panose="020B0604020202020204" pitchFamily="34" charset="0"/>
                <a:cs typeface="Arial" panose="020B0604020202020204" pitchFamily="34" charset="0"/>
              </a:rPr>
              <a:t>de la confiance » : </a:t>
            </a:r>
            <a:r>
              <a:rPr lang="fr-FR" sz="1000" b="1" dirty="0">
                <a:solidFill>
                  <a:schemeClr val="tx1"/>
                </a:solidFill>
                <a:latin typeface="Arial" panose="020B0604020202020204" pitchFamily="34" charset="0"/>
                <a:cs typeface="Arial" panose="020B0604020202020204" pitchFamily="34" charset="0"/>
              </a:rPr>
              <a:t>donner les </a:t>
            </a:r>
            <a:r>
              <a:rPr lang="fr-FR" sz="1000" b="1" dirty="0" smtClean="0">
                <a:solidFill>
                  <a:schemeClr val="tx1"/>
                </a:solidFill>
                <a:latin typeface="Arial" panose="020B0604020202020204" pitchFamily="34" charset="0"/>
                <a:cs typeface="Arial" panose="020B0604020202020204" pitchFamily="34" charset="0"/>
              </a:rPr>
              <a:t>clés à </a:t>
            </a:r>
            <a:r>
              <a:rPr lang="fr-FR" sz="1000" b="1" dirty="0">
                <a:solidFill>
                  <a:schemeClr val="tx1"/>
                </a:solidFill>
                <a:latin typeface="Arial" panose="020B0604020202020204" pitchFamily="34" charset="0"/>
                <a:cs typeface="Arial" panose="020B0604020202020204" pitchFamily="34" charset="0"/>
              </a:rPr>
              <a:t>des </a:t>
            </a:r>
            <a:r>
              <a:rPr lang="fr-FR" sz="1000" b="1" dirty="0" smtClean="0">
                <a:solidFill>
                  <a:schemeClr val="tx1"/>
                </a:solidFill>
                <a:latin typeface="Arial" panose="020B0604020202020204" pitchFamily="34" charset="0"/>
                <a:cs typeface="Arial" panose="020B0604020202020204" pitchFamily="34" charset="0"/>
              </a:rPr>
              <a:t>agences</a:t>
            </a:r>
            <a:br>
              <a:rPr lang="fr-FR" sz="1000" b="1" dirty="0" smtClean="0">
                <a:solidFill>
                  <a:schemeClr val="tx1"/>
                </a:solidFill>
                <a:latin typeface="Arial" panose="020B0604020202020204" pitchFamily="34" charset="0"/>
                <a:cs typeface="Arial" panose="020B0604020202020204" pitchFamily="34" charset="0"/>
              </a:rPr>
            </a:br>
            <a:r>
              <a:rPr lang="fr-FR" sz="1000" b="1" dirty="0" smtClean="0">
                <a:solidFill>
                  <a:schemeClr val="tx1"/>
                </a:solidFill>
                <a:latin typeface="Arial" panose="020B0604020202020204" pitchFamily="34" charset="0"/>
                <a:cs typeface="Arial" panose="020B0604020202020204" pitchFamily="34" charset="0"/>
              </a:rPr>
              <a:t>pour inventer de </a:t>
            </a:r>
            <a:r>
              <a:rPr lang="fr-FR" sz="1000" b="1" dirty="0">
                <a:solidFill>
                  <a:schemeClr val="tx1"/>
                </a:solidFill>
                <a:latin typeface="Arial" panose="020B0604020202020204" pitchFamily="34" charset="0"/>
                <a:cs typeface="Arial" panose="020B0604020202020204" pitchFamily="34" charset="0"/>
              </a:rPr>
              <a:t>nouveaux </a:t>
            </a:r>
            <a:r>
              <a:rPr lang="fr-FR" sz="1000" b="1" dirty="0" smtClean="0">
                <a:solidFill>
                  <a:schemeClr val="tx1"/>
                </a:solidFill>
                <a:latin typeface="Arial" panose="020B0604020202020204" pitchFamily="34" charset="0"/>
                <a:cs typeface="Arial" panose="020B0604020202020204" pitchFamily="34" charset="0"/>
              </a:rPr>
              <a:t>services</a:t>
            </a:r>
            <a:br>
              <a:rPr lang="fr-FR" sz="1000" b="1" dirty="0" smtClean="0">
                <a:solidFill>
                  <a:schemeClr val="tx1"/>
                </a:solidFill>
                <a:latin typeface="Arial" panose="020B0604020202020204" pitchFamily="34" charset="0"/>
                <a:cs typeface="Arial" panose="020B0604020202020204" pitchFamily="34" charset="0"/>
              </a:rPr>
            </a:br>
            <a:r>
              <a:rPr lang="fr-FR" sz="1000" b="1" dirty="0" smtClean="0">
                <a:solidFill>
                  <a:schemeClr val="tx1"/>
                </a:solidFill>
                <a:latin typeface="Arial" panose="020B0604020202020204" pitchFamily="34" charset="0"/>
                <a:cs typeface="Arial" panose="020B0604020202020204" pitchFamily="34" charset="0"/>
              </a:rPr>
              <a:t>et une nouvelle organisation</a:t>
            </a:r>
          </a:p>
          <a:p>
            <a:pPr marL="171450" indent="-171450">
              <a:lnSpc>
                <a:spcPct val="150000"/>
              </a:lnSpc>
              <a:buFont typeface="Arial" panose="020B0604020202020204" pitchFamily="34" charset="0"/>
              <a:buChar char="•"/>
            </a:pPr>
            <a:r>
              <a:rPr lang="fr-FR" sz="1000" b="1" dirty="0" smtClean="0">
                <a:solidFill>
                  <a:schemeClr val="tx1"/>
                </a:solidFill>
                <a:latin typeface="Arial" panose="020B0604020202020204" pitchFamily="34" charset="0"/>
                <a:cs typeface="Arial" panose="020B0604020202020204" pitchFamily="34" charset="0"/>
              </a:rPr>
              <a:t>Association des collaborateurs à la future négociation de la convention tripartite (concertation) </a:t>
            </a:r>
            <a:endParaRPr lang="fr-FR" dirty="0">
              <a:solidFill>
                <a:schemeClr val="tx1"/>
              </a:solidFill>
              <a:latin typeface="Arial" panose="020B0604020202020204" pitchFamily="34" charset="0"/>
              <a:cs typeface="Arial" panose="020B0604020202020204" pitchFamily="34" charset="0"/>
            </a:endParaRPr>
          </a:p>
        </p:txBody>
      </p:sp>
      <p:sp>
        <p:nvSpPr>
          <p:cNvPr id="17" name="Espace réservé du pied de page 22">
            <a:extLst>
              <a:ext uri="{FF2B5EF4-FFF2-40B4-BE49-F238E27FC236}">
                <a16:creationId xmlns="" xmlns:a16="http://schemas.microsoft.com/office/drawing/2014/main" id="{2A3758F1-82FD-469C-A407-4EBA8581AAC3}"/>
              </a:ext>
            </a:extLst>
          </p:cNvPr>
          <p:cNvSpPr>
            <a:spLocks noGrp="1"/>
          </p:cNvSpPr>
          <p:nvPr>
            <p:ph type="ftr" sz="quarter" idx="11"/>
          </p:nvPr>
        </p:nvSpPr>
        <p:spPr>
          <a:xfrm>
            <a:off x="4941455" y="318650"/>
            <a:ext cx="4041496" cy="359871"/>
          </a:xfrm>
        </p:spPr>
        <p:txBody>
          <a:bodyPr/>
          <a:lstStyle/>
          <a:p>
            <a:r>
              <a:rPr lang="fr-FR" b="1" spc="40" dirty="0">
                <a:latin typeface="Arial" panose="020B0604020202020204" pitchFamily="34" charset="0"/>
                <a:cs typeface="Arial" panose="020B0604020202020204" pitchFamily="34" charset="0"/>
              </a:rPr>
              <a:t>PRÉSENTATION DE </a:t>
            </a:r>
            <a:r>
              <a:rPr lang="fr-FR" b="1" spc="40" dirty="0" smtClean="0">
                <a:latin typeface="Arial" panose="020B0604020202020204" pitchFamily="34" charset="0"/>
                <a:cs typeface="Arial" panose="020B0604020202020204" pitchFamily="34" charset="0"/>
              </a:rPr>
              <a:t>PÔLE EMPLOI  </a:t>
            </a:r>
            <a:r>
              <a:rPr lang="fr-FR" spc="40" dirty="0"/>
              <a:t>I </a:t>
            </a:r>
            <a:r>
              <a:rPr lang="fr-FR" spc="40" dirty="0" smtClean="0"/>
              <a:t>JUIN </a:t>
            </a:r>
            <a:r>
              <a:rPr lang="fr-FR" spc="40" dirty="0"/>
              <a:t>2019 I  </a:t>
            </a:r>
            <a:endParaRPr lang="fr-FR" spc="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101677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5C3AFE5-AA87-46A3-8AEF-92DC5C6A7126}" type="slidenum">
              <a:rPr lang="fr-FR" smtClean="0"/>
              <a:pPr/>
              <a:t>12</a:t>
            </a:fld>
            <a:endParaRPr lang="fr-FR" dirty="0"/>
          </a:p>
        </p:txBody>
      </p:sp>
      <p:sp>
        <p:nvSpPr>
          <p:cNvPr id="6" name="object 6">
            <a:extLst>
              <a:ext uri="{FF2B5EF4-FFF2-40B4-BE49-F238E27FC236}">
                <a16:creationId xmlns="" xmlns:a16="http://schemas.microsoft.com/office/drawing/2014/main" id="{AA954A4A-FE52-4951-B999-0391F42938FD}"/>
              </a:ext>
            </a:extLst>
          </p:cNvPr>
          <p:cNvSpPr txBox="1"/>
          <p:nvPr/>
        </p:nvSpPr>
        <p:spPr>
          <a:xfrm>
            <a:off x="438151" y="1769271"/>
            <a:ext cx="2857500" cy="2475037"/>
          </a:xfrm>
          <a:prstGeom prst="rect">
            <a:avLst/>
          </a:prstGeom>
        </p:spPr>
        <p:txBody>
          <a:bodyPr vert="horz" wrap="square" lIns="0" tIns="12700" rIns="0" bIns="0" rtlCol="0">
            <a:spAutoFit/>
          </a:bodyPr>
          <a:lstStyle/>
          <a:p>
            <a:pPr marL="12700">
              <a:lnSpc>
                <a:spcPts val="3840"/>
              </a:lnSpc>
              <a:spcBef>
                <a:spcPts val="100"/>
              </a:spcBef>
            </a:pPr>
            <a:r>
              <a:rPr lang="fr-FR" sz="3400" spc="-100" dirty="0" smtClean="0">
                <a:solidFill>
                  <a:prstClr val="black"/>
                </a:solidFill>
                <a:latin typeface="Arial" panose="020B0604020202020204" pitchFamily="34" charset="0"/>
                <a:cs typeface="Arial" panose="020B0604020202020204" pitchFamily="34" charset="0"/>
              </a:rPr>
              <a:t>Focus sur le </a:t>
            </a:r>
            <a:r>
              <a:rPr lang="fr-FR" sz="3400" b="1" spc="-100" dirty="0">
                <a:solidFill>
                  <a:srgbClr val="FFCC00"/>
                </a:solidFill>
                <a:latin typeface="Arial" panose="020B0604020202020204" pitchFamily="34" charset="0"/>
                <a:cs typeface="Arial" panose="020B0604020202020204" pitchFamily="34" charset="0"/>
              </a:rPr>
              <a:t>digital </a:t>
            </a:r>
            <a:r>
              <a:rPr lang="fr-FR" sz="3400" spc="-100" dirty="0" smtClean="0">
                <a:solidFill>
                  <a:prstClr val="black"/>
                </a:solidFill>
                <a:latin typeface="Arial" panose="020B0604020202020204" pitchFamily="34" charset="0"/>
                <a:cs typeface="Arial" panose="020B0604020202020204" pitchFamily="34" charset="0"/>
              </a:rPr>
              <a:t>au service de </a:t>
            </a:r>
            <a:r>
              <a:rPr lang="fr-FR" sz="3400" b="1" spc="-100" dirty="0" smtClean="0">
                <a:solidFill>
                  <a:srgbClr val="FFCC00"/>
                </a:solidFill>
                <a:latin typeface="Arial" panose="020B0604020202020204" pitchFamily="34" charset="0"/>
                <a:cs typeface="Arial" panose="020B0604020202020204" pitchFamily="34" charset="0"/>
              </a:rPr>
              <a:t>l’attractivité</a:t>
            </a:r>
          </a:p>
          <a:p>
            <a:pPr marL="12700">
              <a:lnSpc>
                <a:spcPts val="3840"/>
              </a:lnSpc>
              <a:spcBef>
                <a:spcPts val="100"/>
              </a:spcBef>
            </a:pPr>
            <a:r>
              <a:rPr lang="fr-FR" sz="3400" spc="-100" dirty="0">
                <a:solidFill>
                  <a:prstClr val="black"/>
                </a:solidFill>
                <a:latin typeface="Arial" panose="020B0604020202020204" pitchFamily="34" charset="0"/>
                <a:cs typeface="Arial" panose="020B0604020202020204" pitchFamily="34" charset="0"/>
              </a:rPr>
              <a:t>territoriale</a:t>
            </a:r>
          </a:p>
        </p:txBody>
      </p:sp>
      <p:sp>
        <p:nvSpPr>
          <p:cNvPr id="7" name="object 7">
            <a:extLst>
              <a:ext uri="{FF2B5EF4-FFF2-40B4-BE49-F238E27FC236}">
                <a16:creationId xmlns="" xmlns:a16="http://schemas.microsoft.com/office/drawing/2014/main" id="{05B1B2AB-56D9-4153-B6A0-21F652073DF7}"/>
              </a:ext>
            </a:extLst>
          </p:cNvPr>
          <p:cNvSpPr/>
          <p:nvPr/>
        </p:nvSpPr>
        <p:spPr>
          <a:xfrm>
            <a:off x="457200" y="4348924"/>
            <a:ext cx="563245" cy="0"/>
          </a:xfrm>
          <a:custGeom>
            <a:avLst/>
            <a:gdLst/>
            <a:ahLst/>
            <a:cxnLst/>
            <a:rect l="l" t="t" r="r" b="b"/>
            <a:pathLst>
              <a:path w="563244">
                <a:moveTo>
                  <a:pt x="0" y="0"/>
                </a:moveTo>
                <a:lnTo>
                  <a:pt x="563156" y="0"/>
                </a:lnTo>
              </a:path>
            </a:pathLst>
          </a:custGeom>
          <a:ln w="79463">
            <a:solidFill>
              <a:srgbClr val="000000"/>
            </a:solidFill>
          </a:ln>
        </p:spPr>
        <p:txBody>
          <a:bodyPr wrap="square" lIns="0" tIns="0" rIns="0" bIns="0" rtlCol="0"/>
          <a:lstStyle/>
          <a:p>
            <a:endParaRPr>
              <a:solidFill>
                <a:prstClr val="black"/>
              </a:solidFill>
              <a:latin typeface="Arial" panose="020B0604020202020204" pitchFamily="34" charset="0"/>
              <a:cs typeface="Arial" panose="020B0604020202020204" pitchFamily="34" charset="0"/>
            </a:endParaRPr>
          </a:p>
        </p:txBody>
      </p:sp>
      <p:sp>
        <p:nvSpPr>
          <p:cNvPr id="8" name="object 2">
            <a:extLst>
              <a:ext uri="{FF2B5EF4-FFF2-40B4-BE49-F238E27FC236}">
                <a16:creationId xmlns="" xmlns:a16="http://schemas.microsoft.com/office/drawing/2014/main" id="{D740DB9E-695A-4455-AB98-AB1C98443E74}"/>
              </a:ext>
            </a:extLst>
          </p:cNvPr>
          <p:cNvSpPr txBox="1"/>
          <p:nvPr/>
        </p:nvSpPr>
        <p:spPr>
          <a:xfrm>
            <a:off x="2787162" y="848772"/>
            <a:ext cx="6756888" cy="6032421"/>
          </a:xfrm>
          <a:prstGeom prst="rect">
            <a:avLst/>
          </a:prstGeom>
        </p:spPr>
        <p:txBody>
          <a:bodyPr vert="horz" wrap="square" lIns="0" tIns="12700" rIns="0" bIns="0" rtlCol="0">
            <a:spAutoFit/>
          </a:bodyPr>
          <a:lstStyle/>
          <a:p>
            <a:pPr marL="12700" marR="938530">
              <a:spcBef>
                <a:spcPts val="100"/>
              </a:spcBef>
              <a:buClr>
                <a:srgbClr val="FFCC00"/>
              </a:buClr>
              <a:tabLst>
                <a:tab pos="240665" algn="l"/>
                <a:tab pos="241935" algn="l"/>
              </a:tabLst>
            </a:pPr>
            <a:endParaRPr lang="fr-FR" sz="500" dirty="0" smtClean="0">
              <a:latin typeface="Arial" panose="020B0604020202020204" pitchFamily="34" charset="0"/>
              <a:cs typeface="Arial" panose="020B0604020202020204" pitchFamily="34" charset="0"/>
            </a:endParaRPr>
          </a:p>
          <a:p>
            <a:pPr marL="271463" marR="938530" lvl="0" indent="-258763">
              <a:spcBef>
                <a:spcPts val="100"/>
              </a:spcBef>
              <a:buClr>
                <a:srgbClr val="FFCC00"/>
              </a:buClr>
              <a:buFont typeface="Wingdings" panose="05000000000000000000" pitchFamily="2" charset="2"/>
              <a:buChar char="Ø"/>
              <a:tabLst>
                <a:tab pos="240665" algn="l"/>
                <a:tab pos="241935" algn="l"/>
              </a:tabLst>
            </a:pPr>
            <a:r>
              <a:rPr lang="fr-FR" sz="1200" b="1" dirty="0">
                <a:solidFill>
                  <a:srgbClr val="FECC00"/>
                </a:solidFill>
                <a:latin typeface="Arial" panose="020B0604020202020204" pitchFamily="34" charset="0"/>
                <a:cs typeface="Arial" panose="020B0604020202020204" pitchFamily="34" charset="0"/>
              </a:rPr>
              <a:t>Des outils d’analyse territoriale </a:t>
            </a:r>
            <a:r>
              <a:rPr lang="fr-FR" sz="1200" b="1" dirty="0" smtClean="0">
                <a:solidFill>
                  <a:srgbClr val="FECC00"/>
                </a:solidFill>
                <a:latin typeface="Arial" panose="020B0604020202020204" pitchFamily="34" charset="0"/>
                <a:cs typeface="Arial" panose="020B0604020202020204" pitchFamily="34" charset="0"/>
              </a:rPr>
              <a:t>accessibles à tous et pour lesquels Pôle emploi </a:t>
            </a:r>
            <a:r>
              <a:rPr lang="fr-FR" sz="1200" b="1" dirty="0">
                <a:solidFill>
                  <a:srgbClr val="FECC00"/>
                </a:solidFill>
                <a:latin typeface="Arial" panose="020B0604020202020204" pitchFamily="34" charset="0"/>
                <a:cs typeface="Arial" panose="020B0604020202020204" pitchFamily="34" charset="0"/>
              </a:rPr>
              <a:t>propose aux </a:t>
            </a:r>
            <a:r>
              <a:rPr lang="fr-FR" sz="1200" b="1" dirty="0" smtClean="0">
                <a:solidFill>
                  <a:srgbClr val="FECC00"/>
                </a:solidFill>
                <a:latin typeface="Arial" panose="020B0604020202020204" pitchFamily="34" charset="0"/>
                <a:cs typeface="Arial" panose="020B0604020202020204" pitchFamily="34" charset="0"/>
              </a:rPr>
              <a:t>collectivités un </a:t>
            </a:r>
            <a:r>
              <a:rPr lang="fr-FR" sz="1200" b="1" dirty="0">
                <a:solidFill>
                  <a:srgbClr val="FECC00"/>
                </a:solidFill>
                <a:latin typeface="Arial" panose="020B0604020202020204" pitchFamily="34" charset="0"/>
                <a:cs typeface="Arial" panose="020B0604020202020204" pitchFamily="34" charset="0"/>
              </a:rPr>
              <a:t>appui personnalisé </a:t>
            </a:r>
            <a:r>
              <a:rPr lang="fr-FR" sz="1200" b="1" dirty="0" smtClean="0">
                <a:solidFill>
                  <a:srgbClr val="FECC00"/>
                </a:solidFill>
                <a:latin typeface="Arial" panose="020B0604020202020204" pitchFamily="34" charset="0"/>
                <a:cs typeface="Arial" panose="020B0604020202020204" pitchFamily="34" charset="0"/>
              </a:rPr>
              <a:t>pour les exploiter</a:t>
            </a:r>
          </a:p>
          <a:p>
            <a:pPr marL="469900" marR="938530" lvl="1">
              <a:spcBef>
                <a:spcPts val="100"/>
              </a:spcBef>
              <a:buClr>
                <a:srgbClr val="FFCC00"/>
              </a:buClr>
              <a:tabLst>
                <a:tab pos="240665" algn="l"/>
                <a:tab pos="241935" algn="l"/>
              </a:tabLst>
            </a:pPr>
            <a:endParaRPr lang="fr-FR" sz="1200" b="1" dirty="0">
              <a:solidFill>
                <a:srgbClr val="FECC00"/>
              </a:solidFill>
              <a:latin typeface="Arial" panose="020B0604020202020204" pitchFamily="34" charset="0"/>
              <a:cs typeface="Arial" panose="020B0604020202020204" pitchFamily="34" charset="0"/>
            </a:endParaRPr>
          </a:p>
          <a:p>
            <a:pPr marL="276225" marR="938530" lvl="0">
              <a:spcBef>
                <a:spcPts val="100"/>
              </a:spcBef>
              <a:buClr>
                <a:srgbClr val="FFCC00"/>
              </a:buClr>
              <a:tabLst>
                <a:tab pos="240665" algn="l"/>
                <a:tab pos="241935" algn="l"/>
              </a:tabLst>
            </a:pPr>
            <a:r>
              <a:rPr lang="fr-FR" sz="1050" b="1" dirty="0">
                <a:solidFill>
                  <a:prstClr val="black"/>
                </a:solidFill>
                <a:latin typeface="Arial" panose="020B0604020202020204" pitchFamily="34" charset="0"/>
                <a:cs typeface="Arial" panose="020B0604020202020204" pitchFamily="34" charset="0"/>
              </a:rPr>
              <a:t>Un objectif : rapprocher l’offre et la demande d’emploi au plus près des besoins </a:t>
            </a:r>
            <a:r>
              <a:rPr lang="fr-FR" sz="1050" dirty="0">
                <a:solidFill>
                  <a:prstClr val="black"/>
                </a:solidFill>
                <a:latin typeface="Arial" panose="020B0604020202020204" pitchFamily="34" charset="0"/>
                <a:cs typeface="Arial" panose="020B0604020202020204" pitchFamily="34" charset="0"/>
              </a:rPr>
              <a:t>des demandeurs et des employeurs dans les territoires</a:t>
            </a:r>
          </a:p>
          <a:p>
            <a:pPr marL="276225" marR="938530" lvl="0">
              <a:spcBef>
                <a:spcPts val="100"/>
              </a:spcBef>
              <a:buClr>
                <a:srgbClr val="FFCC00"/>
              </a:buClr>
              <a:tabLst>
                <a:tab pos="240665" algn="l"/>
                <a:tab pos="241935" algn="l"/>
              </a:tabLst>
            </a:pPr>
            <a:endParaRPr lang="fr-FR" sz="1050" dirty="0">
              <a:solidFill>
                <a:prstClr val="black"/>
              </a:solidFill>
              <a:latin typeface="Arial" panose="020B0604020202020204" pitchFamily="34" charset="0"/>
              <a:cs typeface="Arial" panose="020B0604020202020204" pitchFamily="34" charset="0"/>
            </a:endParaRPr>
          </a:p>
          <a:p>
            <a:pPr marL="631825" marR="938530" lvl="1" indent="-161925">
              <a:spcBef>
                <a:spcPts val="100"/>
              </a:spcBef>
              <a:buClr>
                <a:srgbClr val="FFCC00"/>
              </a:buClr>
              <a:buFont typeface="Wingdings" panose="05000000000000000000" pitchFamily="2" charset="2"/>
              <a:buChar char="ü"/>
              <a:tabLst>
                <a:tab pos="240665" algn="l"/>
                <a:tab pos="241935" algn="l"/>
              </a:tabLst>
            </a:pPr>
            <a:r>
              <a:rPr lang="fr-FR" sz="1050" dirty="0">
                <a:solidFill>
                  <a:prstClr val="black"/>
                </a:solidFill>
                <a:latin typeface="Arial" panose="020B0604020202020204" pitchFamily="34" charset="0"/>
                <a:cs typeface="Arial" panose="020B0604020202020204" pitchFamily="34" charset="0"/>
              </a:rPr>
              <a:t>Grâce au partage d’informations relatives au marché du travail de votre territoire :  Accès à des données croisées (par catégorie : A, B, C, ABC, D, E, ABCDE, par sexe, par tranche d’âge et par niveau de diplôme…) au niveau région, département, communes de + de 50.000 et intercommunalités </a:t>
            </a:r>
          </a:p>
          <a:p>
            <a:pPr marL="895350" marR="938530" lvl="2" indent="-179388" defTabSz="434975">
              <a:spcBef>
                <a:spcPts val="100"/>
              </a:spcBef>
              <a:buClr>
                <a:srgbClr val="FFCC00"/>
              </a:buClr>
              <a:buFont typeface="Courier New" panose="02070309020205020404" pitchFamily="49" charset="0"/>
              <a:buChar char="o"/>
              <a:tabLst>
                <a:tab pos="240665" algn="l"/>
                <a:tab pos="241935" algn="l"/>
              </a:tabLst>
            </a:pPr>
            <a:r>
              <a:rPr lang="fr-FR" sz="1050" dirty="0">
                <a:solidFill>
                  <a:prstClr val="black"/>
                </a:solidFill>
                <a:latin typeface="Arial" panose="020B0604020202020204" pitchFamily="34" charset="0"/>
                <a:cs typeface="Arial" panose="020B0604020202020204" pitchFamily="34" charset="0"/>
              </a:rPr>
              <a:t>Sur </a:t>
            </a:r>
            <a:r>
              <a:rPr lang="fr-FR" sz="1050" dirty="0">
                <a:solidFill>
                  <a:prstClr val="black"/>
                </a:solidFill>
                <a:latin typeface="Arial" panose="020B0604020202020204" pitchFamily="34" charset="0"/>
                <a:cs typeface="Arial" panose="020B0604020202020204" pitchFamily="34" charset="0"/>
                <a:hlinkClick r:id="rId3"/>
              </a:rPr>
              <a:t>www.pole-emploi.org</a:t>
            </a:r>
            <a:endParaRPr lang="fr-FR" sz="1050" dirty="0">
              <a:solidFill>
                <a:prstClr val="black"/>
              </a:solidFill>
              <a:latin typeface="Arial" panose="020B0604020202020204" pitchFamily="34" charset="0"/>
              <a:cs typeface="Arial" panose="020B0604020202020204" pitchFamily="34" charset="0"/>
            </a:endParaRPr>
          </a:p>
          <a:p>
            <a:pPr marL="895350" marR="938530" lvl="2" indent="-179388">
              <a:spcBef>
                <a:spcPts val="100"/>
              </a:spcBef>
              <a:buClr>
                <a:srgbClr val="FFCC00"/>
              </a:buClr>
              <a:buFont typeface="Courier New" panose="02070309020205020404" pitchFamily="49" charset="0"/>
              <a:buChar char="o"/>
              <a:tabLst>
                <a:tab pos="240665" algn="l"/>
                <a:tab pos="241935" algn="l"/>
              </a:tabLst>
            </a:pPr>
            <a:r>
              <a:rPr lang="fr-FR" sz="1050" dirty="0">
                <a:solidFill>
                  <a:prstClr val="black"/>
                </a:solidFill>
                <a:latin typeface="Arial" panose="020B0604020202020204" pitchFamily="34" charset="0"/>
                <a:cs typeface="Arial" panose="020B0604020202020204" pitchFamily="34" charset="0"/>
              </a:rPr>
              <a:t>Sur </a:t>
            </a:r>
            <a:r>
              <a:rPr lang="fr-FR" sz="1050" dirty="0">
                <a:solidFill>
                  <a:prstClr val="black"/>
                </a:solidFill>
                <a:latin typeface="Arial" panose="020B0604020202020204" pitchFamily="34" charset="0"/>
                <a:cs typeface="Arial" panose="020B0604020202020204" pitchFamily="34" charset="0"/>
                <a:hlinkClick r:id="rId4"/>
              </a:rPr>
              <a:t>www.emploi-store-dev.fr</a:t>
            </a:r>
            <a:r>
              <a:rPr lang="fr-FR" sz="1050" dirty="0">
                <a:solidFill>
                  <a:prstClr val="black"/>
                </a:solidFill>
                <a:latin typeface="Arial" panose="020B0604020202020204" pitchFamily="34" charset="0"/>
                <a:cs typeface="Arial" panose="020B0604020202020204" pitchFamily="34" charset="0"/>
              </a:rPr>
              <a:t> </a:t>
            </a:r>
          </a:p>
          <a:p>
            <a:pPr marL="469900" marR="938530" lvl="1">
              <a:spcBef>
                <a:spcPts val="100"/>
              </a:spcBef>
              <a:buClr>
                <a:srgbClr val="FFCC00"/>
              </a:buClr>
              <a:tabLst>
                <a:tab pos="240665" algn="l"/>
                <a:tab pos="241935" algn="l"/>
              </a:tabLst>
            </a:pPr>
            <a:r>
              <a:rPr lang="fr-FR" sz="1050" dirty="0">
                <a:solidFill>
                  <a:prstClr val="black"/>
                </a:solidFill>
                <a:latin typeface="Arial" panose="020B0604020202020204" pitchFamily="34" charset="0"/>
                <a:cs typeface="Arial" panose="020B0604020202020204" pitchFamily="34" charset="0"/>
              </a:rPr>
              <a:t>  </a:t>
            </a:r>
          </a:p>
          <a:p>
            <a:pPr marL="631825" marR="938530" lvl="1" indent="-161925">
              <a:spcBef>
                <a:spcPts val="100"/>
              </a:spcBef>
              <a:buClr>
                <a:srgbClr val="FFCC00"/>
              </a:buClr>
              <a:buFont typeface="Wingdings" panose="05000000000000000000" pitchFamily="2" charset="2"/>
              <a:buChar char="ü"/>
              <a:tabLst>
                <a:tab pos="240665" algn="l"/>
                <a:tab pos="241935" algn="l"/>
              </a:tabLst>
            </a:pPr>
            <a:r>
              <a:rPr lang="fr-FR" sz="1050" dirty="0">
                <a:solidFill>
                  <a:prstClr val="black"/>
                </a:solidFill>
                <a:latin typeface="Arial" panose="020B0604020202020204" pitchFamily="34" charset="0"/>
                <a:cs typeface="Arial" panose="020B0604020202020204" pitchFamily="34" charset="0"/>
              </a:rPr>
              <a:t>Grâce à l’accès simple et gratuit à nos offres d’emploi : </a:t>
            </a:r>
          </a:p>
          <a:p>
            <a:pPr marL="896938" marR="938530" lvl="2" indent="-177800" defTabSz="434975">
              <a:spcBef>
                <a:spcPts val="100"/>
              </a:spcBef>
              <a:buClr>
                <a:srgbClr val="FFCC00"/>
              </a:buClr>
              <a:buFont typeface="Courier New" panose="02070309020205020404" pitchFamily="49" charset="0"/>
              <a:buChar char="o"/>
              <a:tabLst>
                <a:tab pos="240665" algn="l"/>
                <a:tab pos="241935" algn="l"/>
              </a:tabLst>
            </a:pPr>
            <a:r>
              <a:rPr lang="fr-FR" sz="1050" dirty="0">
                <a:solidFill>
                  <a:prstClr val="black"/>
                </a:solidFill>
                <a:latin typeface="Arial" panose="020B0604020202020204" pitchFamily="34" charset="0"/>
                <a:cs typeface="Arial" panose="020B0604020202020204" pitchFamily="34" charset="0"/>
              </a:rPr>
              <a:t>Avec un service clé en main : </a:t>
            </a:r>
          </a:p>
          <a:p>
            <a:pPr marL="719138" marR="938530" lvl="2" defTabSz="434975">
              <a:spcBef>
                <a:spcPts val="100"/>
              </a:spcBef>
              <a:buClr>
                <a:srgbClr val="FFCC00"/>
              </a:buClr>
              <a:tabLst>
                <a:tab pos="240665" algn="l"/>
                <a:tab pos="241935" algn="l"/>
              </a:tabLst>
            </a:pPr>
            <a:r>
              <a:rPr lang="fr-FR" sz="1050" dirty="0">
                <a:solidFill>
                  <a:prstClr val="black"/>
                </a:solidFill>
                <a:latin typeface="Arial" panose="020B0604020202020204" pitchFamily="34" charset="0"/>
                <a:cs typeface="Arial" panose="020B0604020202020204" pitchFamily="34" charset="0"/>
              </a:rPr>
              <a:t>     intégrer à votre site web </a:t>
            </a:r>
          </a:p>
          <a:p>
            <a:pPr marL="719138" marR="938530" lvl="2" defTabSz="434975">
              <a:spcBef>
                <a:spcPts val="100"/>
              </a:spcBef>
              <a:buClr>
                <a:srgbClr val="FFCC00"/>
              </a:buClr>
              <a:tabLst>
                <a:tab pos="240665" algn="l"/>
                <a:tab pos="241935" algn="l"/>
              </a:tabLst>
            </a:pPr>
            <a:r>
              <a:rPr lang="fr-FR" sz="1050" dirty="0">
                <a:solidFill>
                  <a:prstClr val="black"/>
                </a:solidFill>
                <a:latin typeface="Arial" panose="020B0604020202020204" pitchFamily="34" charset="0"/>
                <a:cs typeface="Arial" panose="020B0604020202020204" pitchFamily="34" charset="0"/>
              </a:rPr>
              <a:t>     une page de données </a:t>
            </a:r>
            <a:r>
              <a:rPr lang="fr-FR" sz="1050" dirty="0" err="1">
                <a:solidFill>
                  <a:prstClr val="black"/>
                </a:solidFill>
                <a:latin typeface="Arial" panose="020B0604020202020204" pitchFamily="34" charset="0"/>
                <a:cs typeface="Arial" panose="020B0604020202020204" pitchFamily="34" charset="0"/>
              </a:rPr>
              <a:t>géolocalisées</a:t>
            </a:r>
            <a:r>
              <a:rPr lang="fr-FR" sz="1050" dirty="0">
                <a:solidFill>
                  <a:prstClr val="black"/>
                </a:solidFill>
                <a:latin typeface="Arial" panose="020B0604020202020204" pitchFamily="34" charset="0"/>
                <a:cs typeface="Arial" panose="020B0604020202020204" pitchFamily="34" charset="0"/>
              </a:rPr>
              <a:t> </a:t>
            </a:r>
          </a:p>
          <a:p>
            <a:pPr marL="719138" marR="938530" lvl="2" defTabSz="434975">
              <a:spcBef>
                <a:spcPts val="100"/>
              </a:spcBef>
              <a:buClr>
                <a:srgbClr val="FFCC00"/>
              </a:buClr>
              <a:tabLst>
                <a:tab pos="240665" algn="l"/>
                <a:tab pos="241935" algn="l"/>
              </a:tabLst>
            </a:pPr>
            <a:r>
              <a:rPr lang="fr-FR" sz="1050" dirty="0">
                <a:solidFill>
                  <a:prstClr val="black"/>
                </a:solidFill>
                <a:latin typeface="Arial" panose="020B0604020202020204" pitchFamily="34" charset="0"/>
                <a:cs typeface="Arial" panose="020B0604020202020204" pitchFamily="34" charset="0"/>
              </a:rPr>
              <a:t>     développée en une journée </a:t>
            </a:r>
          </a:p>
          <a:p>
            <a:pPr marL="719138" marR="938530" lvl="2" defTabSz="434975">
              <a:spcBef>
                <a:spcPts val="100"/>
              </a:spcBef>
              <a:buClr>
                <a:srgbClr val="FFCC00"/>
              </a:buClr>
              <a:tabLst>
                <a:tab pos="240665" algn="l"/>
                <a:tab pos="241935" algn="l"/>
              </a:tabLst>
            </a:pPr>
            <a:r>
              <a:rPr lang="fr-FR" sz="1050" dirty="0">
                <a:solidFill>
                  <a:prstClr val="black"/>
                </a:solidFill>
                <a:latin typeface="Arial" panose="020B0604020202020204" pitchFamily="34" charset="0"/>
                <a:cs typeface="Arial" panose="020B0604020202020204" pitchFamily="34" charset="0"/>
              </a:rPr>
              <a:t>     à l’échelle de votre territoire </a:t>
            </a:r>
            <a:endParaRPr lang="fr-FR" sz="1050" dirty="0" smtClean="0">
              <a:solidFill>
                <a:prstClr val="black"/>
              </a:solidFill>
              <a:latin typeface="Arial" panose="020B0604020202020204" pitchFamily="34" charset="0"/>
              <a:cs typeface="Arial" panose="020B0604020202020204" pitchFamily="34" charset="0"/>
            </a:endParaRPr>
          </a:p>
          <a:p>
            <a:pPr marL="719138" marR="938530" lvl="2" defTabSz="434975">
              <a:spcBef>
                <a:spcPts val="100"/>
              </a:spcBef>
              <a:buClr>
                <a:srgbClr val="FFCC00"/>
              </a:buClr>
              <a:tabLst>
                <a:tab pos="240665" algn="l"/>
                <a:tab pos="241935" algn="l"/>
              </a:tabLst>
            </a:pPr>
            <a:endParaRPr lang="fr-FR" sz="1050" dirty="0">
              <a:solidFill>
                <a:prstClr val="black"/>
              </a:solidFill>
              <a:latin typeface="Arial" panose="020B0604020202020204" pitchFamily="34" charset="0"/>
              <a:cs typeface="Arial" panose="020B0604020202020204" pitchFamily="34" charset="0"/>
            </a:endParaRPr>
          </a:p>
          <a:p>
            <a:pPr marL="896938" marR="938530" lvl="2" indent="-177800" defTabSz="434975">
              <a:spcBef>
                <a:spcPts val="100"/>
              </a:spcBef>
              <a:buClr>
                <a:srgbClr val="FFCC00"/>
              </a:buClr>
              <a:buFont typeface="Courier New" panose="02070309020205020404" pitchFamily="49" charset="0"/>
              <a:buChar char="o"/>
              <a:tabLst>
                <a:tab pos="240665" algn="l"/>
                <a:tab pos="241935" algn="l"/>
              </a:tabLst>
            </a:pPr>
            <a:r>
              <a:rPr lang="fr-FR" sz="1050" dirty="0">
                <a:solidFill>
                  <a:prstClr val="black"/>
                </a:solidFill>
                <a:latin typeface="Arial" panose="020B0604020202020204" pitchFamily="34" charset="0"/>
                <a:cs typeface="Arial" panose="020B0604020202020204" pitchFamily="34" charset="0"/>
                <a:hlinkClick r:id="rId5"/>
              </a:rPr>
              <a:t>Plus de détails ici  </a:t>
            </a:r>
            <a:endParaRPr lang="fr-FR" sz="1050" dirty="0">
              <a:solidFill>
                <a:prstClr val="black"/>
              </a:solidFill>
              <a:latin typeface="Arial" panose="020B0604020202020204" pitchFamily="34" charset="0"/>
              <a:cs typeface="Arial" panose="020B0604020202020204" pitchFamily="34" charset="0"/>
            </a:endParaRPr>
          </a:p>
          <a:p>
            <a:pPr marL="896938" marR="938530" lvl="2" indent="-177800" defTabSz="434975">
              <a:spcBef>
                <a:spcPts val="100"/>
              </a:spcBef>
              <a:buClr>
                <a:srgbClr val="FFCC00"/>
              </a:buClr>
              <a:buFont typeface="Courier New" panose="02070309020205020404" pitchFamily="49" charset="0"/>
              <a:buChar char="o"/>
              <a:tabLst>
                <a:tab pos="240665" algn="l"/>
                <a:tab pos="241935" algn="l"/>
              </a:tabLst>
            </a:pPr>
            <a:endParaRPr lang="fr-FR" sz="1050" dirty="0">
              <a:solidFill>
                <a:prstClr val="black"/>
              </a:solidFill>
              <a:latin typeface="Arial" panose="020B0604020202020204" pitchFamily="34" charset="0"/>
              <a:cs typeface="Arial" panose="020B0604020202020204" pitchFamily="34" charset="0"/>
            </a:endParaRPr>
          </a:p>
          <a:p>
            <a:pPr marL="631825" marR="938530" lvl="1" indent="-161925">
              <a:spcBef>
                <a:spcPts val="100"/>
              </a:spcBef>
              <a:buClr>
                <a:srgbClr val="FFCC00"/>
              </a:buClr>
              <a:buFont typeface="Wingdings" panose="05000000000000000000" pitchFamily="2" charset="2"/>
              <a:buChar char="ü"/>
              <a:tabLst>
                <a:tab pos="240665" algn="l"/>
                <a:tab pos="241935" algn="l"/>
              </a:tabLst>
            </a:pPr>
            <a:endParaRPr lang="fr-FR" sz="1050" dirty="0">
              <a:solidFill>
                <a:prstClr val="black"/>
              </a:solidFill>
              <a:latin typeface="Arial" panose="020B0604020202020204" pitchFamily="34" charset="0"/>
              <a:cs typeface="Arial" panose="020B0604020202020204" pitchFamily="34" charset="0"/>
              <a:hlinkClick r:id="rId6"/>
            </a:endParaRPr>
          </a:p>
          <a:p>
            <a:pPr marL="631825" marR="938530" lvl="1" indent="-161925">
              <a:spcBef>
                <a:spcPts val="100"/>
              </a:spcBef>
              <a:buClr>
                <a:srgbClr val="FFCC00"/>
              </a:buClr>
              <a:buFont typeface="Wingdings" panose="05000000000000000000" pitchFamily="2" charset="2"/>
              <a:buChar char="ü"/>
              <a:tabLst>
                <a:tab pos="240665" algn="l"/>
                <a:tab pos="241935" algn="l"/>
              </a:tabLst>
            </a:pPr>
            <a:r>
              <a:rPr lang="fr-FR" sz="1050" dirty="0">
                <a:solidFill>
                  <a:prstClr val="black"/>
                </a:solidFill>
                <a:latin typeface="Arial" panose="020B0604020202020204" pitchFamily="34" charset="0"/>
                <a:cs typeface="Arial" panose="020B0604020202020204" pitchFamily="34" charset="0"/>
              </a:rPr>
              <a:t>Grâce aux partage d’informations sur les formations : </a:t>
            </a:r>
            <a:r>
              <a:rPr lang="fr-FR" sz="1050" dirty="0" err="1">
                <a:solidFill>
                  <a:prstClr val="black"/>
                </a:solidFill>
                <a:latin typeface="Arial" panose="020B0604020202020204" pitchFamily="34" charset="0"/>
                <a:cs typeface="Arial" panose="020B0604020202020204" pitchFamily="34" charset="0"/>
                <a:hlinkClick r:id="rId6"/>
              </a:rPr>
              <a:t>Forma’Diag</a:t>
            </a:r>
            <a:r>
              <a:rPr lang="fr-FR" sz="1050" dirty="0">
                <a:solidFill>
                  <a:prstClr val="black"/>
                </a:solidFill>
                <a:latin typeface="Arial" panose="020B0604020202020204" pitchFamily="34" charset="0"/>
                <a:cs typeface="Arial" panose="020B0604020202020204" pitchFamily="34" charset="0"/>
              </a:rPr>
              <a:t> </a:t>
            </a:r>
          </a:p>
          <a:p>
            <a:pPr marL="469900" marR="938530" lvl="1">
              <a:spcBef>
                <a:spcPts val="100"/>
              </a:spcBef>
              <a:buClr>
                <a:srgbClr val="FFCC00"/>
              </a:buClr>
              <a:tabLst>
                <a:tab pos="240665" algn="l"/>
                <a:tab pos="241935" algn="l"/>
              </a:tabLst>
            </a:pPr>
            <a:endParaRPr lang="fr-FR" sz="1050" dirty="0" smtClean="0">
              <a:latin typeface="Arial" panose="020B0604020202020204" pitchFamily="34" charset="0"/>
              <a:cs typeface="Arial" panose="020B0604020202020204" pitchFamily="34" charset="0"/>
            </a:endParaRPr>
          </a:p>
          <a:p>
            <a:pPr marL="271463" marR="938530" lvl="0" indent="-258763">
              <a:spcBef>
                <a:spcPts val="100"/>
              </a:spcBef>
              <a:buClr>
                <a:srgbClr val="FFCC00"/>
              </a:buClr>
              <a:buFont typeface="Wingdings" panose="05000000000000000000" pitchFamily="2" charset="2"/>
              <a:buChar char="Ø"/>
              <a:tabLst>
                <a:tab pos="240665" algn="l"/>
                <a:tab pos="241935" algn="l"/>
              </a:tabLst>
            </a:pPr>
            <a:r>
              <a:rPr lang="fr-FR" sz="1200" b="1" dirty="0" smtClean="0">
                <a:solidFill>
                  <a:srgbClr val="FECC00"/>
                </a:solidFill>
                <a:latin typeface="Arial" panose="020B0604020202020204" pitchFamily="34" charset="0"/>
                <a:cs typeface="Arial" panose="020B0604020202020204" pitchFamily="34" charset="0"/>
              </a:rPr>
              <a:t>Des </a:t>
            </a:r>
            <a:r>
              <a:rPr lang="fr-FR" sz="1200" b="1" dirty="0">
                <a:solidFill>
                  <a:srgbClr val="FECC00"/>
                </a:solidFill>
                <a:latin typeface="Arial" panose="020B0604020202020204" pitchFamily="34" charset="0"/>
                <a:cs typeface="Arial" panose="020B0604020202020204" pitchFamily="34" charset="0"/>
              </a:rPr>
              <a:t>analyses thématiques </a:t>
            </a:r>
            <a:r>
              <a:rPr lang="fr-FR" sz="1200" b="1" dirty="0" smtClean="0">
                <a:solidFill>
                  <a:srgbClr val="FECC00"/>
                </a:solidFill>
                <a:latin typeface="Arial" panose="020B0604020202020204" pitchFamily="34" charset="0"/>
                <a:cs typeface="Arial" panose="020B0604020202020204" pitchFamily="34" charset="0"/>
              </a:rPr>
              <a:t>développées </a:t>
            </a:r>
            <a:r>
              <a:rPr lang="fr-FR" sz="1200" b="1" dirty="0">
                <a:solidFill>
                  <a:srgbClr val="FECC00"/>
                </a:solidFill>
                <a:latin typeface="Arial" panose="020B0604020202020204" pitchFamily="34" charset="0"/>
                <a:cs typeface="Arial" panose="020B0604020202020204" pitchFamily="34" charset="0"/>
              </a:rPr>
              <a:t>en partenariat avec les collectivités </a:t>
            </a:r>
            <a:r>
              <a:rPr lang="fr-FR" sz="1200" b="1" dirty="0" smtClean="0">
                <a:solidFill>
                  <a:srgbClr val="FECC00"/>
                </a:solidFill>
                <a:latin typeface="Arial" panose="020B0604020202020204" pitchFamily="34" charset="0"/>
                <a:cs typeface="Arial" panose="020B0604020202020204" pitchFamily="34" charset="0"/>
              </a:rPr>
              <a:t>au </a:t>
            </a:r>
            <a:r>
              <a:rPr lang="fr-FR" sz="1200" b="1" dirty="0">
                <a:solidFill>
                  <a:srgbClr val="FECC00"/>
                </a:solidFill>
                <a:latin typeface="Arial" panose="020B0604020202020204" pitchFamily="34" charset="0"/>
                <a:cs typeface="Arial" panose="020B0604020202020204" pitchFamily="34" charset="0"/>
              </a:rPr>
              <a:t>service de leur stratégie </a:t>
            </a:r>
            <a:r>
              <a:rPr lang="fr-FR" sz="1200" b="1" dirty="0" smtClean="0">
                <a:solidFill>
                  <a:srgbClr val="FECC00"/>
                </a:solidFill>
                <a:latin typeface="Arial" panose="020B0604020202020204" pitchFamily="34" charset="0"/>
                <a:cs typeface="Arial" panose="020B0604020202020204" pitchFamily="34" charset="0"/>
              </a:rPr>
              <a:t>politique territoriale</a:t>
            </a:r>
            <a:r>
              <a:rPr lang="fr-FR" sz="1200" dirty="0" smtClean="0">
                <a:solidFill>
                  <a:srgbClr val="FECC00"/>
                </a:solidFill>
                <a:latin typeface="Arial" panose="020B0604020202020204" pitchFamily="34" charset="0"/>
                <a:cs typeface="Arial" panose="020B0604020202020204" pitchFamily="34" charset="0"/>
              </a:rPr>
              <a:t>. A titre d’exemples </a:t>
            </a:r>
            <a:r>
              <a:rPr lang="fr-FR" sz="1200" b="1" dirty="0" smtClean="0">
                <a:solidFill>
                  <a:srgbClr val="FECC00"/>
                </a:solidFill>
                <a:latin typeface="Arial" panose="020B0604020202020204" pitchFamily="34" charset="0"/>
                <a:cs typeface="Arial" panose="020B0604020202020204" pitchFamily="34" charset="0"/>
              </a:rPr>
              <a:t>: </a:t>
            </a:r>
          </a:p>
          <a:p>
            <a:pPr marL="271463" marR="938530" lvl="0" indent="-258763">
              <a:spcBef>
                <a:spcPts val="100"/>
              </a:spcBef>
              <a:buClr>
                <a:srgbClr val="FFCC00"/>
              </a:buClr>
              <a:buFont typeface="Wingdings" panose="05000000000000000000" pitchFamily="2" charset="2"/>
              <a:buChar char="Ø"/>
              <a:tabLst>
                <a:tab pos="240665" algn="l"/>
                <a:tab pos="241935" algn="l"/>
              </a:tabLst>
            </a:pPr>
            <a:endParaRPr lang="fr-FR" sz="1050" b="1" dirty="0">
              <a:solidFill>
                <a:prstClr val="black"/>
              </a:solidFill>
              <a:latin typeface="Arial" panose="020B0604020202020204" pitchFamily="34" charset="0"/>
              <a:cs typeface="Arial" panose="020B0604020202020204" pitchFamily="34" charset="0"/>
            </a:endParaRPr>
          </a:p>
          <a:p>
            <a:pPr marL="631825" marR="938530" lvl="0" indent="-7938">
              <a:spcBef>
                <a:spcPts val="100"/>
              </a:spcBef>
              <a:buClr>
                <a:srgbClr val="FFCC00"/>
              </a:buClr>
              <a:buFont typeface="Wingdings" panose="05000000000000000000" pitchFamily="2" charset="2"/>
              <a:buChar char="ü"/>
              <a:tabLst>
                <a:tab pos="240665" algn="l"/>
                <a:tab pos="241935" algn="l"/>
              </a:tabLst>
            </a:pPr>
            <a:r>
              <a:rPr lang="fr-FR" sz="1050" b="1" dirty="0" smtClean="0">
                <a:solidFill>
                  <a:prstClr val="black"/>
                </a:solidFill>
                <a:latin typeface="Arial" panose="020B0604020202020204" pitchFamily="34" charset="0"/>
                <a:cs typeface="Arial" panose="020B0604020202020204" pitchFamily="34" charset="0"/>
              </a:rPr>
              <a:t> Élaboration d’études </a:t>
            </a:r>
            <a:r>
              <a:rPr lang="fr-FR" sz="1050" b="1" dirty="0">
                <a:solidFill>
                  <a:prstClr val="black"/>
                </a:solidFill>
                <a:latin typeface="Arial" panose="020B0604020202020204" pitchFamily="34" charset="0"/>
                <a:cs typeface="Arial" panose="020B0604020202020204" pitchFamily="34" charset="0"/>
              </a:rPr>
              <a:t>croisées </a:t>
            </a:r>
            <a:r>
              <a:rPr lang="fr-FR" sz="1050" b="1" dirty="0" smtClean="0">
                <a:solidFill>
                  <a:prstClr val="black"/>
                </a:solidFill>
                <a:latin typeface="Arial" panose="020B0604020202020204" pitchFamily="34" charset="0"/>
                <a:cs typeface="Arial" panose="020B0604020202020204" pitchFamily="34" charset="0"/>
              </a:rPr>
              <a:t>réalisées </a:t>
            </a:r>
            <a:r>
              <a:rPr lang="fr-FR" sz="1050" dirty="0">
                <a:solidFill>
                  <a:prstClr val="black"/>
                </a:solidFill>
                <a:latin typeface="Arial" panose="020B0604020202020204" pitchFamily="34" charset="0"/>
                <a:cs typeface="Arial" panose="020B0604020202020204" pitchFamily="34" charset="0"/>
              </a:rPr>
              <a:t>à l’échelle des bassins d’emploi avec la région </a:t>
            </a:r>
            <a:r>
              <a:rPr lang="fr-FR" sz="1050" dirty="0" smtClean="0">
                <a:solidFill>
                  <a:prstClr val="black"/>
                </a:solidFill>
                <a:latin typeface="Arial" panose="020B0604020202020204" pitchFamily="34" charset="0"/>
                <a:cs typeface="Arial" panose="020B0604020202020204" pitchFamily="34" charset="0"/>
              </a:rPr>
              <a:t>Hauts-de-France </a:t>
            </a:r>
            <a:r>
              <a:rPr lang="fr-FR" sz="1050" dirty="0">
                <a:solidFill>
                  <a:prstClr val="black"/>
                </a:solidFill>
                <a:latin typeface="Arial" panose="020B0604020202020204" pitchFamily="34" charset="0"/>
                <a:cs typeface="Arial" panose="020B0604020202020204" pitchFamily="34" charset="0"/>
              </a:rPr>
              <a:t>au service de la politique régionale d’aide à la </a:t>
            </a:r>
            <a:r>
              <a:rPr lang="fr-FR" sz="1050" dirty="0" smtClean="0">
                <a:solidFill>
                  <a:prstClr val="black"/>
                </a:solidFill>
                <a:latin typeface="Arial" panose="020B0604020202020204" pitchFamily="34" charset="0"/>
                <a:cs typeface="Arial" panose="020B0604020202020204" pitchFamily="34" charset="0"/>
              </a:rPr>
              <a:t>mobilité</a:t>
            </a:r>
          </a:p>
          <a:p>
            <a:pPr marL="631825" marR="938530" lvl="0" indent="-7938">
              <a:spcBef>
                <a:spcPts val="100"/>
              </a:spcBef>
              <a:buClr>
                <a:srgbClr val="FFCC00"/>
              </a:buClr>
              <a:buFont typeface="Wingdings" panose="05000000000000000000" pitchFamily="2" charset="2"/>
              <a:buChar char="ü"/>
              <a:tabLst>
                <a:tab pos="240665" algn="l"/>
                <a:tab pos="241935" algn="l"/>
              </a:tabLst>
            </a:pPr>
            <a:endParaRPr lang="fr-FR" sz="1050" dirty="0">
              <a:solidFill>
                <a:prstClr val="black"/>
              </a:solidFill>
              <a:latin typeface="Arial" panose="020B0604020202020204" pitchFamily="34" charset="0"/>
              <a:cs typeface="Arial" panose="020B0604020202020204" pitchFamily="34" charset="0"/>
            </a:endParaRPr>
          </a:p>
          <a:p>
            <a:pPr marL="631825" marR="938530" lvl="1" indent="-7938">
              <a:spcBef>
                <a:spcPts val="100"/>
              </a:spcBef>
              <a:buClr>
                <a:srgbClr val="FFCC00"/>
              </a:buClr>
              <a:buFont typeface="Wingdings" panose="05000000000000000000" pitchFamily="2" charset="2"/>
              <a:buChar char="ü"/>
              <a:tabLst>
                <a:tab pos="240665" algn="l"/>
                <a:tab pos="241935" algn="l"/>
              </a:tabLst>
            </a:pPr>
            <a:r>
              <a:rPr lang="fr-FR" sz="1050" b="1" dirty="0">
                <a:solidFill>
                  <a:prstClr val="black"/>
                </a:solidFill>
                <a:latin typeface="Arial" panose="020B0604020202020204" pitchFamily="34" charset="0"/>
                <a:cs typeface="Arial" panose="020B0604020202020204" pitchFamily="34" charset="0"/>
              </a:rPr>
              <a:t>C</a:t>
            </a:r>
            <a:r>
              <a:rPr lang="fr-FR" sz="1050" b="1" dirty="0" smtClean="0">
                <a:solidFill>
                  <a:prstClr val="black"/>
                </a:solidFill>
                <a:latin typeface="Arial" panose="020B0604020202020204" pitchFamily="34" charset="0"/>
                <a:cs typeface="Arial" panose="020B0604020202020204" pitchFamily="34" charset="0"/>
              </a:rPr>
              <a:t>oordination </a:t>
            </a:r>
            <a:r>
              <a:rPr lang="fr-FR" sz="1050" b="1" dirty="0">
                <a:solidFill>
                  <a:prstClr val="black"/>
                </a:solidFill>
                <a:latin typeface="Arial" panose="020B0604020202020204" pitchFamily="34" charset="0"/>
                <a:cs typeface="Arial" panose="020B0604020202020204" pitchFamily="34" charset="0"/>
              </a:rPr>
              <a:t>des achats de formations </a:t>
            </a:r>
            <a:r>
              <a:rPr lang="fr-FR" sz="1050" dirty="0">
                <a:solidFill>
                  <a:prstClr val="black"/>
                </a:solidFill>
                <a:latin typeface="Arial" panose="020B0604020202020204" pitchFamily="34" charset="0"/>
                <a:cs typeface="Arial" panose="020B0604020202020204" pitchFamily="34" charset="0"/>
              </a:rPr>
              <a:t>pour une meilleure complémentarité des achats sur la base d’un diagnostic </a:t>
            </a:r>
            <a:r>
              <a:rPr lang="fr-FR" sz="1050" dirty="0" smtClean="0">
                <a:solidFill>
                  <a:prstClr val="black"/>
                </a:solidFill>
                <a:latin typeface="Arial" panose="020B0604020202020204" pitchFamily="34" charset="0"/>
                <a:cs typeface="Arial" panose="020B0604020202020204" pitchFamily="34" charset="0"/>
              </a:rPr>
              <a:t>partagé</a:t>
            </a:r>
            <a:endParaRPr lang="fr-FR" sz="500" dirty="0">
              <a:solidFill>
                <a:prstClr val="black"/>
              </a:solidFill>
              <a:latin typeface="Arial" panose="020B0604020202020204" pitchFamily="34" charset="0"/>
              <a:cs typeface="Arial" panose="020B0604020202020204" pitchFamily="34" charset="0"/>
            </a:endParaRPr>
          </a:p>
        </p:txBody>
      </p:sp>
      <p:sp>
        <p:nvSpPr>
          <p:cNvPr id="9" name="Freeform 5">
            <a:extLst>
              <a:ext uri="{FF2B5EF4-FFF2-40B4-BE49-F238E27FC236}">
                <a16:creationId xmlns="" xmlns:a16="http://schemas.microsoft.com/office/drawing/2014/main" id="{03F16356-6B8F-4F98-BA38-D1449838C3C9}"/>
              </a:ext>
            </a:extLst>
          </p:cNvPr>
          <p:cNvSpPr>
            <a:spLocks/>
          </p:cNvSpPr>
          <p:nvPr/>
        </p:nvSpPr>
        <p:spPr bwMode="auto">
          <a:xfrm>
            <a:off x="1030447" y="5029357"/>
            <a:ext cx="1223963" cy="1252538"/>
          </a:xfrm>
          <a:custGeom>
            <a:avLst/>
            <a:gdLst>
              <a:gd name="T0" fmla="*/ 344 w 368"/>
              <a:gd name="T1" fmla="*/ 286 h 376"/>
              <a:gd name="T2" fmla="*/ 343 w 368"/>
              <a:gd name="T3" fmla="*/ 272 h 376"/>
              <a:gd name="T4" fmla="*/ 336 w 368"/>
              <a:gd name="T5" fmla="*/ 257 h 376"/>
              <a:gd name="T6" fmla="*/ 346 w 368"/>
              <a:gd name="T7" fmla="*/ 242 h 376"/>
              <a:gd name="T8" fmla="*/ 342 w 368"/>
              <a:gd name="T9" fmla="*/ 230 h 376"/>
              <a:gd name="T10" fmla="*/ 337 w 368"/>
              <a:gd name="T11" fmla="*/ 210 h 376"/>
              <a:gd name="T12" fmla="*/ 327 w 368"/>
              <a:gd name="T13" fmla="*/ 197 h 376"/>
              <a:gd name="T14" fmla="*/ 313 w 368"/>
              <a:gd name="T15" fmla="*/ 209 h 376"/>
              <a:gd name="T16" fmla="*/ 314 w 368"/>
              <a:gd name="T17" fmla="*/ 195 h 376"/>
              <a:gd name="T18" fmla="*/ 329 w 368"/>
              <a:gd name="T19" fmla="*/ 171 h 376"/>
              <a:gd name="T20" fmla="*/ 350 w 368"/>
              <a:gd name="T21" fmla="*/ 151 h 376"/>
              <a:gd name="T22" fmla="*/ 353 w 368"/>
              <a:gd name="T23" fmla="*/ 143 h 376"/>
              <a:gd name="T24" fmla="*/ 367 w 368"/>
              <a:gd name="T25" fmla="*/ 85 h 376"/>
              <a:gd name="T26" fmla="*/ 336 w 368"/>
              <a:gd name="T27" fmla="*/ 79 h 376"/>
              <a:gd name="T28" fmla="*/ 318 w 368"/>
              <a:gd name="T29" fmla="*/ 67 h 376"/>
              <a:gd name="T30" fmla="*/ 299 w 368"/>
              <a:gd name="T31" fmla="*/ 64 h 376"/>
              <a:gd name="T32" fmla="*/ 284 w 368"/>
              <a:gd name="T33" fmla="*/ 59 h 376"/>
              <a:gd name="T34" fmla="*/ 272 w 368"/>
              <a:gd name="T35" fmla="*/ 40 h 376"/>
              <a:gd name="T36" fmla="*/ 254 w 368"/>
              <a:gd name="T37" fmla="*/ 35 h 376"/>
              <a:gd name="T38" fmla="*/ 238 w 368"/>
              <a:gd name="T39" fmla="*/ 27 h 376"/>
              <a:gd name="T40" fmla="*/ 224 w 368"/>
              <a:gd name="T41" fmla="*/ 14 h 376"/>
              <a:gd name="T42" fmla="*/ 209 w 368"/>
              <a:gd name="T43" fmla="*/ 3 h 376"/>
              <a:gd name="T44" fmla="*/ 184 w 368"/>
              <a:gd name="T45" fmla="*/ 25 h 376"/>
              <a:gd name="T46" fmla="*/ 176 w 368"/>
              <a:gd name="T47" fmla="*/ 37 h 376"/>
              <a:gd name="T48" fmla="*/ 123 w 368"/>
              <a:gd name="T49" fmla="*/ 74 h 376"/>
              <a:gd name="T50" fmla="*/ 103 w 368"/>
              <a:gd name="T51" fmla="*/ 59 h 376"/>
              <a:gd name="T52" fmla="*/ 85 w 368"/>
              <a:gd name="T53" fmla="*/ 64 h 376"/>
              <a:gd name="T54" fmla="*/ 93 w 368"/>
              <a:gd name="T55" fmla="*/ 86 h 376"/>
              <a:gd name="T56" fmla="*/ 80 w 368"/>
              <a:gd name="T57" fmla="*/ 102 h 376"/>
              <a:gd name="T58" fmla="*/ 77 w 368"/>
              <a:gd name="T59" fmla="*/ 102 h 376"/>
              <a:gd name="T60" fmla="*/ 66 w 368"/>
              <a:gd name="T61" fmla="*/ 102 h 376"/>
              <a:gd name="T62" fmla="*/ 52 w 368"/>
              <a:gd name="T63" fmla="*/ 92 h 376"/>
              <a:gd name="T64" fmla="*/ 41 w 368"/>
              <a:gd name="T65" fmla="*/ 92 h 376"/>
              <a:gd name="T66" fmla="*/ 25 w 368"/>
              <a:gd name="T67" fmla="*/ 97 h 376"/>
              <a:gd name="T68" fmla="*/ 12 w 368"/>
              <a:gd name="T69" fmla="*/ 96 h 376"/>
              <a:gd name="T70" fmla="*/ 3 w 368"/>
              <a:gd name="T71" fmla="*/ 109 h 376"/>
              <a:gd name="T72" fmla="*/ 16 w 368"/>
              <a:gd name="T73" fmla="*/ 112 h 376"/>
              <a:gd name="T74" fmla="*/ 12 w 368"/>
              <a:gd name="T75" fmla="*/ 112 h 376"/>
              <a:gd name="T76" fmla="*/ 13 w 368"/>
              <a:gd name="T77" fmla="*/ 120 h 376"/>
              <a:gd name="T78" fmla="*/ 10 w 368"/>
              <a:gd name="T79" fmla="*/ 133 h 376"/>
              <a:gd name="T80" fmla="*/ 26 w 368"/>
              <a:gd name="T81" fmla="*/ 134 h 376"/>
              <a:gd name="T82" fmla="*/ 33 w 368"/>
              <a:gd name="T83" fmla="*/ 135 h 376"/>
              <a:gd name="T84" fmla="*/ 44 w 368"/>
              <a:gd name="T85" fmla="*/ 140 h 376"/>
              <a:gd name="T86" fmla="*/ 47 w 368"/>
              <a:gd name="T87" fmla="*/ 145 h 376"/>
              <a:gd name="T88" fmla="*/ 93 w 368"/>
              <a:gd name="T89" fmla="*/ 214 h 376"/>
              <a:gd name="T90" fmla="*/ 96 w 368"/>
              <a:gd name="T91" fmla="*/ 225 h 376"/>
              <a:gd name="T92" fmla="*/ 96 w 368"/>
              <a:gd name="T93" fmla="*/ 268 h 376"/>
              <a:gd name="T94" fmla="*/ 88 w 368"/>
              <a:gd name="T95" fmla="*/ 302 h 376"/>
              <a:gd name="T96" fmla="*/ 86 w 368"/>
              <a:gd name="T97" fmla="*/ 334 h 376"/>
              <a:gd name="T98" fmla="*/ 92 w 368"/>
              <a:gd name="T99" fmla="*/ 343 h 376"/>
              <a:gd name="T100" fmla="*/ 111 w 368"/>
              <a:gd name="T101" fmla="*/ 353 h 376"/>
              <a:gd name="T102" fmla="*/ 126 w 368"/>
              <a:gd name="T103" fmla="*/ 357 h 376"/>
              <a:gd name="T104" fmla="*/ 150 w 368"/>
              <a:gd name="T105" fmla="*/ 357 h 376"/>
              <a:gd name="T106" fmla="*/ 171 w 368"/>
              <a:gd name="T107" fmla="*/ 358 h 376"/>
              <a:gd name="T108" fmla="*/ 184 w 368"/>
              <a:gd name="T109" fmla="*/ 368 h 376"/>
              <a:gd name="T110" fmla="*/ 212 w 368"/>
              <a:gd name="T111" fmla="*/ 374 h 376"/>
              <a:gd name="T112" fmla="*/ 225 w 368"/>
              <a:gd name="T113" fmla="*/ 364 h 376"/>
              <a:gd name="T114" fmla="*/ 238 w 368"/>
              <a:gd name="T115" fmla="*/ 334 h 376"/>
              <a:gd name="T116" fmla="*/ 295 w 368"/>
              <a:gd name="T117" fmla="*/ 329 h 376"/>
              <a:gd name="T118" fmla="*/ 311 w 368"/>
              <a:gd name="T119" fmla="*/ 341 h 376"/>
              <a:gd name="T120" fmla="*/ 335 w 368"/>
              <a:gd name="T121" fmla="*/ 335 h 376"/>
              <a:gd name="T122" fmla="*/ 346 w 368"/>
              <a:gd name="T123" fmla="*/ 321 h 376"/>
              <a:gd name="T124" fmla="*/ 362 w 368"/>
              <a:gd name="T125" fmla="*/ 30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8" h="376">
                <a:moveTo>
                  <a:pt x="365" y="290"/>
                </a:moveTo>
                <a:cubicBezTo>
                  <a:pt x="363" y="291"/>
                  <a:pt x="361" y="292"/>
                  <a:pt x="359" y="293"/>
                </a:cubicBezTo>
                <a:cubicBezTo>
                  <a:pt x="357" y="293"/>
                  <a:pt x="356" y="293"/>
                  <a:pt x="354" y="292"/>
                </a:cubicBezTo>
                <a:cubicBezTo>
                  <a:pt x="352" y="291"/>
                  <a:pt x="351" y="290"/>
                  <a:pt x="349" y="290"/>
                </a:cubicBezTo>
                <a:cubicBezTo>
                  <a:pt x="346" y="289"/>
                  <a:pt x="346" y="289"/>
                  <a:pt x="344" y="286"/>
                </a:cubicBezTo>
                <a:cubicBezTo>
                  <a:pt x="342" y="284"/>
                  <a:pt x="342" y="285"/>
                  <a:pt x="343" y="282"/>
                </a:cubicBezTo>
                <a:cubicBezTo>
                  <a:pt x="343" y="281"/>
                  <a:pt x="343" y="281"/>
                  <a:pt x="343" y="280"/>
                </a:cubicBezTo>
                <a:cubicBezTo>
                  <a:pt x="343" y="279"/>
                  <a:pt x="341" y="278"/>
                  <a:pt x="341" y="277"/>
                </a:cubicBezTo>
                <a:cubicBezTo>
                  <a:pt x="341" y="276"/>
                  <a:pt x="342" y="276"/>
                  <a:pt x="342" y="275"/>
                </a:cubicBezTo>
                <a:cubicBezTo>
                  <a:pt x="343" y="274"/>
                  <a:pt x="342" y="273"/>
                  <a:pt x="343" y="272"/>
                </a:cubicBezTo>
                <a:cubicBezTo>
                  <a:pt x="344" y="270"/>
                  <a:pt x="345" y="270"/>
                  <a:pt x="347" y="270"/>
                </a:cubicBezTo>
                <a:cubicBezTo>
                  <a:pt x="346" y="268"/>
                  <a:pt x="345" y="264"/>
                  <a:pt x="344" y="263"/>
                </a:cubicBezTo>
                <a:cubicBezTo>
                  <a:pt x="343" y="262"/>
                  <a:pt x="340" y="263"/>
                  <a:pt x="339" y="262"/>
                </a:cubicBezTo>
                <a:cubicBezTo>
                  <a:pt x="338" y="262"/>
                  <a:pt x="337" y="261"/>
                  <a:pt x="336" y="261"/>
                </a:cubicBezTo>
                <a:cubicBezTo>
                  <a:pt x="336" y="260"/>
                  <a:pt x="337" y="257"/>
                  <a:pt x="336" y="257"/>
                </a:cubicBezTo>
                <a:cubicBezTo>
                  <a:pt x="335" y="256"/>
                  <a:pt x="334" y="256"/>
                  <a:pt x="334" y="256"/>
                </a:cubicBezTo>
                <a:cubicBezTo>
                  <a:pt x="333" y="255"/>
                  <a:pt x="333" y="253"/>
                  <a:pt x="332" y="252"/>
                </a:cubicBezTo>
                <a:cubicBezTo>
                  <a:pt x="336" y="251"/>
                  <a:pt x="339" y="249"/>
                  <a:pt x="343" y="248"/>
                </a:cubicBezTo>
                <a:cubicBezTo>
                  <a:pt x="344" y="247"/>
                  <a:pt x="345" y="247"/>
                  <a:pt x="346" y="246"/>
                </a:cubicBezTo>
                <a:cubicBezTo>
                  <a:pt x="348" y="245"/>
                  <a:pt x="346" y="244"/>
                  <a:pt x="346" y="242"/>
                </a:cubicBezTo>
                <a:cubicBezTo>
                  <a:pt x="346" y="241"/>
                  <a:pt x="348" y="240"/>
                  <a:pt x="348" y="239"/>
                </a:cubicBezTo>
                <a:cubicBezTo>
                  <a:pt x="348" y="238"/>
                  <a:pt x="348" y="239"/>
                  <a:pt x="347" y="238"/>
                </a:cubicBezTo>
                <a:cubicBezTo>
                  <a:pt x="346" y="237"/>
                  <a:pt x="344" y="236"/>
                  <a:pt x="343" y="235"/>
                </a:cubicBezTo>
                <a:cubicBezTo>
                  <a:pt x="342" y="234"/>
                  <a:pt x="342" y="233"/>
                  <a:pt x="342" y="232"/>
                </a:cubicBezTo>
                <a:cubicBezTo>
                  <a:pt x="342" y="231"/>
                  <a:pt x="342" y="230"/>
                  <a:pt x="342" y="230"/>
                </a:cubicBezTo>
                <a:cubicBezTo>
                  <a:pt x="341" y="228"/>
                  <a:pt x="340" y="229"/>
                  <a:pt x="338" y="228"/>
                </a:cubicBezTo>
                <a:cubicBezTo>
                  <a:pt x="335" y="225"/>
                  <a:pt x="336" y="223"/>
                  <a:pt x="338" y="221"/>
                </a:cubicBezTo>
                <a:cubicBezTo>
                  <a:pt x="339" y="220"/>
                  <a:pt x="341" y="219"/>
                  <a:pt x="342" y="218"/>
                </a:cubicBezTo>
                <a:cubicBezTo>
                  <a:pt x="343" y="216"/>
                  <a:pt x="342" y="215"/>
                  <a:pt x="340" y="213"/>
                </a:cubicBezTo>
                <a:cubicBezTo>
                  <a:pt x="339" y="212"/>
                  <a:pt x="338" y="211"/>
                  <a:pt x="337" y="210"/>
                </a:cubicBezTo>
                <a:cubicBezTo>
                  <a:pt x="335" y="208"/>
                  <a:pt x="335" y="208"/>
                  <a:pt x="335" y="206"/>
                </a:cubicBezTo>
                <a:cubicBezTo>
                  <a:pt x="335" y="204"/>
                  <a:pt x="337" y="204"/>
                  <a:pt x="335" y="202"/>
                </a:cubicBezTo>
                <a:cubicBezTo>
                  <a:pt x="335" y="201"/>
                  <a:pt x="334" y="200"/>
                  <a:pt x="334" y="199"/>
                </a:cubicBezTo>
                <a:cubicBezTo>
                  <a:pt x="333" y="199"/>
                  <a:pt x="334" y="198"/>
                  <a:pt x="334" y="197"/>
                </a:cubicBezTo>
                <a:cubicBezTo>
                  <a:pt x="333" y="196"/>
                  <a:pt x="328" y="197"/>
                  <a:pt x="327" y="197"/>
                </a:cubicBezTo>
                <a:cubicBezTo>
                  <a:pt x="325" y="198"/>
                  <a:pt x="325" y="199"/>
                  <a:pt x="323" y="200"/>
                </a:cubicBezTo>
                <a:cubicBezTo>
                  <a:pt x="322" y="200"/>
                  <a:pt x="322" y="199"/>
                  <a:pt x="321" y="200"/>
                </a:cubicBezTo>
                <a:cubicBezTo>
                  <a:pt x="319" y="200"/>
                  <a:pt x="320" y="199"/>
                  <a:pt x="319" y="200"/>
                </a:cubicBezTo>
                <a:cubicBezTo>
                  <a:pt x="317" y="202"/>
                  <a:pt x="318" y="204"/>
                  <a:pt x="320" y="205"/>
                </a:cubicBezTo>
                <a:cubicBezTo>
                  <a:pt x="317" y="207"/>
                  <a:pt x="316" y="209"/>
                  <a:pt x="313" y="209"/>
                </a:cubicBezTo>
                <a:cubicBezTo>
                  <a:pt x="313" y="208"/>
                  <a:pt x="313" y="206"/>
                  <a:pt x="313" y="205"/>
                </a:cubicBezTo>
                <a:cubicBezTo>
                  <a:pt x="313" y="204"/>
                  <a:pt x="314" y="204"/>
                  <a:pt x="314" y="203"/>
                </a:cubicBezTo>
                <a:cubicBezTo>
                  <a:pt x="315" y="202"/>
                  <a:pt x="315" y="200"/>
                  <a:pt x="315" y="199"/>
                </a:cubicBezTo>
                <a:cubicBezTo>
                  <a:pt x="315" y="199"/>
                  <a:pt x="314" y="198"/>
                  <a:pt x="314" y="198"/>
                </a:cubicBezTo>
                <a:cubicBezTo>
                  <a:pt x="314" y="197"/>
                  <a:pt x="314" y="196"/>
                  <a:pt x="314" y="195"/>
                </a:cubicBezTo>
                <a:cubicBezTo>
                  <a:pt x="314" y="192"/>
                  <a:pt x="314" y="191"/>
                  <a:pt x="316" y="189"/>
                </a:cubicBezTo>
                <a:cubicBezTo>
                  <a:pt x="318" y="186"/>
                  <a:pt x="320" y="185"/>
                  <a:pt x="322" y="182"/>
                </a:cubicBezTo>
                <a:cubicBezTo>
                  <a:pt x="323" y="181"/>
                  <a:pt x="323" y="181"/>
                  <a:pt x="323" y="179"/>
                </a:cubicBezTo>
                <a:cubicBezTo>
                  <a:pt x="323" y="178"/>
                  <a:pt x="323" y="178"/>
                  <a:pt x="324" y="176"/>
                </a:cubicBezTo>
                <a:cubicBezTo>
                  <a:pt x="326" y="174"/>
                  <a:pt x="327" y="172"/>
                  <a:pt x="329" y="171"/>
                </a:cubicBezTo>
                <a:cubicBezTo>
                  <a:pt x="331" y="168"/>
                  <a:pt x="333" y="165"/>
                  <a:pt x="335" y="163"/>
                </a:cubicBezTo>
                <a:cubicBezTo>
                  <a:pt x="337" y="161"/>
                  <a:pt x="336" y="159"/>
                  <a:pt x="338" y="157"/>
                </a:cubicBezTo>
                <a:cubicBezTo>
                  <a:pt x="337" y="157"/>
                  <a:pt x="342" y="149"/>
                  <a:pt x="343" y="150"/>
                </a:cubicBezTo>
                <a:cubicBezTo>
                  <a:pt x="343" y="151"/>
                  <a:pt x="343" y="151"/>
                  <a:pt x="343" y="152"/>
                </a:cubicBezTo>
                <a:cubicBezTo>
                  <a:pt x="344" y="152"/>
                  <a:pt x="349" y="153"/>
                  <a:pt x="350" y="151"/>
                </a:cubicBezTo>
                <a:cubicBezTo>
                  <a:pt x="350" y="151"/>
                  <a:pt x="350" y="150"/>
                  <a:pt x="350" y="149"/>
                </a:cubicBezTo>
                <a:cubicBezTo>
                  <a:pt x="350" y="149"/>
                  <a:pt x="352" y="149"/>
                  <a:pt x="352" y="149"/>
                </a:cubicBezTo>
                <a:cubicBezTo>
                  <a:pt x="352" y="149"/>
                  <a:pt x="352" y="148"/>
                  <a:pt x="352" y="148"/>
                </a:cubicBezTo>
                <a:cubicBezTo>
                  <a:pt x="352" y="148"/>
                  <a:pt x="353" y="146"/>
                  <a:pt x="353" y="146"/>
                </a:cubicBezTo>
                <a:cubicBezTo>
                  <a:pt x="354" y="145"/>
                  <a:pt x="354" y="145"/>
                  <a:pt x="353" y="143"/>
                </a:cubicBezTo>
                <a:cubicBezTo>
                  <a:pt x="353" y="142"/>
                  <a:pt x="352" y="141"/>
                  <a:pt x="352" y="140"/>
                </a:cubicBezTo>
                <a:cubicBezTo>
                  <a:pt x="352" y="138"/>
                  <a:pt x="353" y="134"/>
                  <a:pt x="353" y="132"/>
                </a:cubicBezTo>
                <a:cubicBezTo>
                  <a:pt x="355" y="121"/>
                  <a:pt x="356" y="110"/>
                  <a:pt x="360" y="99"/>
                </a:cubicBezTo>
                <a:cubicBezTo>
                  <a:pt x="361" y="97"/>
                  <a:pt x="363" y="95"/>
                  <a:pt x="364" y="93"/>
                </a:cubicBezTo>
                <a:cubicBezTo>
                  <a:pt x="366" y="90"/>
                  <a:pt x="366" y="87"/>
                  <a:pt x="367" y="85"/>
                </a:cubicBezTo>
                <a:cubicBezTo>
                  <a:pt x="363" y="83"/>
                  <a:pt x="360" y="83"/>
                  <a:pt x="356" y="83"/>
                </a:cubicBezTo>
                <a:cubicBezTo>
                  <a:pt x="354" y="83"/>
                  <a:pt x="352" y="83"/>
                  <a:pt x="351" y="82"/>
                </a:cubicBezTo>
                <a:cubicBezTo>
                  <a:pt x="349" y="81"/>
                  <a:pt x="348" y="78"/>
                  <a:pt x="346" y="77"/>
                </a:cubicBezTo>
                <a:cubicBezTo>
                  <a:pt x="344" y="77"/>
                  <a:pt x="343" y="80"/>
                  <a:pt x="341" y="80"/>
                </a:cubicBezTo>
                <a:cubicBezTo>
                  <a:pt x="340" y="80"/>
                  <a:pt x="338" y="79"/>
                  <a:pt x="336" y="79"/>
                </a:cubicBezTo>
                <a:cubicBezTo>
                  <a:pt x="334" y="79"/>
                  <a:pt x="335" y="81"/>
                  <a:pt x="334" y="79"/>
                </a:cubicBezTo>
                <a:cubicBezTo>
                  <a:pt x="333" y="78"/>
                  <a:pt x="333" y="78"/>
                  <a:pt x="332" y="77"/>
                </a:cubicBezTo>
                <a:cubicBezTo>
                  <a:pt x="330" y="76"/>
                  <a:pt x="329" y="77"/>
                  <a:pt x="329" y="79"/>
                </a:cubicBezTo>
                <a:cubicBezTo>
                  <a:pt x="326" y="79"/>
                  <a:pt x="322" y="75"/>
                  <a:pt x="321" y="72"/>
                </a:cubicBezTo>
                <a:cubicBezTo>
                  <a:pt x="320" y="70"/>
                  <a:pt x="321" y="68"/>
                  <a:pt x="318" y="67"/>
                </a:cubicBezTo>
                <a:cubicBezTo>
                  <a:pt x="316" y="67"/>
                  <a:pt x="314" y="66"/>
                  <a:pt x="312" y="66"/>
                </a:cubicBezTo>
                <a:cubicBezTo>
                  <a:pt x="311" y="66"/>
                  <a:pt x="311" y="65"/>
                  <a:pt x="310" y="65"/>
                </a:cubicBezTo>
                <a:cubicBezTo>
                  <a:pt x="309" y="66"/>
                  <a:pt x="308" y="67"/>
                  <a:pt x="307" y="68"/>
                </a:cubicBezTo>
                <a:cubicBezTo>
                  <a:pt x="306" y="68"/>
                  <a:pt x="303" y="67"/>
                  <a:pt x="302" y="66"/>
                </a:cubicBezTo>
                <a:cubicBezTo>
                  <a:pt x="301" y="66"/>
                  <a:pt x="300" y="65"/>
                  <a:pt x="299" y="64"/>
                </a:cubicBezTo>
                <a:cubicBezTo>
                  <a:pt x="297" y="64"/>
                  <a:pt x="295" y="64"/>
                  <a:pt x="293" y="64"/>
                </a:cubicBezTo>
                <a:cubicBezTo>
                  <a:pt x="291" y="63"/>
                  <a:pt x="289" y="63"/>
                  <a:pt x="287" y="62"/>
                </a:cubicBezTo>
                <a:cubicBezTo>
                  <a:pt x="287" y="61"/>
                  <a:pt x="286" y="61"/>
                  <a:pt x="286" y="61"/>
                </a:cubicBezTo>
                <a:cubicBezTo>
                  <a:pt x="286" y="61"/>
                  <a:pt x="285" y="60"/>
                  <a:pt x="285" y="60"/>
                </a:cubicBezTo>
                <a:cubicBezTo>
                  <a:pt x="285" y="60"/>
                  <a:pt x="284" y="60"/>
                  <a:pt x="284" y="59"/>
                </a:cubicBezTo>
                <a:cubicBezTo>
                  <a:pt x="281" y="58"/>
                  <a:pt x="278" y="56"/>
                  <a:pt x="275" y="54"/>
                </a:cubicBezTo>
                <a:cubicBezTo>
                  <a:pt x="275" y="54"/>
                  <a:pt x="273" y="53"/>
                  <a:pt x="273" y="52"/>
                </a:cubicBezTo>
                <a:cubicBezTo>
                  <a:pt x="272" y="52"/>
                  <a:pt x="273" y="51"/>
                  <a:pt x="273" y="50"/>
                </a:cubicBezTo>
                <a:cubicBezTo>
                  <a:pt x="272" y="48"/>
                  <a:pt x="270" y="47"/>
                  <a:pt x="271" y="44"/>
                </a:cubicBezTo>
                <a:cubicBezTo>
                  <a:pt x="271" y="43"/>
                  <a:pt x="273" y="40"/>
                  <a:pt x="272" y="40"/>
                </a:cubicBezTo>
                <a:cubicBezTo>
                  <a:pt x="271" y="37"/>
                  <a:pt x="269" y="41"/>
                  <a:pt x="268" y="42"/>
                </a:cubicBezTo>
                <a:cubicBezTo>
                  <a:pt x="267" y="43"/>
                  <a:pt x="268" y="47"/>
                  <a:pt x="265" y="47"/>
                </a:cubicBezTo>
                <a:cubicBezTo>
                  <a:pt x="264" y="47"/>
                  <a:pt x="261" y="45"/>
                  <a:pt x="260" y="44"/>
                </a:cubicBezTo>
                <a:cubicBezTo>
                  <a:pt x="258" y="43"/>
                  <a:pt x="254" y="41"/>
                  <a:pt x="253" y="39"/>
                </a:cubicBezTo>
                <a:cubicBezTo>
                  <a:pt x="252" y="38"/>
                  <a:pt x="253" y="37"/>
                  <a:pt x="254" y="35"/>
                </a:cubicBezTo>
                <a:cubicBezTo>
                  <a:pt x="250" y="36"/>
                  <a:pt x="252" y="33"/>
                  <a:pt x="249" y="32"/>
                </a:cubicBezTo>
                <a:cubicBezTo>
                  <a:pt x="248" y="31"/>
                  <a:pt x="246" y="33"/>
                  <a:pt x="245" y="33"/>
                </a:cubicBezTo>
                <a:cubicBezTo>
                  <a:pt x="244" y="33"/>
                  <a:pt x="242" y="32"/>
                  <a:pt x="241" y="32"/>
                </a:cubicBezTo>
                <a:cubicBezTo>
                  <a:pt x="241" y="31"/>
                  <a:pt x="240" y="31"/>
                  <a:pt x="239" y="30"/>
                </a:cubicBezTo>
                <a:cubicBezTo>
                  <a:pt x="238" y="29"/>
                  <a:pt x="239" y="28"/>
                  <a:pt x="238" y="27"/>
                </a:cubicBezTo>
                <a:cubicBezTo>
                  <a:pt x="237" y="26"/>
                  <a:pt x="236" y="27"/>
                  <a:pt x="235" y="26"/>
                </a:cubicBezTo>
                <a:cubicBezTo>
                  <a:pt x="234" y="25"/>
                  <a:pt x="234" y="25"/>
                  <a:pt x="234" y="24"/>
                </a:cubicBezTo>
                <a:cubicBezTo>
                  <a:pt x="232" y="25"/>
                  <a:pt x="232" y="26"/>
                  <a:pt x="230" y="24"/>
                </a:cubicBezTo>
                <a:cubicBezTo>
                  <a:pt x="229" y="23"/>
                  <a:pt x="228" y="22"/>
                  <a:pt x="228" y="20"/>
                </a:cubicBezTo>
                <a:cubicBezTo>
                  <a:pt x="227" y="18"/>
                  <a:pt x="228" y="15"/>
                  <a:pt x="224" y="14"/>
                </a:cubicBezTo>
                <a:cubicBezTo>
                  <a:pt x="221" y="13"/>
                  <a:pt x="219" y="16"/>
                  <a:pt x="217" y="17"/>
                </a:cubicBezTo>
                <a:cubicBezTo>
                  <a:pt x="215" y="17"/>
                  <a:pt x="214" y="15"/>
                  <a:pt x="214" y="14"/>
                </a:cubicBezTo>
                <a:cubicBezTo>
                  <a:pt x="212" y="12"/>
                  <a:pt x="212" y="13"/>
                  <a:pt x="210" y="12"/>
                </a:cubicBezTo>
                <a:cubicBezTo>
                  <a:pt x="209" y="11"/>
                  <a:pt x="210" y="9"/>
                  <a:pt x="210" y="8"/>
                </a:cubicBezTo>
                <a:cubicBezTo>
                  <a:pt x="210" y="6"/>
                  <a:pt x="210" y="5"/>
                  <a:pt x="209" y="3"/>
                </a:cubicBezTo>
                <a:cubicBezTo>
                  <a:pt x="207" y="0"/>
                  <a:pt x="205" y="1"/>
                  <a:pt x="202" y="2"/>
                </a:cubicBezTo>
                <a:cubicBezTo>
                  <a:pt x="197" y="3"/>
                  <a:pt x="190" y="4"/>
                  <a:pt x="185" y="7"/>
                </a:cubicBezTo>
                <a:cubicBezTo>
                  <a:pt x="181" y="10"/>
                  <a:pt x="182" y="12"/>
                  <a:pt x="182" y="16"/>
                </a:cubicBezTo>
                <a:cubicBezTo>
                  <a:pt x="182" y="18"/>
                  <a:pt x="181" y="20"/>
                  <a:pt x="182" y="22"/>
                </a:cubicBezTo>
                <a:cubicBezTo>
                  <a:pt x="182" y="23"/>
                  <a:pt x="183" y="24"/>
                  <a:pt x="184" y="25"/>
                </a:cubicBezTo>
                <a:cubicBezTo>
                  <a:pt x="183" y="25"/>
                  <a:pt x="183" y="24"/>
                  <a:pt x="182" y="24"/>
                </a:cubicBezTo>
                <a:cubicBezTo>
                  <a:pt x="182" y="27"/>
                  <a:pt x="181" y="30"/>
                  <a:pt x="183" y="32"/>
                </a:cubicBezTo>
                <a:cubicBezTo>
                  <a:pt x="183" y="32"/>
                  <a:pt x="181" y="32"/>
                  <a:pt x="181" y="33"/>
                </a:cubicBezTo>
                <a:cubicBezTo>
                  <a:pt x="181" y="33"/>
                  <a:pt x="181" y="34"/>
                  <a:pt x="180" y="34"/>
                </a:cubicBezTo>
                <a:cubicBezTo>
                  <a:pt x="179" y="35"/>
                  <a:pt x="178" y="36"/>
                  <a:pt x="176" y="37"/>
                </a:cubicBezTo>
                <a:cubicBezTo>
                  <a:pt x="171" y="40"/>
                  <a:pt x="166" y="44"/>
                  <a:pt x="161" y="48"/>
                </a:cubicBezTo>
                <a:cubicBezTo>
                  <a:pt x="159" y="50"/>
                  <a:pt x="156" y="52"/>
                  <a:pt x="153" y="53"/>
                </a:cubicBezTo>
                <a:cubicBezTo>
                  <a:pt x="150" y="55"/>
                  <a:pt x="144" y="57"/>
                  <a:pt x="143" y="60"/>
                </a:cubicBezTo>
                <a:cubicBezTo>
                  <a:pt x="141" y="64"/>
                  <a:pt x="137" y="66"/>
                  <a:pt x="133" y="68"/>
                </a:cubicBezTo>
                <a:cubicBezTo>
                  <a:pt x="130" y="70"/>
                  <a:pt x="127" y="74"/>
                  <a:pt x="123" y="74"/>
                </a:cubicBezTo>
                <a:cubicBezTo>
                  <a:pt x="121" y="74"/>
                  <a:pt x="118" y="74"/>
                  <a:pt x="116" y="73"/>
                </a:cubicBezTo>
                <a:cubicBezTo>
                  <a:pt x="114" y="73"/>
                  <a:pt x="112" y="71"/>
                  <a:pt x="110" y="71"/>
                </a:cubicBezTo>
                <a:cubicBezTo>
                  <a:pt x="108" y="71"/>
                  <a:pt x="107" y="73"/>
                  <a:pt x="106" y="72"/>
                </a:cubicBezTo>
                <a:cubicBezTo>
                  <a:pt x="105" y="71"/>
                  <a:pt x="102" y="67"/>
                  <a:pt x="102" y="65"/>
                </a:cubicBezTo>
                <a:cubicBezTo>
                  <a:pt x="101" y="63"/>
                  <a:pt x="104" y="61"/>
                  <a:pt x="103" y="59"/>
                </a:cubicBezTo>
                <a:cubicBezTo>
                  <a:pt x="102" y="57"/>
                  <a:pt x="99" y="57"/>
                  <a:pt x="97" y="58"/>
                </a:cubicBezTo>
                <a:cubicBezTo>
                  <a:pt x="92" y="60"/>
                  <a:pt x="89" y="58"/>
                  <a:pt x="84" y="56"/>
                </a:cubicBezTo>
                <a:cubicBezTo>
                  <a:pt x="84" y="58"/>
                  <a:pt x="84" y="57"/>
                  <a:pt x="85" y="58"/>
                </a:cubicBezTo>
                <a:cubicBezTo>
                  <a:pt x="86" y="59"/>
                  <a:pt x="86" y="60"/>
                  <a:pt x="86" y="62"/>
                </a:cubicBezTo>
                <a:cubicBezTo>
                  <a:pt x="86" y="62"/>
                  <a:pt x="85" y="63"/>
                  <a:pt x="85" y="64"/>
                </a:cubicBezTo>
                <a:cubicBezTo>
                  <a:pt x="85" y="65"/>
                  <a:pt x="86" y="67"/>
                  <a:pt x="86" y="68"/>
                </a:cubicBezTo>
                <a:cubicBezTo>
                  <a:pt x="87" y="71"/>
                  <a:pt x="88" y="72"/>
                  <a:pt x="89" y="74"/>
                </a:cubicBezTo>
                <a:cubicBezTo>
                  <a:pt x="92" y="76"/>
                  <a:pt x="93" y="76"/>
                  <a:pt x="92" y="80"/>
                </a:cubicBezTo>
                <a:cubicBezTo>
                  <a:pt x="92" y="81"/>
                  <a:pt x="91" y="83"/>
                  <a:pt x="92" y="84"/>
                </a:cubicBezTo>
                <a:cubicBezTo>
                  <a:pt x="92" y="85"/>
                  <a:pt x="93" y="85"/>
                  <a:pt x="93" y="86"/>
                </a:cubicBezTo>
                <a:cubicBezTo>
                  <a:pt x="93" y="89"/>
                  <a:pt x="92" y="91"/>
                  <a:pt x="91" y="94"/>
                </a:cubicBezTo>
                <a:cubicBezTo>
                  <a:pt x="91" y="97"/>
                  <a:pt x="94" y="97"/>
                  <a:pt x="91" y="99"/>
                </a:cubicBezTo>
                <a:cubicBezTo>
                  <a:pt x="89" y="100"/>
                  <a:pt x="86" y="103"/>
                  <a:pt x="84" y="103"/>
                </a:cubicBezTo>
                <a:cubicBezTo>
                  <a:pt x="84" y="102"/>
                  <a:pt x="84" y="100"/>
                  <a:pt x="84" y="99"/>
                </a:cubicBezTo>
                <a:cubicBezTo>
                  <a:pt x="83" y="99"/>
                  <a:pt x="81" y="100"/>
                  <a:pt x="80" y="102"/>
                </a:cubicBezTo>
                <a:cubicBezTo>
                  <a:pt x="79" y="103"/>
                  <a:pt x="80" y="104"/>
                  <a:pt x="81" y="106"/>
                </a:cubicBezTo>
                <a:cubicBezTo>
                  <a:pt x="80" y="105"/>
                  <a:pt x="80" y="105"/>
                  <a:pt x="79" y="105"/>
                </a:cubicBezTo>
                <a:cubicBezTo>
                  <a:pt x="80" y="105"/>
                  <a:pt x="80" y="106"/>
                  <a:pt x="81" y="106"/>
                </a:cubicBezTo>
                <a:cubicBezTo>
                  <a:pt x="80" y="106"/>
                  <a:pt x="79" y="105"/>
                  <a:pt x="79" y="105"/>
                </a:cubicBezTo>
                <a:cubicBezTo>
                  <a:pt x="79" y="104"/>
                  <a:pt x="79" y="100"/>
                  <a:pt x="77" y="102"/>
                </a:cubicBezTo>
                <a:cubicBezTo>
                  <a:pt x="76" y="102"/>
                  <a:pt x="76" y="103"/>
                  <a:pt x="76" y="103"/>
                </a:cubicBezTo>
                <a:cubicBezTo>
                  <a:pt x="74" y="104"/>
                  <a:pt x="73" y="102"/>
                  <a:pt x="73" y="101"/>
                </a:cubicBezTo>
                <a:cubicBezTo>
                  <a:pt x="72" y="101"/>
                  <a:pt x="71" y="102"/>
                  <a:pt x="70" y="102"/>
                </a:cubicBezTo>
                <a:cubicBezTo>
                  <a:pt x="70" y="101"/>
                  <a:pt x="70" y="100"/>
                  <a:pt x="68" y="100"/>
                </a:cubicBezTo>
                <a:cubicBezTo>
                  <a:pt x="67" y="101"/>
                  <a:pt x="67" y="101"/>
                  <a:pt x="66" y="102"/>
                </a:cubicBezTo>
                <a:cubicBezTo>
                  <a:pt x="64" y="103"/>
                  <a:pt x="62" y="105"/>
                  <a:pt x="60" y="107"/>
                </a:cubicBezTo>
                <a:cubicBezTo>
                  <a:pt x="59" y="105"/>
                  <a:pt x="59" y="105"/>
                  <a:pt x="58" y="103"/>
                </a:cubicBezTo>
                <a:cubicBezTo>
                  <a:pt x="56" y="102"/>
                  <a:pt x="57" y="102"/>
                  <a:pt x="56" y="100"/>
                </a:cubicBezTo>
                <a:cubicBezTo>
                  <a:pt x="56" y="97"/>
                  <a:pt x="54" y="95"/>
                  <a:pt x="51" y="94"/>
                </a:cubicBezTo>
                <a:cubicBezTo>
                  <a:pt x="51" y="94"/>
                  <a:pt x="51" y="93"/>
                  <a:pt x="52" y="92"/>
                </a:cubicBezTo>
                <a:cubicBezTo>
                  <a:pt x="49" y="93"/>
                  <a:pt x="49" y="93"/>
                  <a:pt x="48" y="95"/>
                </a:cubicBezTo>
                <a:cubicBezTo>
                  <a:pt x="49" y="93"/>
                  <a:pt x="49" y="92"/>
                  <a:pt x="49" y="90"/>
                </a:cubicBezTo>
                <a:cubicBezTo>
                  <a:pt x="48" y="91"/>
                  <a:pt x="47" y="92"/>
                  <a:pt x="46" y="92"/>
                </a:cubicBezTo>
                <a:cubicBezTo>
                  <a:pt x="46" y="91"/>
                  <a:pt x="46" y="91"/>
                  <a:pt x="46" y="90"/>
                </a:cubicBezTo>
                <a:cubicBezTo>
                  <a:pt x="44" y="90"/>
                  <a:pt x="43" y="91"/>
                  <a:pt x="41" y="92"/>
                </a:cubicBezTo>
                <a:cubicBezTo>
                  <a:pt x="39" y="92"/>
                  <a:pt x="40" y="92"/>
                  <a:pt x="38" y="91"/>
                </a:cubicBezTo>
                <a:cubicBezTo>
                  <a:pt x="37" y="92"/>
                  <a:pt x="36" y="92"/>
                  <a:pt x="35" y="94"/>
                </a:cubicBezTo>
                <a:cubicBezTo>
                  <a:pt x="35" y="96"/>
                  <a:pt x="36" y="97"/>
                  <a:pt x="34" y="98"/>
                </a:cubicBezTo>
                <a:cubicBezTo>
                  <a:pt x="31" y="98"/>
                  <a:pt x="28" y="93"/>
                  <a:pt x="27" y="99"/>
                </a:cubicBezTo>
                <a:cubicBezTo>
                  <a:pt x="27" y="98"/>
                  <a:pt x="26" y="97"/>
                  <a:pt x="25" y="97"/>
                </a:cubicBezTo>
                <a:cubicBezTo>
                  <a:pt x="25" y="97"/>
                  <a:pt x="25" y="98"/>
                  <a:pt x="24" y="99"/>
                </a:cubicBezTo>
                <a:cubicBezTo>
                  <a:pt x="24" y="97"/>
                  <a:pt x="24" y="96"/>
                  <a:pt x="24" y="94"/>
                </a:cubicBezTo>
                <a:cubicBezTo>
                  <a:pt x="23" y="95"/>
                  <a:pt x="21" y="95"/>
                  <a:pt x="19" y="96"/>
                </a:cubicBezTo>
                <a:cubicBezTo>
                  <a:pt x="18" y="96"/>
                  <a:pt x="15" y="98"/>
                  <a:pt x="14" y="97"/>
                </a:cubicBezTo>
                <a:cubicBezTo>
                  <a:pt x="12" y="96"/>
                  <a:pt x="14" y="95"/>
                  <a:pt x="12" y="96"/>
                </a:cubicBezTo>
                <a:cubicBezTo>
                  <a:pt x="10" y="97"/>
                  <a:pt x="8" y="98"/>
                  <a:pt x="6" y="99"/>
                </a:cubicBezTo>
                <a:cubicBezTo>
                  <a:pt x="7" y="100"/>
                  <a:pt x="7" y="100"/>
                  <a:pt x="8" y="100"/>
                </a:cubicBezTo>
                <a:cubicBezTo>
                  <a:pt x="6" y="100"/>
                  <a:pt x="3" y="99"/>
                  <a:pt x="1" y="101"/>
                </a:cubicBezTo>
                <a:cubicBezTo>
                  <a:pt x="0" y="102"/>
                  <a:pt x="0" y="106"/>
                  <a:pt x="0" y="108"/>
                </a:cubicBezTo>
                <a:cubicBezTo>
                  <a:pt x="1" y="110"/>
                  <a:pt x="1" y="109"/>
                  <a:pt x="3" y="109"/>
                </a:cubicBezTo>
                <a:cubicBezTo>
                  <a:pt x="4" y="108"/>
                  <a:pt x="4" y="109"/>
                  <a:pt x="5" y="109"/>
                </a:cubicBezTo>
                <a:cubicBezTo>
                  <a:pt x="8" y="109"/>
                  <a:pt x="11" y="107"/>
                  <a:pt x="13" y="107"/>
                </a:cubicBezTo>
                <a:cubicBezTo>
                  <a:pt x="11" y="108"/>
                  <a:pt x="11" y="108"/>
                  <a:pt x="10" y="110"/>
                </a:cubicBezTo>
                <a:cubicBezTo>
                  <a:pt x="15" y="109"/>
                  <a:pt x="15" y="109"/>
                  <a:pt x="15" y="109"/>
                </a:cubicBezTo>
                <a:cubicBezTo>
                  <a:pt x="14" y="111"/>
                  <a:pt x="14" y="111"/>
                  <a:pt x="16" y="112"/>
                </a:cubicBezTo>
                <a:cubicBezTo>
                  <a:pt x="16" y="112"/>
                  <a:pt x="15" y="112"/>
                  <a:pt x="14" y="113"/>
                </a:cubicBezTo>
                <a:cubicBezTo>
                  <a:pt x="16" y="113"/>
                  <a:pt x="17" y="114"/>
                  <a:pt x="18" y="114"/>
                </a:cubicBezTo>
                <a:cubicBezTo>
                  <a:pt x="17" y="114"/>
                  <a:pt x="15" y="114"/>
                  <a:pt x="15" y="114"/>
                </a:cubicBezTo>
                <a:cubicBezTo>
                  <a:pt x="14" y="113"/>
                  <a:pt x="14" y="112"/>
                  <a:pt x="14" y="112"/>
                </a:cubicBezTo>
                <a:cubicBezTo>
                  <a:pt x="13" y="112"/>
                  <a:pt x="13" y="112"/>
                  <a:pt x="12" y="112"/>
                </a:cubicBezTo>
                <a:cubicBezTo>
                  <a:pt x="11" y="112"/>
                  <a:pt x="10" y="112"/>
                  <a:pt x="9" y="112"/>
                </a:cubicBezTo>
                <a:cubicBezTo>
                  <a:pt x="7" y="112"/>
                  <a:pt x="7" y="112"/>
                  <a:pt x="6" y="110"/>
                </a:cubicBezTo>
                <a:cubicBezTo>
                  <a:pt x="4" y="113"/>
                  <a:pt x="5" y="113"/>
                  <a:pt x="6" y="116"/>
                </a:cubicBezTo>
                <a:cubicBezTo>
                  <a:pt x="8" y="114"/>
                  <a:pt x="9" y="114"/>
                  <a:pt x="11" y="115"/>
                </a:cubicBezTo>
                <a:cubicBezTo>
                  <a:pt x="12" y="116"/>
                  <a:pt x="16" y="119"/>
                  <a:pt x="13" y="120"/>
                </a:cubicBezTo>
                <a:cubicBezTo>
                  <a:pt x="12" y="121"/>
                  <a:pt x="12" y="120"/>
                  <a:pt x="11" y="120"/>
                </a:cubicBezTo>
                <a:cubicBezTo>
                  <a:pt x="10" y="119"/>
                  <a:pt x="8" y="120"/>
                  <a:pt x="7" y="120"/>
                </a:cubicBezTo>
                <a:cubicBezTo>
                  <a:pt x="4" y="120"/>
                  <a:pt x="3" y="120"/>
                  <a:pt x="1" y="122"/>
                </a:cubicBezTo>
                <a:cubicBezTo>
                  <a:pt x="3" y="123"/>
                  <a:pt x="6" y="124"/>
                  <a:pt x="8" y="125"/>
                </a:cubicBezTo>
                <a:cubicBezTo>
                  <a:pt x="11" y="128"/>
                  <a:pt x="10" y="130"/>
                  <a:pt x="10" y="133"/>
                </a:cubicBezTo>
                <a:cubicBezTo>
                  <a:pt x="12" y="133"/>
                  <a:pt x="16" y="134"/>
                  <a:pt x="17" y="130"/>
                </a:cubicBezTo>
                <a:cubicBezTo>
                  <a:pt x="18" y="130"/>
                  <a:pt x="18" y="131"/>
                  <a:pt x="19" y="131"/>
                </a:cubicBezTo>
                <a:cubicBezTo>
                  <a:pt x="20" y="131"/>
                  <a:pt x="20" y="131"/>
                  <a:pt x="21" y="131"/>
                </a:cubicBezTo>
                <a:cubicBezTo>
                  <a:pt x="22" y="131"/>
                  <a:pt x="23" y="131"/>
                  <a:pt x="23" y="131"/>
                </a:cubicBezTo>
                <a:cubicBezTo>
                  <a:pt x="24" y="132"/>
                  <a:pt x="25" y="134"/>
                  <a:pt x="26" y="134"/>
                </a:cubicBezTo>
                <a:cubicBezTo>
                  <a:pt x="28" y="135"/>
                  <a:pt x="28" y="133"/>
                  <a:pt x="28" y="132"/>
                </a:cubicBezTo>
                <a:cubicBezTo>
                  <a:pt x="28" y="133"/>
                  <a:pt x="28" y="133"/>
                  <a:pt x="28" y="134"/>
                </a:cubicBezTo>
                <a:cubicBezTo>
                  <a:pt x="29" y="134"/>
                  <a:pt x="29" y="134"/>
                  <a:pt x="30" y="133"/>
                </a:cubicBezTo>
                <a:cubicBezTo>
                  <a:pt x="30" y="134"/>
                  <a:pt x="29" y="135"/>
                  <a:pt x="29" y="135"/>
                </a:cubicBezTo>
                <a:cubicBezTo>
                  <a:pt x="31" y="136"/>
                  <a:pt x="31" y="135"/>
                  <a:pt x="33" y="135"/>
                </a:cubicBezTo>
                <a:cubicBezTo>
                  <a:pt x="34" y="135"/>
                  <a:pt x="34" y="135"/>
                  <a:pt x="34" y="137"/>
                </a:cubicBezTo>
                <a:cubicBezTo>
                  <a:pt x="35" y="137"/>
                  <a:pt x="35" y="139"/>
                  <a:pt x="36" y="139"/>
                </a:cubicBezTo>
                <a:cubicBezTo>
                  <a:pt x="37" y="139"/>
                  <a:pt x="38" y="138"/>
                  <a:pt x="38" y="137"/>
                </a:cubicBezTo>
                <a:cubicBezTo>
                  <a:pt x="38" y="137"/>
                  <a:pt x="39" y="138"/>
                  <a:pt x="39" y="138"/>
                </a:cubicBezTo>
                <a:cubicBezTo>
                  <a:pt x="38" y="140"/>
                  <a:pt x="42" y="142"/>
                  <a:pt x="44" y="140"/>
                </a:cubicBezTo>
                <a:cubicBezTo>
                  <a:pt x="41" y="141"/>
                  <a:pt x="44" y="143"/>
                  <a:pt x="44" y="145"/>
                </a:cubicBezTo>
                <a:cubicBezTo>
                  <a:pt x="44" y="145"/>
                  <a:pt x="44" y="146"/>
                  <a:pt x="44" y="147"/>
                </a:cubicBezTo>
                <a:cubicBezTo>
                  <a:pt x="44" y="148"/>
                  <a:pt x="45" y="148"/>
                  <a:pt x="45" y="149"/>
                </a:cubicBezTo>
                <a:cubicBezTo>
                  <a:pt x="44" y="147"/>
                  <a:pt x="44" y="147"/>
                  <a:pt x="46" y="146"/>
                </a:cubicBezTo>
                <a:cubicBezTo>
                  <a:pt x="46" y="146"/>
                  <a:pt x="47" y="145"/>
                  <a:pt x="47" y="145"/>
                </a:cubicBezTo>
                <a:cubicBezTo>
                  <a:pt x="48" y="145"/>
                  <a:pt x="49" y="148"/>
                  <a:pt x="50" y="148"/>
                </a:cubicBezTo>
                <a:cubicBezTo>
                  <a:pt x="53" y="153"/>
                  <a:pt x="56" y="159"/>
                  <a:pt x="60" y="164"/>
                </a:cubicBezTo>
                <a:cubicBezTo>
                  <a:pt x="69" y="177"/>
                  <a:pt x="78" y="191"/>
                  <a:pt x="86" y="205"/>
                </a:cubicBezTo>
                <a:cubicBezTo>
                  <a:pt x="89" y="208"/>
                  <a:pt x="91" y="211"/>
                  <a:pt x="93" y="215"/>
                </a:cubicBezTo>
                <a:cubicBezTo>
                  <a:pt x="93" y="214"/>
                  <a:pt x="93" y="214"/>
                  <a:pt x="93" y="214"/>
                </a:cubicBezTo>
                <a:cubicBezTo>
                  <a:pt x="91" y="216"/>
                  <a:pt x="91" y="216"/>
                  <a:pt x="93" y="218"/>
                </a:cubicBezTo>
                <a:cubicBezTo>
                  <a:pt x="94" y="220"/>
                  <a:pt x="95" y="222"/>
                  <a:pt x="96" y="224"/>
                </a:cubicBezTo>
                <a:cubicBezTo>
                  <a:pt x="97" y="222"/>
                  <a:pt x="97" y="222"/>
                  <a:pt x="97" y="220"/>
                </a:cubicBezTo>
                <a:cubicBezTo>
                  <a:pt x="97" y="220"/>
                  <a:pt x="99" y="222"/>
                  <a:pt x="99" y="223"/>
                </a:cubicBezTo>
                <a:cubicBezTo>
                  <a:pt x="99" y="224"/>
                  <a:pt x="96" y="224"/>
                  <a:pt x="96" y="225"/>
                </a:cubicBezTo>
                <a:cubicBezTo>
                  <a:pt x="95" y="228"/>
                  <a:pt x="98" y="228"/>
                  <a:pt x="99" y="230"/>
                </a:cubicBezTo>
                <a:cubicBezTo>
                  <a:pt x="99" y="231"/>
                  <a:pt x="99" y="236"/>
                  <a:pt x="98" y="237"/>
                </a:cubicBezTo>
                <a:cubicBezTo>
                  <a:pt x="98" y="239"/>
                  <a:pt x="97" y="239"/>
                  <a:pt x="97" y="241"/>
                </a:cubicBezTo>
                <a:cubicBezTo>
                  <a:pt x="96" y="252"/>
                  <a:pt x="95" y="262"/>
                  <a:pt x="93" y="273"/>
                </a:cubicBezTo>
                <a:cubicBezTo>
                  <a:pt x="94" y="271"/>
                  <a:pt x="95" y="270"/>
                  <a:pt x="96" y="268"/>
                </a:cubicBezTo>
                <a:cubicBezTo>
                  <a:pt x="98" y="269"/>
                  <a:pt x="97" y="271"/>
                  <a:pt x="97" y="273"/>
                </a:cubicBezTo>
                <a:cubicBezTo>
                  <a:pt x="95" y="273"/>
                  <a:pt x="95" y="273"/>
                  <a:pt x="94" y="274"/>
                </a:cubicBezTo>
                <a:cubicBezTo>
                  <a:pt x="94" y="274"/>
                  <a:pt x="93" y="277"/>
                  <a:pt x="93" y="278"/>
                </a:cubicBezTo>
                <a:cubicBezTo>
                  <a:pt x="92" y="279"/>
                  <a:pt x="93" y="281"/>
                  <a:pt x="92" y="282"/>
                </a:cubicBezTo>
                <a:cubicBezTo>
                  <a:pt x="91" y="289"/>
                  <a:pt x="89" y="295"/>
                  <a:pt x="88" y="302"/>
                </a:cubicBezTo>
                <a:cubicBezTo>
                  <a:pt x="87" y="306"/>
                  <a:pt x="87" y="312"/>
                  <a:pt x="85" y="316"/>
                </a:cubicBezTo>
                <a:cubicBezTo>
                  <a:pt x="83" y="321"/>
                  <a:pt x="79" y="325"/>
                  <a:pt x="75" y="328"/>
                </a:cubicBezTo>
                <a:cubicBezTo>
                  <a:pt x="77" y="329"/>
                  <a:pt x="79" y="329"/>
                  <a:pt x="79" y="332"/>
                </a:cubicBezTo>
                <a:cubicBezTo>
                  <a:pt x="81" y="331"/>
                  <a:pt x="81" y="331"/>
                  <a:pt x="84" y="331"/>
                </a:cubicBezTo>
                <a:cubicBezTo>
                  <a:pt x="86" y="332"/>
                  <a:pt x="86" y="332"/>
                  <a:pt x="86" y="334"/>
                </a:cubicBezTo>
                <a:cubicBezTo>
                  <a:pt x="86" y="335"/>
                  <a:pt x="86" y="337"/>
                  <a:pt x="85" y="338"/>
                </a:cubicBezTo>
                <a:cubicBezTo>
                  <a:pt x="85" y="338"/>
                  <a:pt x="83" y="339"/>
                  <a:pt x="83" y="339"/>
                </a:cubicBezTo>
                <a:cubicBezTo>
                  <a:pt x="83" y="341"/>
                  <a:pt x="85" y="342"/>
                  <a:pt x="87" y="342"/>
                </a:cubicBezTo>
                <a:cubicBezTo>
                  <a:pt x="87" y="340"/>
                  <a:pt x="87" y="339"/>
                  <a:pt x="89" y="339"/>
                </a:cubicBezTo>
                <a:cubicBezTo>
                  <a:pt x="89" y="341"/>
                  <a:pt x="90" y="341"/>
                  <a:pt x="92" y="343"/>
                </a:cubicBezTo>
                <a:cubicBezTo>
                  <a:pt x="93" y="343"/>
                  <a:pt x="95" y="344"/>
                  <a:pt x="96" y="344"/>
                </a:cubicBezTo>
                <a:cubicBezTo>
                  <a:pt x="98" y="345"/>
                  <a:pt x="99" y="346"/>
                  <a:pt x="101" y="346"/>
                </a:cubicBezTo>
                <a:cubicBezTo>
                  <a:pt x="104" y="346"/>
                  <a:pt x="104" y="345"/>
                  <a:pt x="105" y="348"/>
                </a:cubicBezTo>
                <a:cubicBezTo>
                  <a:pt x="106" y="349"/>
                  <a:pt x="107" y="350"/>
                  <a:pt x="109" y="351"/>
                </a:cubicBezTo>
                <a:cubicBezTo>
                  <a:pt x="110" y="352"/>
                  <a:pt x="111" y="353"/>
                  <a:pt x="111" y="353"/>
                </a:cubicBezTo>
                <a:cubicBezTo>
                  <a:pt x="112" y="353"/>
                  <a:pt x="113" y="352"/>
                  <a:pt x="113" y="352"/>
                </a:cubicBezTo>
                <a:cubicBezTo>
                  <a:pt x="114" y="352"/>
                  <a:pt x="114" y="353"/>
                  <a:pt x="115" y="353"/>
                </a:cubicBezTo>
                <a:cubicBezTo>
                  <a:pt x="116" y="353"/>
                  <a:pt x="117" y="352"/>
                  <a:pt x="118" y="352"/>
                </a:cubicBezTo>
                <a:cubicBezTo>
                  <a:pt x="120" y="351"/>
                  <a:pt x="119" y="352"/>
                  <a:pt x="121" y="353"/>
                </a:cubicBezTo>
                <a:cubicBezTo>
                  <a:pt x="123" y="354"/>
                  <a:pt x="124" y="356"/>
                  <a:pt x="126" y="357"/>
                </a:cubicBezTo>
                <a:cubicBezTo>
                  <a:pt x="128" y="358"/>
                  <a:pt x="128" y="358"/>
                  <a:pt x="130" y="358"/>
                </a:cubicBezTo>
                <a:cubicBezTo>
                  <a:pt x="131" y="357"/>
                  <a:pt x="134" y="356"/>
                  <a:pt x="135" y="357"/>
                </a:cubicBezTo>
                <a:cubicBezTo>
                  <a:pt x="136" y="357"/>
                  <a:pt x="136" y="358"/>
                  <a:pt x="137" y="358"/>
                </a:cubicBezTo>
                <a:cubicBezTo>
                  <a:pt x="138" y="359"/>
                  <a:pt x="139" y="358"/>
                  <a:pt x="140" y="358"/>
                </a:cubicBezTo>
                <a:cubicBezTo>
                  <a:pt x="142" y="358"/>
                  <a:pt x="149" y="360"/>
                  <a:pt x="150" y="357"/>
                </a:cubicBezTo>
                <a:cubicBezTo>
                  <a:pt x="150" y="356"/>
                  <a:pt x="149" y="354"/>
                  <a:pt x="150" y="352"/>
                </a:cubicBezTo>
                <a:cubicBezTo>
                  <a:pt x="151" y="351"/>
                  <a:pt x="154" y="352"/>
                  <a:pt x="155" y="353"/>
                </a:cubicBezTo>
                <a:cubicBezTo>
                  <a:pt x="157" y="353"/>
                  <a:pt x="159" y="354"/>
                  <a:pt x="161" y="354"/>
                </a:cubicBezTo>
                <a:cubicBezTo>
                  <a:pt x="163" y="355"/>
                  <a:pt x="164" y="357"/>
                  <a:pt x="166" y="358"/>
                </a:cubicBezTo>
                <a:cubicBezTo>
                  <a:pt x="167" y="358"/>
                  <a:pt x="169" y="357"/>
                  <a:pt x="171" y="358"/>
                </a:cubicBezTo>
                <a:cubicBezTo>
                  <a:pt x="172" y="358"/>
                  <a:pt x="174" y="362"/>
                  <a:pt x="175" y="363"/>
                </a:cubicBezTo>
                <a:cubicBezTo>
                  <a:pt x="175" y="361"/>
                  <a:pt x="175" y="361"/>
                  <a:pt x="177" y="361"/>
                </a:cubicBezTo>
                <a:cubicBezTo>
                  <a:pt x="178" y="361"/>
                  <a:pt x="179" y="362"/>
                  <a:pt x="181" y="362"/>
                </a:cubicBezTo>
                <a:cubicBezTo>
                  <a:pt x="181" y="363"/>
                  <a:pt x="185" y="364"/>
                  <a:pt x="185" y="364"/>
                </a:cubicBezTo>
                <a:cubicBezTo>
                  <a:pt x="185" y="365"/>
                  <a:pt x="184" y="367"/>
                  <a:pt x="184" y="368"/>
                </a:cubicBezTo>
                <a:cubicBezTo>
                  <a:pt x="185" y="368"/>
                  <a:pt x="189" y="368"/>
                  <a:pt x="190" y="370"/>
                </a:cubicBezTo>
                <a:cubicBezTo>
                  <a:pt x="191" y="371"/>
                  <a:pt x="190" y="375"/>
                  <a:pt x="194" y="374"/>
                </a:cubicBezTo>
                <a:cubicBezTo>
                  <a:pt x="196" y="373"/>
                  <a:pt x="196" y="370"/>
                  <a:pt x="199" y="371"/>
                </a:cubicBezTo>
                <a:cubicBezTo>
                  <a:pt x="201" y="371"/>
                  <a:pt x="204" y="371"/>
                  <a:pt x="206" y="372"/>
                </a:cubicBezTo>
                <a:cubicBezTo>
                  <a:pt x="208" y="373"/>
                  <a:pt x="209" y="376"/>
                  <a:pt x="212" y="374"/>
                </a:cubicBezTo>
                <a:cubicBezTo>
                  <a:pt x="214" y="374"/>
                  <a:pt x="212" y="374"/>
                  <a:pt x="213" y="372"/>
                </a:cubicBezTo>
                <a:cubicBezTo>
                  <a:pt x="213" y="372"/>
                  <a:pt x="215" y="371"/>
                  <a:pt x="216" y="371"/>
                </a:cubicBezTo>
                <a:cubicBezTo>
                  <a:pt x="218" y="370"/>
                  <a:pt x="220" y="369"/>
                  <a:pt x="222" y="369"/>
                </a:cubicBezTo>
                <a:cubicBezTo>
                  <a:pt x="225" y="369"/>
                  <a:pt x="227" y="370"/>
                  <a:pt x="229" y="370"/>
                </a:cubicBezTo>
                <a:cubicBezTo>
                  <a:pt x="227" y="368"/>
                  <a:pt x="225" y="366"/>
                  <a:pt x="225" y="364"/>
                </a:cubicBezTo>
                <a:cubicBezTo>
                  <a:pt x="225" y="360"/>
                  <a:pt x="225" y="356"/>
                  <a:pt x="225" y="353"/>
                </a:cubicBezTo>
                <a:cubicBezTo>
                  <a:pt x="225" y="350"/>
                  <a:pt x="225" y="347"/>
                  <a:pt x="226" y="345"/>
                </a:cubicBezTo>
                <a:cubicBezTo>
                  <a:pt x="227" y="343"/>
                  <a:pt x="229" y="338"/>
                  <a:pt x="231" y="337"/>
                </a:cubicBezTo>
                <a:cubicBezTo>
                  <a:pt x="231" y="336"/>
                  <a:pt x="233" y="335"/>
                  <a:pt x="234" y="334"/>
                </a:cubicBezTo>
                <a:cubicBezTo>
                  <a:pt x="235" y="334"/>
                  <a:pt x="237" y="334"/>
                  <a:pt x="238" y="334"/>
                </a:cubicBezTo>
                <a:cubicBezTo>
                  <a:pt x="240" y="334"/>
                  <a:pt x="240" y="333"/>
                  <a:pt x="242" y="333"/>
                </a:cubicBezTo>
                <a:cubicBezTo>
                  <a:pt x="250" y="332"/>
                  <a:pt x="257" y="332"/>
                  <a:pt x="265" y="331"/>
                </a:cubicBezTo>
                <a:cubicBezTo>
                  <a:pt x="271" y="331"/>
                  <a:pt x="278" y="330"/>
                  <a:pt x="285" y="330"/>
                </a:cubicBezTo>
                <a:cubicBezTo>
                  <a:pt x="287" y="330"/>
                  <a:pt x="288" y="330"/>
                  <a:pt x="290" y="330"/>
                </a:cubicBezTo>
                <a:cubicBezTo>
                  <a:pt x="291" y="330"/>
                  <a:pt x="294" y="329"/>
                  <a:pt x="295" y="329"/>
                </a:cubicBezTo>
                <a:cubicBezTo>
                  <a:pt x="296" y="330"/>
                  <a:pt x="297" y="332"/>
                  <a:pt x="297" y="333"/>
                </a:cubicBezTo>
                <a:cubicBezTo>
                  <a:pt x="298" y="335"/>
                  <a:pt x="298" y="335"/>
                  <a:pt x="300" y="336"/>
                </a:cubicBezTo>
                <a:cubicBezTo>
                  <a:pt x="301" y="336"/>
                  <a:pt x="303" y="337"/>
                  <a:pt x="305" y="337"/>
                </a:cubicBezTo>
                <a:cubicBezTo>
                  <a:pt x="307" y="337"/>
                  <a:pt x="306" y="336"/>
                  <a:pt x="308" y="337"/>
                </a:cubicBezTo>
                <a:cubicBezTo>
                  <a:pt x="310" y="338"/>
                  <a:pt x="311" y="338"/>
                  <a:pt x="311" y="341"/>
                </a:cubicBezTo>
                <a:cubicBezTo>
                  <a:pt x="315" y="340"/>
                  <a:pt x="320" y="337"/>
                  <a:pt x="322" y="342"/>
                </a:cubicBezTo>
                <a:cubicBezTo>
                  <a:pt x="322" y="341"/>
                  <a:pt x="323" y="339"/>
                  <a:pt x="324" y="338"/>
                </a:cubicBezTo>
                <a:cubicBezTo>
                  <a:pt x="325" y="338"/>
                  <a:pt x="328" y="339"/>
                  <a:pt x="329" y="339"/>
                </a:cubicBezTo>
                <a:cubicBezTo>
                  <a:pt x="329" y="336"/>
                  <a:pt x="329" y="337"/>
                  <a:pt x="331" y="336"/>
                </a:cubicBezTo>
                <a:cubicBezTo>
                  <a:pt x="333" y="336"/>
                  <a:pt x="334" y="335"/>
                  <a:pt x="335" y="335"/>
                </a:cubicBezTo>
                <a:cubicBezTo>
                  <a:pt x="337" y="334"/>
                  <a:pt x="337" y="335"/>
                  <a:pt x="338" y="333"/>
                </a:cubicBezTo>
                <a:cubicBezTo>
                  <a:pt x="339" y="330"/>
                  <a:pt x="338" y="331"/>
                  <a:pt x="336" y="330"/>
                </a:cubicBezTo>
                <a:cubicBezTo>
                  <a:pt x="337" y="328"/>
                  <a:pt x="339" y="325"/>
                  <a:pt x="341" y="324"/>
                </a:cubicBezTo>
                <a:cubicBezTo>
                  <a:pt x="341" y="324"/>
                  <a:pt x="343" y="324"/>
                  <a:pt x="344" y="324"/>
                </a:cubicBezTo>
                <a:cubicBezTo>
                  <a:pt x="345" y="323"/>
                  <a:pt x="345" y="322"/>
                  <a:pt x="346" y="321"/>
                </a:cubicBezTo>
                <a:cubicBezTo>
                  <a:pt x="346" y="320"/>
                  <a:pt x="347" y="319"/>
                  <a:pt x="348" y="318"/>
                </a:cubicBezTo>
                <a:cubicBezTo>
                  <a:pt x="349" y="317"/>
                  <a:pt x="350" y="317"/>
                  <a:pt x="351" y="317"/>
                </a:cubicBezTo>
                <a:cubicBezTo>
                  <a:pt x="352" y="316"/>
                  <a:pt x="351" y="315"/>
                  <a:pt x="352" y="314"/>
                </a:cubicBezTo>
                <a:cubicBezTo>
                  <a:pt x="353" y="313"/>
                  <a:pt x="354" y="312"/>
                  <a:pt x="356" y="312"/>
                </a:cubicBezTo>
                <a:cubicBezTo>
                  <a:pt x="357" y="311"/>
                  <a:pt x="361" y="310"/>
                  <a:pt x="362" y="308"/>
                </a:cubicBezTo>
                <a:cubicBezTo>
                  <a:pt x="363" y="307"/>
                  <a:pt x="362" y="305"/>
                  <a:pt x="362" y="303"/>
                </a:cubicBezTo>
                <a:cubicBezTo>
                  <a:pt x="363" y="302"/>
                  <a:pt x="364" y="301"/>
                  <a:pt x="365" y="299"/>
                </a:cubicBezTo>
                <a:cubicBezTo>
                  <a:pt x="366" y="298"/>
                  <a:pt x="368" y="296"/>
                  <a:pt x="368" y="295"/>
                </a:cubicBezTo>
                <a:cubicBezTo>
                  <a:pt x="368" y="293"/>
                  <a:pt x="366" y="292"/>
                  <a:pt x="365" y="290"/>
                </a:cubicBezTo>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0" name="Freeform 6">
            <a:extLst>
              <a:ext uri="{FF2B5EF4-FFF2-40B4-BE49-F238E27FC236}">
                <a16:creationId xmlns="" xmlns:a16="http://schemas.microsoft.com/office/drawing/2014/main" id="{58ED2C1C-D396-4E00-8076-0793923C83B7}"/>
              </a:ext>
            </a:extLst>
          </p:cNvPr>
          <p:cNvSpPr>
            <a:spLocks/>
          </p:cNvSpPr>
          <p:nvPr/>
        </p:nvSpPr>
        <p:spPr bwMode="auto">
          <a:xfrm>
            <a:off x="2261870" y="5439726"/>
            <a:ext cx="358775" cy="303213"/>
          </a:xfrm>
          <a:custGeom>
            <a:avLst/>
            <a:gdLst>
              <a:gd name="T0" fmla="*/ 105 w 108"/>
              <a:gd name="T1" fmla="*/ 26 h 91"/>
              <a:gd name="T2" fmla="*/ 55 w 108"/>
              <a:gd name="T3" fmla="*/ 0 h 91"/>
              <a:gd name="T4" fmla="*/ 52 w 108"/>
              <a:gd name="T5" fmla="*/ 0 h 91"/>
              <a:gd name="T6" fmla="*/ 2 w 108"/>
              <a:gd name="T7" fmla="*/ 26 h 91"/>
              <a:gd name="T8" fmla="*/ 0 w 108"/>
              <a:gd name="T9" fmla="*/ 29 h 91"/>
              <a:gd name="T10" fmla="*/ 0 w 108"/>
              <a:gd name="T11" fmla="*/ 91 h 91"/>
              <a:gd name="T12" fmla="*/ 16 w 108"/>
              <a:gd name="T13" fmla="*/ 91 h 91"/>
              <a:gd name="T14" fmla="*/ 16 w 108"/>
              <a:gd name="T15" fmla="*/ 34 h 91"/>
              <a:gd name="T16" fmla="*/ 91 w 108"/>
              <a:gd name="T17" fmla="*/ 34 h 91"/>
              <a:gd name="T18" fmla="*/ 91 w 108"/>
              <a:gd name="T19" fmla="*/ 91 h 91"/>
              <a:gd name="T20" fmla="*/ 108 w 108"/>
              <a:gd name="T21" fmla="*/ 91 h 91"/>
              <a:gd name="T22" fmla="*/ 108 w 108"/>
              <a:gd name="T23" fmla="*/ 29 h 91"/>
              <a:gd name="T24" fmla="*/ 105 w 108"/>
              <a:gd name="T25"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91">
                <a:moveTo>
                  <a:pt x="105" y="26"/>
                </a:moveTo>
                <a:cubicBezTo>
                  <a:pt x="55" y="0"/>
                  <a:pt x="55" y="0"/>
                  <a:pt x="55" y="0"/>
                </a:cubicBezTo>
                <a:cubicBezTo>
                  <a:pt x="54" y="0"/>
                  <a:pt x="53" y="0"/>
                  <a:pt x="52" y="0"/>
                </a:cubicBezTo>
                <a:cubicBezTo>
                  <a:pt x="2" y="26"/>
                  <a:pt x="2" y="26"/>
                  <a:pt x="2" y="26"/>
                </a:cubicBezTo>
                <a:cubicBezTo>
                  <a:pt x="0" y="26"/>
                  <a:pt x="0" y="28"/>
                  <a:pt x="0" y="29"/>
                </a:cubicBezTo>
                <a:cubicBezTo>
                  <a:pt x="0" y="91"/>
                  <a:pt x="0" y="91"/>
                  <a:pt x="0" y="91"/>
                </a:cubicBezTo>
                <a:cubicBezTo>
                  <a:pt x="16" y="91"/>
                  <a:pt x="16" y="91"/>
                  <a:pt x="16" y="91"/>
                </a:cubicBezTo>
                <a:cubicBezTo>
                  <a:pt x="16" y="34"/>
                  <a:pt x="16" y="34"/>
                  <a:pt x="16" y="34"/>
                </a:cubicBezTo>
                <a:cubicBezTo>
                  <a:pt x="91" y="34"/>
                  <a:pt x="91" y="34"/>
                  <a:pt x="91" y="34"/>
                </a:cubicBezTo>
                <a:cubicBezTo>
                  <a:pt x="91" y="91"/>
                  <a:pt x="91" y="91"/>
                  <a:pt x="91" y="91"/>
                </a:cubicBezTo>
                <a:cubicBezTo>
                  <a:pt x="108" y="91"/>
                  <a:pt x="108" y="91"/>
                  <a:pt x="108" y="91"/>
                </a:cubicBezTo>
                <a:cubicBezTo>
                  <a:pt x="108" y="29"/>
                  <a:pt x="108" y="29"/>
                  <a:pt x="108" y="29"/>
                </a:cubicBezTo>
                <a:cubicBezTo>
                  <a:pt x="108" y="28"/>
                  <a:pt x="107" y="26"/>
                  <a:pt x="105" y="26"/>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1" name="Freeform 7">
            <a:extLst>
              <a:ext uri="{FF2B5EF4-FFF2-40B4-BE49-F238E27FC236}">
                <a16:creationId xmlns="" xmlns:a16="http://schemas.microsoft.com/office/drawing/2014/main" id="{CD9A4C8D-A7A5-4DE9-BC3D-91D4C53303F9}"/>
              </a:ext>
            </a:extLst>
          </p:cNvPr>
          <p:cNvSpPr>
            <a:spLocks/>
          </p:cNvSpPr>
          <p:nvPr/>
        </p:nvSpPr>
        <p:spPr bwMode="auto">
          <a:xfrm>
            <a:off x="2347595" y="5668326"/>
            <a:ext cx="87313" cy="74613"/>
          </a:xfrm>
          <a:custGeom>
            <a:avLst/>
            <a:gdLst>
              <a:gd name="T0" fmla="*/ 24 w 26"/>
              <a:gd name="T1" fmla="*/ 0 h 22"/>
              <a:gd name="T2" fmla="*/ 15 w 26"/>
              <a:gd name="T3" fmla="*/ 0 h 22"/>
              <a:gd name="T4" fmla="*/ 15 w 26"/>
              <a:gd name="T5" fmla="*/ 6 h 22"/>
              <a:gd name="T6" fmla="*/ 10 w 26"/>
              <a:gd name="T7" fmla="*/ 6 h 22"/>
              <a:gd name="T8" fmla="*/ 10 w 26"/>
              <a:gd name="T9" fmla="*/ 0 h 22"/>
              <a:gd name="T10" fmla="*/ 1 w 26"/>
              <a:gd name="T11" fmla="*/ 0 h 22"/>
              <a:gd name="T12" fmla="*/ 0 w 26"/>
              <a:gd name="T13" fmla="*/ 1 h 22"/>
              <a:gd name="T14" fmla="*/ 0 w 26"/>
              <a:gd name="T15" fmla="*/ 20 h 22"/>
              <a:gd name="T16" fmla="*/ 1 w 26"/>
              <a:gd name="T17" fmla="*/ 22 h 22"/>
              <a:gd name="T18" fmla="*/ 24 w 26"/>
              <a:gd name="T19" fmla="*/ 22 h 22"/>
              <a:gd name="T20" fmla="*/ 26 w 26"/>
              <a:gd name="T21" fmla="*/ 20 h 22"/>
              <a:gd name="T22" fmla="*/ 26 w 26"/>
              <a:gd name="T23" fmla="*/ 1 h 22"/>
              <a:gd name="T24" fmla="*/ 24 w 26"/>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2">
                <a:moveTo>
                  <a:pt x="24" y="0"/>
                </a:moveTo>
                <a:cubicBezTo>
                  <a:pt x="15" y="0"/>
                  <a:pt x="15" y="0"/>
                  <a:pt x="15" y="0"/>
                </a:cubicBezTo>
                <a:cubicBezTo>
                  <a:pt x="15" y="6"/>
                  <a:pt x="15" y="6"/>
                  <a:pt x="15" y="6"/>
                </a:cubicBezTo>
                <a:cubicBezTo>
                  <a:pt x="10" y="6"/>
                  <a:pt x="10" y="6"/>
                  <a:pt x="10" y="6"/>
                </a:cubicBezTo>
                <a:cubicBezTo>
                  <a:pt x="10" y="0"/>
                  <a:pt x="10" y="0"/>
                  <a:pt x="10" y="0"/>
                </a:cubicBezTo>
                <a:cubicBezTo>
                  <a:pt x="1" y="0"/>
                  <a:pt x="1" y="0"/>
                  <a:pt x="1" y="0"/>
                </a:cubicBezTo>
                <a:cubicBezTo>
                  <a:pt x="0" y="0"/>
                  <a:pt x="0" y="0"/>
                  <a:pt x="0" y="1"/>
                </a:cubicBezTo>
                <a:cubicBezTo>
                  <a:pt x="0" y="20"/>
                  <a:pt x="0" y="20"/>
                  <a:pt x="0" y="20"/>
                </a:cubicBezTo>
                <a:cubicBezTo>
                  <a:pt x="0" y="21"/>
                  <a:pt x="0" y="22"/>
                  <a:pt x="1" y="22"/>
                </a:cubicBezTo>
                <a:cubicBezTo>
                  <a:pt x="24" y="22"/>
                  <a:pt x="24" y="22"/>
                  <a:pt x="24" y="22"/>
                </a:cubicBezTo>
                <a:cubicBezTo>
                  <a:pt x="25" y="22"/>
                  <a:pt x="26" y="21"/>
                  <a:pt x="26" y="20"/>
                </a:cubicBezTo>
                <a:cubicBezTo>
                  <a:pt x="26" y="1"/>
                  <a:pt x="26" y="1"/>
                  <a:pt x="26" y="1"/>
                </a:cubicBezTo>
                <a:cubicBezTo>
                  <a:pt x="26" y="0"/>
                  <a:pt x="25" y="0"/>
                  <a:pt x="24" y="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2" name="Freeform 8">
            <a:extLst>
              <a:ext uri="{FF2B5EF4-FFF2-40B4-BE49-F238E27FC236}">
                <a16:creationId xmlns="" xmlns:a16="http://schemas.microsoft.com/office/drawing/2014/main" id="{194ECBA1-39EB-4859-AD31-7E6076703102}"/>
              </a:ext>
            </a:extLst>
          </p:cNvPr>
          <p:cNvSpPr>
            <a:spLocks/>
          </p:cNvSpPr>
          <p:nvPr/>
        </p:nvSpPr>
        <p:spPr bwMode="auto">
          <a:xfrm>
            <a:off x="2347595" y="5582601"/>
            <a:ext cx="87313" cy="73025"/>
          </a:xfrm>
          <a:custGeom>
            <a:avLst/>
            <a:gdLst>
              <a:gd name="T0" fmla="*/ 24 w 26"/>
              <a:gd name="T1" fmla="*/ 0 h 22"/>
              <a:gd name="T2" fmla="*/ 15 w 26"/>
              <a:gd name="T3" fmla="*/ 0 h 22"/>
              <a:gd name="T4" fmla="*/ 15 w 26"/>
              <a:gd name="T5" fmla="*/ 6 h 22"/>
              <a:gd name="T6" fmla="*/ 10 w 26"/>
              <a:gd name="T7" fmla="*/ 6 h 22"/>
              <a:gd name="T8" fmla="*/ 10 w 26"/>
              <a:gd name="T9" fmla="*/ 0 h 22"/>
              <a:gd name="T10" fmla="*/ 1 w 26"/>
              <a:gd name="T11" fmla="*/ 0 h 22"/>
              <a:gd name="T12" fmla="*/ 0 w 26"/>
              <a:gd name="T13" fmla="*/ 1 h 22"/>
              <a:gd name="T14" fmla="*/ 0 w 26"/>
              <a:gd name="T15" fmla="*/ 20 h 22"/>
              <a:gd name="T16" fmla="*/ 1 w 26"/>
              <a:gd name="T17" fmla="*/ 22 h 22"/>
              <a:gd name="T18" fmla="*/ 24 w 26"/>
              <a:gd name="T19" fmla="*/ 22 h 22"/>
              <a:gd name="T20" fmla="*/ 26 w 26"/>
              <a:gd name="T21" fmla="*/ 20 h 22"/>
              <a:gd name="T22" fmla="*/ 26 w 26"/>
              <a:gd name="T23" fmla="*/ 1 h 22"/>
              <a:gd name="T24" fmla="*/ 24 w 26"/>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2">
                <a:moveTo>
                  <a:pt x="24" y="0"/>
                </a:moveTo>
                <a:cubicBezTo>
                  <a:pt x="15" y="0"/>
                  <a:pt x="15" y="0"/>
                  <a:pt x="15" y="0"/>
                </a:cubicBezTo>
                <a:cubicBezTo>
                  <a:pt x="15" y="6"/>
                  <a:pt x="15" y="6"/>
                  <a:pt x="15" y="6"/>
                </a:cubicBezTo>
                <a:cubicBezTo>
                  <a:pt x="10" y="6"/>
                  <a:pt x="10" y="6"/>
                  <a:pt x="10" y="6"/>
                </a:cubicBezTo>
                <a:cubicBezTo>
                  <a:pt x="10" y="0"/>
                  <a:pt x="10" y="0"/>
                  <a:pt x="10" y="0"/>
                </a:cubicBezTo>
                <a:cubicBezTo>
                  <a:pt x="1" y="0"/>
                  <a:pt x="1" y="0"/>
                  <a:pt x="1" y="0"/>
                </a:cubicBezTo>
                <a:cubicBezTo>
                  <a:pt x="0" y="0"/>
                  <a:pt x="0" y="0"/>
                  <a:pt x="0" y="1"/>
                </a:cubicBezTo>
                <a:cubicBezTo>
                  <a:pt x="0" y="20"/>
                  <a:pt x="0" y="20"/>
                  <a:pt x="0" y="20"/>
                </a:cubicBezTo>
                <a:cubicBezTo>
                  <a:pt x="0" y="21"/>
                  <a:pt x="0" y="22"/>
                  <a:pt x="1" y="22"/>
                </a:cubicBezTo>
                <a:cubicBezTo>
                  <a:pt x="24" y="22"/>
                  <a:pt x="24" y="22"/>
                  <a:pt x="24" y="22"/>
                </a:cubicBezTo>
                <a:cubicBezTo>
                  <a:pt x="25" y="22"/>
                  <a:pt x="26" y="21"/>
                  <a:pt x="26" y="20"/>
                </a:cubicBezTo>
                <a:cubicBezTo>
                  <a:pt x="26" y="1"/>
                  <a:pt x="26" y="1"/>
                  <a:pt x="26" y="1"/>
                </a:cubicBezTo>
                <a:cubicBezTo>
                  <a:pt x="26" y="0"/>
                  <a:pt x="25" y="0"/>
                  <a:pt x="24" y="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3" name="Freeform 9">
            <a:extLst>
              <a:ext uri="{FF2B5EF4-FFF2-40B4-BE49-F238E27FC236}">
                <a16:creationId xmlns="" xmlns:a16="http://schemas.microsoft.com/office/drawing/2014/main" id="{0371F8BF-2980-493C-AE85-34250A3DAD25}"/>
              </a:ext>
            </a:extLst>
          </p:cNvPr>
          <p:cNvSpPr>
            <a:spLocks/>
          </p:cNvSpPr>
          <p:nvPr/>
        </p:nvSpPr>
        <p:spPr bwMode="auto">
          <a:xfrm>
            <a:off x="2447608" y="5668326"/>
            <a:ext cx="82550" cy="74613"/>
          </a:xfrm>
          <a:custGeom>
            <a:avLst/>
            <a:gdLst>
              <a:gd name="T0" fmla="*/ 24 w 25"/>
              <a:gd name="T1" fmla="*/ 0 h 22"/>
              <a:gd name="T2" fmla="*/ 15 w 25"/>
              <a:gd name="T3" fmla="*/ 0 h 22"/>
              <a:gd name="T4" fmla="*/ 15 w 25"/>
              <a:gd name="T5" fmla="*/ 6 h 22"/>
              <a:gd name="T6" fmla="*/ 10 w 25"/>
              <a:gd name="T7" fmla="*/ 6 h 22"/>
              <a:gd name="T8" fmla="*/ 10 w 25"/>
              <a:gd name="T9" fmla="*/ 0 h 22"/>
              <a:gd name="T10" fmla="*/ 1 w 25"/>
              <a:gd name="T11" fmla="*/ 0 h 22"/>
              <a:gd name="T12" fmla="*/ 0 w 25"/>
              <a:gd name="T13" fmla="*/ 1 h 22"/>
              <a:gd name="T14" fmla="*/ 0 w 25"/>
              <a:gd name="T15" fmla="*/ 20 h 22"/>
              <a:gd name="T16" fmla="*/ 1 w 25"/>
              <a:gd name="T17" fmla="*/ 22 h 22"/>
              <a:gd name="T18" fmla="*/ 24 w 25"/>
              <a:gd name="T19" fmla="*/ 22 h 22"/>
              <a:gd name="T20" fmla="*/ 25 w 25"/>
              <a:gd name="T21" fmla="*/ 20 h 22"/>
              <a:gd name="T22" fmla="*/ 25 w 25"/>
              <a:gd name="T23" fmla="*/ 1 h 22"/>
              <a:gd name="T24" fmla="*/ 24 w 25"/>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2">
                <a:moveTo>
                  <a:pt x="24" y="0"/>
                </a:moveTo>
                <a:cubicBezTo>
                  <a:pt x="15" y="0"/>
                  <a:pt x="15" y="0"/>
                  <a:pt x="15" y="0"/>
                </a:cubicBezTo>
                <a:cubicBezTo>
                  <a:pt x="15" y="6"/>
                  <a:pt x="15" y="6"/>
                  <a:pt x="15" y="6"/>
                </a:cubicBezTo>
                <a:cubicBezTo>
                  <a:pt x="10" y="6"/>
                  <a:pt x="10" y="6"/>
                  <a:pt x="10" y="6"/>
                </a:cubicBezTo>
                <a:cubicBezTo>
                  <a:pt x="10" y="0"/>
                  <a:pt x="10" y="0"/>
                  <a:pt x="10" y="0"/>
                </a:cubicBezTo>
                <a:cubicBezTo>
                  <a:pt x="1" y="0"/>
                  <a:pt x="1" y="0"/>
                  <a:pt x="1" y="0"/>
                </a:cubicBezTo>
                <a:cubicBezTo>
                  <a:pt x="0" y="0"/>
                  <a:pt x="0" y="0"/>
                  <a:pt x="0" y="1"/>
                </a:cubicBezTo>
                <a:cubicBezTo>
                  <a:pt x="0" y="20"/>
                  <a:pt x="0" y="20"/>
                  <a:pt x="0" y="20"/>
                </a:cubicBezTo>
                <a:cubicBezTo>
                  <a:pt x="0" y="21"/>
                  <a:pt x="0" y="22"/>
                  <a:pt x="1" y="22"/>
                </a:cubicBezTo>
                <a:cubicBezTo>
                  <a:pt x="24" y="22"/>
                  <a:pt x="24" y="22"/>
                  <a:pt x="24" y="22"/>
                </a:cubicBezTo>
                <a:cubicBezTo>
                  <a:pt x="25" y="22"/>
                  <a:pt x="25" y="21"/>
                  <a:pt x="25" y="20"/>
                </a:cubicBezTo>
                <a:cubicBezTo>
                  <a:pt x="25" y="1"/>
                  <a:pt x="25" y="1"/>
                  <a:pt x="25" y="1"/>
                </a:cubicBezTo>
                <a:cubicBezTo>
                  <a:pt x="25" y="0"/>
                  <a:pt x="25" y="0"/>
                  <a:pt x="24" y="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4" name="Freeform 10">
            <a:extLst>
              <a:ext uri="{FF2B5EF4-FFF2-40B4-BE49-F238E27FC236}">
                <a16:creationId xmlns="" xmlns:a16="http://schemas.microsoft.com/office/drawing/2014/main" id="{890CD70D-B113-40E8-A061-AE21ED881E17}"/>
              </a:ext>
            </a:extLst>
          </p:cNvPr>
          <p:cNvSpPr>
            <a:spLocks/>
          </p:cNvSpPr>
          <p:nvPr/>
        </p:nvSpPr>
        <p:spPr bwMode="auto">
          <a:xfrm>
            <a:off x="2447608" y="5582601"/>
            <a:ext cx="82550" cy="73025"/>
          </a:xfrm>
          <a:custGeom>
            <a:avLst/>
            <a:gdLst>
              <a:gd name="T0" fmla="*/ 24 w 25"/>
              <a:gd name="T1" fmla="*/ 0 h 22"/>
              <a:gd name="T2" fmla="*/ 15 w 25"/>
              <a:gd name="T3" fmla="*/ 0 h 22"/>
              <a:gd name="T4" fmla="*/ 15 w 25"/>
              <a:gd name="T5" fmla="*/ 6 h 22"/>
              <a:gd name="T6" fmla="*/ 10 w 25"/>
              <a:gd name="T7" fmla="*/ 6 h 22"/>
              <a:gd name="T8" fmla="*/ 10 w 25"/>
              <a:gd name="T9" fmla="*/ 0 h 22"/>
              <a:gd name="T10" fmla="*/ 1 w 25"/>
              <a:gd name="T11" fmla="*/ 0 h 22"/>
              <a:gd name="T12" fmla="*/ 0 w 25"/>
              <a:gd name="T13" fmla="*/ 1 h 22"/>
              <a:gd name="T14" fmla="*/ 0 w 25"/>
              <a:gd name="T15" fmla="*/ 20 h 22"/>
              <a:gd name="T16" fmla="*/ 1 w 25"/>
              <a:gd name="T17" fmla="*/ 22 h 22"/>
              <a:gd name="T18" fmla="*/ 24 w 25"/>
              <a:gd name="T19" fmla="*/ 22 h 22"/>
              <a:gd name="T20" fmla="*/ 25 w 25"/>
              <a:gd name="T21" fmla="*/ 20 h 22"/>
              <a:gd name="T22" fmla="*/ 25 w 25"/>
              <a:gd name="T23" fmla="*/ 1 h 22"/>
              <a:gd name="T24" fmla="*/ 24 w 25"/>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2">
                <a:moveTo>
                  <a:pt x="24" y="0"/>
                </a:moveTo>
                <a:cubicBezTo>
                  <a:pt x="15" y="0"/>
                  <a:pt x="15" y="0"/>
                  <a:pt x="15" y="0"/>
                </a:cubicBezTo>
                <a:cubicBezTo>
                  <a:pt x="15" y="6"/>
                  <a:pt x="15" y="6"/>
                  <a:pt x="15" y="6"/>
                </a:cubicBezTo>
                <a:cubicBezTo>
                  <a:pt x="10" y="6"/>
                  <a:pt x="10" y="6"/>
                  <a:pt x="10" y="6"/>
                </a:cubicBezTo>
                <a:cubicBezTo>
                  <a:pt x="10" y="0"/>
                  <a:pt x="10" y="0"/>
                  <a:pt x="10" y="0"/>
                </a:cubicBezTo>
                <a:cubicBezTo>
                  <a:pt x="1" y="0"/>
                  <a:pt x="1" y="0"/>
                  <a:pt x="1" y="0"/>
                </a:cubicBezTo>
                <a:cubicBezTo>
                  <a:pt x="0" y="0"/>
                  <a:pt x="0" y="0"/>
                  <a:pt x="0" y="1"/>
                </a:cubicBezTo>
                <a:cubicBezTo>
                  <a:pt x="0" y="20"/>
                  <a:pt x="0" y="20"/>
                  <a:pt x="0" y="20"/>
                </a:cubicBezTo>
                <a:cubicBezTo>
                  <a:pt x="0" y="21"/>
                  <a:pt x="0" y="22"/>
                  <a:pt x="1" y="22"/>
                </a:cubicBezTo>
                <a:cubicBezTo>
                  <a:pt x="24" y="22"/>
                  <a:pt x="24" y="22"/>
                  <a:pt x="24" y="22"/>
                </a:cubicBezTo>
                <a:cubicBezTo>
                  <a:pt x="25" y="22"/>
                  <a:pt x="25" y="21"/>
                  <a:pt x="25" y="20"/>
                </a:cubicBezTo>
                <a:cubicBezTo>
                  <a:pt x="25" y="1"/>
                  <a:pt x="25" y="1"/>
                  <a:pt x="25" y="1"/>
                </a:cubicBezTo>
                <a:cubicBezTo>
                  <a:pt x="25" y="0"/>
                  <a:pt x="25" y="0"/>
                  <a:pt x="24" y="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5" name="Freeform 11">
            <a:extLst>
              <a:ext uri="{FF2B5EF4-FFF2-40B4-BE49-F238E27FC236}">
                <a16:creationId xmlns="" xmlns:a16="http://schemas.microsoft.com/office/drawing/2014/main" id="{F2663A43-E07B-4FD7-B235-4C60EBD15A39}"/>
              </a:ext>
            </a:extLst>
          </p:cNvPr>
          <p:cNvSpPr>
            <a:spLocks/>
          </p:cNvSpPr>
          <p:nvPr/>
        </p:nvSpPr>
        <p:spPr bwMode="auto">
          <a:xfrm>
            <a:off x="910908" y="5692139"/>
            <a:ext cx="123825" cy="66675"/>
          </a:xfrm>
          <a:custGeom>
            <a:avLst/>
            <a:gdLst>
              <a:gd name="T0" fmla="*/ 35 w 37"/>
              <a:gd name="T1" fmla="*/ 20 h 20"/>
              <a:gd name="T2" fmla="*/ 33 w 37"/>
              <a:gd name="T3" fmla="*/ 18 h 20"/>
              <a:gd name="T4" fmla="*/ 33 w 37"/>
              <a:gd name="T5" fmla="*/ 10 h 20"/>
              <a:gd name="T6" fmla="*/ 28 w 37"/>
              <a:gd name="T7" fmla="*/ 4 h 20"/>
              <a:gd name="T8" fmla="*/ 10 w 37"/>
              <a:gd name="T9" fmla="*/ 4 h 20"/>
              <a:gd name="T10" fmla="*/ 4 w 37"/>
              <a:gd name="T11" fmla="*/ 10 h 20"/>
              <a:gd name="T12" fmla="*/ 4 w 37"/>
              <a:gd name="T13" fmla="*/ 18 h 20"/>
              <a:gd name="T14" fmla="*/ 2 w 37"/>
              <a:gd name="T15" fmla="*/ 20 h 20"/>
              <a:gd name="T16" fmla="*/ 0 w 37"/>
              <a:gd name="T17" fmla="*/ 18 h 20"/>
              <a:gd name="T18" fmla="*/ 0 w 37"/>
              <a:gd name="T19" fmla="*/ 10 h 20"/>
              <a:gd name="T20" fmla="*/ 10 w 37"/>
              <a:gd name="T21" fmla="*/ 0 h 20"/>
              <a:gd name="T22" fmla="*/ 28 w 37"/>
              <a:gd name="T23" fmla="*/ 0 h 20"/>
              <a:gd name="T24" fmla="*/ 37 w 37"/>
              <a:gd name="T25" fmla="*/ 10 h 20"/>
              <a:gd name="T26" fmla="*/ 37 w 37"/>
              <a:gd name="T27" fmla="*/ 18 h 20"/>
              <a:gd name="T28" fmla="*/ 35 w 37"/>
              <a:gd name="T2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20">
                <a:moveTo>
                  <a:pt x="35" y="20"/>
                </a:moveTo>
                <a:cubicBezTo>
                  <a:pt x="34" y="20"/>
                  <a:pt x="33" y="19"/>
                  <a:pt x="33" y="18"/>
                </a:cubicBezTo>
                <a:cubicBezTo>
                  <a:pt x="33" y="10"/>
                  <a:pt x="33" y="10"/>
                  <a:pt x="33" y="10"/>
                </a:cubicBezTo>
                <a:cubicBezTo>
                  <a:pt x="33" y="7"/>
                  <a:pt x="31" y="4"/>
                  <a:pt x="28" y="4"/>
                </a:cubicBezTo>
                <a:cubicBezTo>
                  <a:pt x="10" y="4"/>
                  <a:pt x="10" y="4"/>
                  <a:pt x="10" y="4"/>
                </a:cubicBezTo>
                <a:cubicBezTo>
                  <a:pt x="7" y="4"/>
                  <a:pt x="4" y="7"/>
                  <a:pt x="4" y="10"/>
                </a:cubicBezTo>
                <a:cubicBezTo>
                  <a:pt x="4" y="18"/>
                  <a:pt x="4" y="18"/>
                  <a:pt x="4" y="18"/>
                </a:cubicBezTo>
                <a:cubicBezTo>
                  <a:pt x="4" y="19"/>
                  <a:pt x="3" y="20"/>
                  <a:pt x="2" y="20"/>
                </a:cubicBezTo>
                <a:cubicBezTo>
                  <a:pt x="1" y="20"/>
                  <a:pt x="0" y="19"/>
                  <a:pt x="0" y="18"/>
                </a:cubicBezTo>
                <a:cubicBezTo>
                  <a:pt x="0" y="10"/>
                  <a:pt x="0" y="10"/>
                  <a:pt x="0" y="10"/>
                </a:cubicBezTo>
                <a:cubicBezTo>
                  <a:pt x="0" y="5"/>
                  <a:pt x="5" y="0"/>
                  <a:pt x="10" y="0"/>
                </a:cubicBezTo>
                <a:cubicBezTo>
                  <a:pt x="28" y="0"/>
                  <a:pt x="28" y="0"/>
                  <a:pt x="28" y="0"/>
                </a:cubicBezTo>
                <a:cubicBezTo>
                  <a:pt x="33" y="0"/>
                  <a:pt x="37" y="5"/>
                  <a:pt x="37" y="10"/>
                </a:cubicBezTo>
                <a:cubicBezTo>
                  <a:pt x="37" y="18"/>
                  <a:pt x="37" y="18"/>
                  <a:pt x="37" y="18"/>
                </a:cubicBezTo>
                <a:cubicBezTo>
                  <a:pt x="37" y="19"/>
                  <a:pt x="36" y="20"/>
                  <a:pt x="35" y="2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6" name="Freeform 12">
            <a:extLst>
              <a:ext uri="{FF2B5EF4-FFF2-40B4-BE49-F238E27FC236}">
                <a16:creationId xmlns="" xmlns:a16="http://schemas.microsoft.com/office/drawing/2014/main" id="{05D5B082-96A9-4474-98B0-78C4E04A28BC}"/>
              </a:ext>
            </a:extLst>
          </p:cNvPr>
          <p:cNvSpPr>
            <a:spLocks/>
          </p:cNvSpPr>
          <p:nvPr/>
        </p:nvSpPr>
        <p:spPr bwMode="auto">
          <a:xfrm>
            <a:off x="807720" y="5735001"/>
            <a:ext cx="333375" cy="93663"/>
          </a:xfrm>
          <a:custGeom>
            <a:avLst/>
            <a:gdLst>
              <a:gd name="T0" fmla="*/ 16 w 100"/>
              <a:gd name="T1" fmla="*/ 27 h 28"/>
              <a:gd name="T2" fmla="*/ 18 w 100"/>
              <a:gd name="T3" fmla="*/ 28 h 28"/>
              <a:gd name="T4" fmla="*/ 81 w 100"/>
              <a:gd name="T5" fmla="*/ 28 h 28"/>
              <a:gd name="T6" fmla="*/ 84 w 100"/>
              <a:gd name="T7" fmla="*/ 27 h 28"/>
              <a:gd name="T8" fmla="*/ 100 w 100"/>
              <a:gd name="T9" fmla="*/ 17 h 28"/>
              <a:gd name="T10" fmla="*/ 100 w 100"/>
              <a:gd name="T11" fmla="*/ 7 h 28"/>
              <a:gd name="T12" fmla="*/ 93 w 100"/>
              <a:gd name="T13" fmla="*/ 0 h 28"/>
              <a:gd name="T14" fmla="*/ 6 w 100"/>
              <a:gd name="T15" fmla="*/ 0 h 28"/>
              <a:gd name="T16" fmla="*/ 0 w 100"/>
              <a:gd name="T17" fmla="*/ 7 h 28"/>
              <a:gd name="T18" fmla="*/ 0 w 100"/>
              <a:gd name="T19" fmla="*/ 17 h 28"/>
              <a:gd name="T20" fmla="*/ 16 w 10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28">
                <a:moveTo>
                  <a:pt x="16" y="27"/>
                </a:moveTo>
                <a:cubicBezTo>
                  <a:pt x="17" y="27"/>
                  <a:pt x="17" y="28"/>
                  <a:pt x="18" y="28"/>
                </a:cubicBezTo>
                <a:cubicBezTo>
                  <a:pt x="81" y="28"/>
                  <a:pt x="81" y="28"/>
                  <a:pt x="81" y="28"/>
                </a:cubicBezTo>
                <a:cubicBezTo>
                  <a:pt x="82" y="28"/>
                  <a:pt x="83" y="27"/>
                  <a:pt x="84" y="27"/>
                </a:cubicBezTo>
                <a:cubicBezTo>
                  <a:pt x="100" y="17"/>
                  <a:pt x="100" y="17"/>
                  <a:pt x="100" y="17"/>
                </a:cubicBezTo>
                <a:cubicBezTo>
                  <a:pt x="100" y="7"/>
                  <a:pt x="100" y="7"/>
                  <a:pt x="100" y="7"/>
                </a:cubicBezTo>
                <a:cubicBezTo>
                  <a:pt x="100" y="3"/>
                  <a:pt x="97" y="0"/>
                  <a:pt x="93" y="0"/>
                </a:cubicBezTo>
                <a:cubicBezTo>
                  <a:pt x="6" y="0"/>
                  <a:pt x="6" y="0"/>
                  <a:pt x="6" y="0"/>
                </a:cubicBezTo>
                <a:cubicBezTo>
                  <a:pt x="3" y="0"/>
                  <a:pt x="0" y="3"/>
                  <a:pt x="0" y="7"/>
                </a:cubicBezTo>
                <a:cubicBezTo>
                  <a:pt x="0" y="17"/>
                  <a:pt x="0" y="17"/>
                  <a:pt x="0" y="17"/>
                </a:cubicBezTo>
                <a:lnTo>
                  <a:pt x="16" y="27"/>
                </a:lnTo>
                <a:close/>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7" name="Freeform 13">
            <a:extLst>
              <a:ext uri="{FF2B5EF4-FFF2-40B4-BE49-F238E27FC236}">
                <a16:creationId xmlns="" xmlns:a16="http://schemas.microsoft.com/office/drawing/2014/main" id="{EAB01EF7-A0B4-407D-80CA-5ED1E1835027}"/>
              </a:ext>
            </a:extLst>
          </p:cNvPr>
          <p:cNvSpPr>
            <a:spLocks/>
          </p:cNvSpPr>
          <p:nvPr/>
        </p:nvSpPr>
        <p:spPr bwMode="auto">
          <a:xfrm>
            <a:off x="807720" y="5809614"/>
            <a:ext cx="333375" cy="161925"/>
          </a:xfrm>
          <a:custGeom>
            <a:avLst/>
            <a:gdLst>
              <a:gd name="T0" fmla="*/ 86 w 100"/>
              <a:gd name="T1" fmla="*/ 8 h 49"/>
              <a:gd name="T2" fmla="*/ 81 w 100"/>
              <a:gd name="T3" fmla="*/ 10 h 49"/>
              <a:gd name="T4" fmla="*/ 62 w 100"/>
              <a:gd name="T5" fmla="*/ 10 h 49"/>
              <a:gd name="T6" fmla="*/ 62 w 100"/>
              <a:gd name="T7" fmla="*/ 17 h 49"/>
              <a:gd name="T8" fmla="*/ 54 w 100"/>
              <a:gd name="T9" fmla="*/ 25 h 49"/>
              <a:gd name="T10" fmla="*/ 45 w 100"/>
              <a:gd name="T11" fmla="*/ 25 h 49"/>
              <a:gd name="T12" fmla="*/ 37 w 100"/>
              <a:gd name="T13" fmla="*/ 17 h 49"/>
              <a:gd name="T14" fmla="*/ 37 w 100"/>
              <a:gd name="T15" fmla="*/ 10 h 49"/>
              <a:gd name="T16" fmla="*/ 18 w 100"/>
              <a:gd name="T17" fmla="*/ 10 h 49"/>
              <a:gd name="T18" fmla="*/ 14 w 100"/>
              <a:gd name="T19" fmla="*/ 8 h 49"/>
              <a:gd name="T20" fmla="*/ 0 w 100"/>
              <a:gd name="T21" fmla="*/ 0 h 49"/>
              <a:gd name="T22" fmla="*/ 0 w 100"/>
              <a:gd name="T23" fmla="*/ 42 h 49"/>
              <a:gd name="T24" fmla="*/ 6 w 100"/>
              <a:gd name="T25" fmla="*/ 49 h 49"/>
              <a:gd name="T26" fmla="*/ 93 w 100"/>
              <a:gd name="T27" fmla="*/ 49 h 49"/>
              <a:gd name="T28" fmla="*/ 100 w 100"/>
              <a:gd name="T29" fmla="*/ 42 h 49"/>
              <a:gd name="T30" fmla="*/ 100 w 100"/>
              <a:gd name="T31" fmla="*/ 0 h 49"/>
              <a:gd name="T32" fmla="*/ 86 w 100"/>
              <a:gd name="T33"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49">
                <a:moveTo>
                  <a:pt x="86" y="8"/>
                </a:moveTo>
                <a:cubicBezTo>
                  <a:pt x="84" y="9"/>
                  <a:pt x="83" y="10"/>
                  <a:pt x="81" y="10"/>
                </a:cubicBezTo>
                <a:cubicBezTo>
                  <a:pt x="62" y="10"/>
                  <a:pt x="62" y="10"/>
                  <a:pt x="62" y="10"/>
                </a:cubicBezTo>
                <a:cubicBezTo>
                  <a:pt x="62" y="17"/>
                  <a:pt x="62" y="17"/>
                  <a:pt x="62" y="17"/>
                </a:cubicBezTo>
                <a:cubicBezTo>
                  <a:pt x="62" y="21"/>
                  <a:pt x="59" y="25"/>
                  <a:pt x="54" y="25"/>
                </a:cubicBezTo>
                <a:cubicBezTo>
                  <a:pt x="45" y="25"/>
                  <a:pt x="45" y="25"/>
                  <a:pt x="45" y="25"/>
                </a:cubicBezTo>
                <a:cubicBezTo>
                  <a:pt x="41" y="25"/>
                  <a:pt x="37" y="21"/>
                  <a:pt x="37" y="17"/>
                </a:cubicBezTo>
                <a:cubicBezTo>
                  <a:pt x="37" y="10"/>
                  <a:pt x="37" y="10"/>
                  <a:pt x="37" y="10"/>
                </a:cubicBezTo>
                <a:cubicBezTo>
                  <a:pt x="18" y="10"/>
                  <a:pt x="18" y="10"/>
                  <a:pt x="18" y="10"/>
                </a:cubicBezTo>
                <a:cubicBezTo>
                  <a:pt x="17" y="10"/>
                  <a:pt x="15" y="9"/>
                  <a:pt x="14" y="8"/>
                </a:cubicBezTo>
                <a:cubicBezTo>
                  <a:pt x="0" y="0"/>
                  <a:pt x="0" y="0"/>
                  <a:pt x="0" y="0"/>
                </a:cubicBezTo>
                <a:cubicBezTo>
                  <a:pt x="0" y="42"/>
                  <a:pt x="0" y="42"/>
                  <a:pt x="0" y="42"/>
                </a:cubicBezTo>
                <a:cubicBezTo>
                  <a:pt x="0" y="46"/>
                  <a:pt x="3" y="49"/>
                  <a:pt x="6" y="49"/>
                </a:cubicBezTo>
                <a:cubicBezTo>
                  <a:pt x="93" y="49"/>
                  <a:pt x="93" y="49"/>
                  <a:pt x="93" y="49"/>
                </a:cubicBezTo>
                <a:cubicBezTo>
                  <a:pt x="97" y="49"/>
                  <a:pt x="100" y="46"/>
                  <a:pt x="100" y="42"/>
                </a:cubicBezTo>
                <a:cubicBezTo>
                  <a:pt x="100" y="0"/>
                  <a:pt x="100" y="0"/>
                  <a:pt x="100" y="0"/>
                </a:cubicBezTo>
                <a:lnTo>
                  <a:pt x="86" y="8"/>
                </a:lnTo>
                <a:close/>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8" name="Freeform 14">
            <a:extLst>
              <a:ext uri="{FF2B5EF4-FFF2-40B4-BE49-F238E27FC236}">
                <a16:creationId xmlns="" xmlns:a16="http://schemas.microsoft.com/office/drawing/2014/main" id="{30A7D60D-7062-4FAA-9DAC-A78C2679984B}"/>
              </a:ext>
            </a:extLst>
          </p:cNvPr>
          <p:cNvSpPr>
            <a:spLocks/>
          </p:cNvSpPr>
          <p:nvPr/>
        </p:nvSpPr>
        <p:spPr bwMode="auto">
          <a:xfrm>
            <a:off x="947420" y="5855651"/>
            <a:ext cx="53975" cy="23813"/>
          </a:xfrm>
          <a:custGeom>
            <a:avLst/>
            <a:gdLst>
              <a:gd name="T0" fmla="*/ 12 w 16"/>
              <a:gd name="T1" fmla="*/ 7 h 7"/>
              <a:gd name="T2" fmla="*/ 3 w 16"/>
              <a:gd name="T3" fmla="*/ 7 h 7"/>
              <a:gd name="T4" fmla="*/ 0 w 16"/>
              <a:gd name="T5" fmla="*/ 3 h 7"/>
              <a:gd name="T6" fmla="*/ 3 w 16"/>
              <a:gd name="T7" fmla="*/ 0 h 7"/>
              <a:gd name="T8" fmla="*/ 12 w 16"/>
              <a:gd name="T9" fmla="*/ 0 h 7"/>
              <a:gd name="T10" fmla="*/ 16 w 16"/>
              <a:gd name="T11" fmla="*/ 3 h 7"/>
              <a:gd name="T12" fmla="*/ 12 w 16"/>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6" h="7">
                <a:moveTo>
                  <a:pt x="12" y="7"/>
                </a:moveTo>
                <a:cubicBezTo>
                  <a:pt x="3" y="7"/>
                  <a:pt x="3" y="7"/>
                  <a:pt x="3" y="7"/>
                </a:cubicBezTo>
                <a:cubicBezTo>
                  <a:pt x="1" y="7"/>
                  <a:pt x="0" y="5"/>
                  <a:pt x="0" y="3"/>
                </a:cubicBezTo>
                <a:cubicBezTo>
                  <a:pt x="0" y="1"/>
                  <a:pt x="1" y="0"/>
                  <a:pt x="3" y="0"/>
                </a:cubicBezTo>
                <a:cubicBezTo>
                  <a:pt x="12" y="0"/>
                  <a:pt x="12" y="0"/>
                  <a:pt x="12" y="0"/>
                </a:cubicBezTo>
                <a:cubicBezTo>
                  <a:pt x="14" y="0"/>
                  <a:pt x="16" y="1"/>
                  <a:pt x="16" y="3"/>
                </a:cubicBezTo>
                <a:cubicBezTo>
                  <a:pt x="16" y="5"/>
                  <a:pt x="14" y="7"/>
                  <a:pt x="12" y="7"/>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9" name="Freeform 16">
            <a:extLst>
              <a:ext uri="{FF2B5EF4-FFF2-40B4-BE49-F238E27FC236}">
                <a16:creationId xmlns="" xmlns:a16="http://schemas.microsoft.com/office/drawing/2014/main" id="{D170DAD8-5A1B-4375-917F-0042F540DF70}"/>
              </a:ext>
            </a:extLst>
          </p:cNvPr>
          <p:cNvSpPr>
            <a:spLocks noEditPoints="1"/>
          </p:cNvSpPr>
          <p:nvPr/>
        </p:nvSpPr>
        <p:spPr bwMode="auto">
          <a:xfrm>
            <a:off x="2015808" y="4809489"/>
            <a:ext cx="325438" cy="260350"/>
          </a:xfrm>
          <a:custGeom>
            <a:avLst/>
            <a:gdLst>
              <a:gd name="T0" fmla="*/ 173 w 205"/>
              <a:gd name="T1" fmla="*/ 120 h 164"/>
              <a:gd name="T2" fmla="*/ 150 w 205"/>
              <a:gd name="T3" fmla="*/ 120 h 164"/>
              <a:gd name="T4" fmla="*/ 150 w 205"/>
              <a:gd name="T5" fmla="*/ 101 h 164"/>
              <a:gd name="T6" fmla="*/ 173 w 205"/>
              <a:gd name="T7" fmla="*/ 101 h 164"/>
              <a:gd name="T8" fmla="*/ 173 w 205"/>
              <a:gd name="T9" fmla="*/ 120 h 164"/>
              <a:gd name="T10" fmla="*/ 106 w 205"/>
              <a:gd name="T11" fmla="*/ 120 h 164"/>
              <a:gd name="T12" fmla="*/ 83 w 205"/>
              <a:gd name="T13" fmla="*/ 120 h 164"/>
              <a:gd name="T14" fmla="*/ 83 w 205"/>
              <a:gd name="T15" fmla="*/ 101 h 164"/>
              <a:gd name="T16" fmla="*/ 106 w 205"/>
              <a:gd name="T17" fmla="*/ 101 h 164"/>
              <a:gd name="T18" fmla="*/ 106 w 205"/>
              <a:gd name="T19" fmla="*/ 120 h 164"/>
              <a:gd name="T20" fmla="*/ 39 w 205"/>
              <a:gd name="T21" fmla="*/ 120 h 164"/>
              <a:gd name="T22" fmla="*/ 16 w 205"/>
              <a:gd name="T23" fmla="*/ 120 h 164"/>
              <a:gd name="T24" fmla="*/ 16 w 205"/>
              <a:gd name="T25" fmla="*/ 101 h 164"/>
              <a:gd name="T26" fmla="*/ 39 w 205"/>
              <a:gd name="T27" fmla="*/ 101 h 164"/>
              <a:gd name="T28" fmla="*/ 39 w 205"/>
              <a:gd name="T29" fmla="*/ 120 h 164"/>
              <a:gd name="T30" fmla="*/ 138 w 205"/>
              <a:gd name="T31" fmla="*/ 61 h 164"/>
              <a:gd name="T32" fmla="*/ 117 w 205"/>
              <a:gd name="T33" fmla="*/ 61 h 164"/>
              <a:gd name="T34" fmla="*/ 117 w 205"/>
              <a:gd name="T35" fmla="*/ 25 h 164"/>
              <a:gd name="T36" fmla="*/ 58 w 205"/>
              <a:gd name="T37" fmla="*/ 61 h 164"/>
              <a:gd name="T38" fmla="*/ 58 w 205"/>
              <a:gd name="T39" fmla="*/ 25 h 164"/>
              <a:gd name="T40" fmla="*/ 0 w 205"/>
              <a:gd name="T41" fmla="*/ 61 h 164"/>
              <a:gd name="T42" fmla="*/ 0 w 205"/>
              <a:gd name="T43" fmla="*/ 164 h 164"/>
              <a:gd name="T44" fmla="*/ 130 w 205"/>
              <a:gd name="T45" fmla="*/ 164 h 164"/>
              <a:gd name="T46" fmla="*/ 194 w 205"/>
              <a:gd name="T47" fmla="*/ 164 h 164"/>
              <a:gd name="T48" fmla="*/ 205 w 205"/>
              <a:gd name="T49" fmla="*/ 164 h 164"/>
              <a:gd name="T50" fmla="*/ 192 w 205"/>
              <a:gd name="T51" fmla="*/ 0 h 164"/>
              <a:gd name="T52" fmla="*/ 142 w 205"/>
              <a:gd name="T53" fmla="*/ 0 h 164"/>
              <a:gd name="T54" fmla="*/ 138 w 205"/>
              <a:gd name="T55" fmla="*/ 6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 h="164">
                <a:moveTo>
                  <a:pt x="173" y="120"/>
                </a:moveTo>
                <a:lnTo>
                  <a:pt x="150" y="120"/>
                </a:lnTo>
                <a:lnTo>
                  <a:pt x="150" y="101"/>
                </a:lnTo>
                <a:lnTo>
                  <a:pt x="173" y="101"/>
                </a:lnTo>
                <a:lnTo>
                  <a:pt x="173" y="120"/>
                </a:lnTo>
                <a:close/>
                <a:moveTo>
                  <a:pt x="106" y="120"/>
                </a:moveTo>
                <a:lnTo>
                  <a:pt x="83" y="120"/>
                </a:lnTo>
                <a:lnTo>
                  <a:pt x="83" y="101"/>
                </a:lnTo>
                <a:lnTo>
                  <a:pt x="106" y="101"/>
                </a:lnTo>
                <a:lnTo>
                  <a:pt x="106" y="120"/>
                </a:lnTo>
                <a:close/>
                <a:moveTo>
                  <a:pt x="39" y="120"/>
                </a:moveTo>
                <a:lnTo>
                  <a:pt x="16" y="120"/>
                </a:lnTo>
                <a:lnTo>
                  <a:pt x="16" y="101"/>
                </a:lnTo>
                <a:lnTo>
                  <a:pt x="39" y="101"/>
                </a:lnTo>
                <a:lnTo>
                  <a:pt x="39" y="120"/>
                </a:lnTo>
                <a:close/>
                <a:moveTo>
                  <a:pt x="138" y="61"/>
                </a:moveTo>
                <a:lnTo>
                  <a:pt x="117" y="61"/>
                </a:lnTo>
                <a:lnTo>
                  <a:pt x="117" y="25"/>
                </a:lnTo>
                <a:lnTo>
                  <a:pt x="58" y="61"/>
                </a:lnTo>
                <a:lnTo>
                  <a:pt x="58" y="25"/>
                </a:lnTo>
                <a:lnTo>
                  <a:pt x="0" y="61"/>
                </a:lnTo>
                <a:lnTo>
                  <a:pt x="0" y="164"/>
                </a:lnTo>
                <a:lnTo>
                  <a:pt x="130" y="164"/>
                </a:lnTo>
                <a:lnTo>
                  <a:pt x="194" y="164"/>
                </a:lnTo>
                <a:lnTo>
                  <a:pt x="205" y="164"/>
                </a:lnTo>
                <a:lnTo>
                  <a:pt x="192" y="0"/>
                </a:lnTo>
                <a:lnTo>
                  <a:pt x="142" y="0"/>
                </a:lnTo>
                <a:lnTo>
                  <a:pt x="138" y="61"/>
                </a:lnTo>
                <a:close/>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0" name="Freeform 17">
            <a:extLst>
              <a:ext uri="{FF2B5EF4-FFF2-40B4-BE49-F238E27FC236}">
                <a16:creationId xmlns="" xmlns:a16="http://schemas.microsoft.com/office/drawing/2014/main" id="{088B8FF3-0494-4902-89F5-A7E74974427B}"/>
              </a:ext>
            </a:extLst>
          </p:cNvPr>
          <p:cNvSpPr>
            <a:spLocks noEditPoints="1"/>
          </p:cNvSpPr>
          <p:nvPr/>
        </p:nvSpPr>
        <p:spPr bwMode="auto">
          <a:xfrm>
            <a:off x="1430020" y="5366701"/>
            <a:ext cx="179388" cy="173038"/>
          </a:xfrm>
          <a:custGeom>
            <a:avLst/>
            <a:gdLst>
              <a:gd name="T0" fmla="*/ 27 w 54"/>
              <a:gd name="T1" fmla="*/ 5 h 52"/>
              <a:gd name="T2" fmla="*/ 9 w 54"/>
              <a:gd name="T3" fmla="*/ 23 h 52"/>
              <a:gd name="T4" fmla="*/ 9 w 54"/>
              <a:gd name="T5" fmla="*/ 25 h 52"/>
              <a:gd name="T6" fmla="*/ 7 w 54"/>
              <a:gd name="T7" fmla="*/ 25 h 52"/>
              <a:gd name="T8" fmla="*/ 6 w 54"/>
              <a:gd name="T9" fmla="*/ 25 h 52"/>
              <a:gd name="T10" fmla="*/ 6 w 54"/>
              <a:gd name="T11" fmla="*/ 30 h 52"/>
              <a:gd name="T12" fmla="*/ 10 w 54"/>
              <a:gd name="T13" fmla="*/ 34 h 52"/>
              <a:gd name="T14" fmla="*/ 11 w 54"/>
              <a:gd name="T15" fmla="*/ 34 h 52"/>
              <a:gd name="T16" fmla="*/ 12 w 54"/>
              <a:gd name="T17" fmla="*/ 35 h 52"/>
              <a:gd name="T18" fmla="*/ 27 w 54"/>
              <a:gd name="T19" fmla="*/ 48 h 52"/>
              <a:gd name="T20" fmla="*/ 43 w 54"/>
              <a:gd name="T21" fmla="*/ 35 h 52"/>
              <a:gd name="T22" fmla="*/ 43 w 54"/>
              <a:gd name="T23" fmla="*/ 34 h 52"/>
              <a:gd name="T24" fmla="*/ 44 w 54"/>
              <a:gd name="T25" fmla="*/ 34 h 52"/>
              <a:gd name="T26" fmla="*/ 48 w 54"/>
              <a:gd name="T27" fmla="*/ 30 h 52"/>
              <a:gd name="T28" fmla="*/ 48 w 54"/>
              <a:gd name="T29" fmla="*/ 25 h 52"/>
              <a:gd name="T30" fmla="*/ 47 w 54"/>
              <a:gd name="T31" fmla="*/ 25 h 52"/>
              <a:gd name="T32" fmla="*/ 46 w 54"/>
              <a:gd name="T33" fmla="*/ 25 h 52"/>
              <a:gd name="T34" fmla="*/ 45 w 54"/>
              <a:gd name="T35" fmla="*/ 23 h 52"/>
              <a:gd name="T36" fmla="*/ 27 w 54"/>
              <a:gd name="T37" fmla="*/ 5 h 52"/>
              <a:gd name="T38" fmla="*/ 27 w 54"/>
              <a:gd name="T39" fmla="*/ 52 h 52"/>
              <a:gd name="T40" fmla="*/ 8 w 54"/>
              <a:gd name="T41" fmla="*/ 38 h 52"/>
              <a:gd name="T42" fmla="*/ 2 w 54"/>
              <a:gd name="T43" fmla="*/ 31 h 52"/>
              <a:gd name="T44" fmla="*/ 5 w 54"/>
              <a:gd name="T45" fmla="*/ 21 h 52"/>
              <a:gd name="T46" fmla="*/ 27 w 54"/>
              <a:gd name="T47" fmla="*/ 0 h 52"/>
              <a:gd name="T48" fmla="*/ 50 w 54"/>
              <a:gd name="T49" fmla="*/ 21 h 52"/>
              <a:gd name="T50" fmla="*/ 52 w 54"/>
              <a:gd name="T51" fmla="*/ 31 h 52"/>
              <a:gd name="T52" fmla="*/ 46 w 54"/>
              <a:gd name="T53" fmla="*/ 38 h 52"/>
              <a:gd name="T54" fmla="*/ 27 w 54"/>
              <a:gd name="T5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4" h="52">
                <a:moveTo>
                  <a:pt x="27" y="5"/>
                </a:moveTo>
                <a:cubicBezTo>
                  <a:pt x="17" y="5"/>
                  <a:pt x="9" y="13"/>
                  <a:pt x="9" y="23"/>
                </a:cubicBezTo>
                <a:cubicBezTo>
                  <a:pt x="9" y="25"/>
                  <a:pt x="9" y="25"/>
                  <a:pt x="9" y="25"/>
                </a:cubicBezTo>
                <a:cubicBezTo>
                  <a:pt x="7" y="25"/>
                  <a:pt x="7" y="25"/>
                  <a:pt x="7" y="25"/>
                </a:cubicBezTo>
                <a:cubicBezTo>
                  <a:pt x="7" y="25"/>
                  <a:pt x="6" y="25"/>
                  <a:pt x="6" y="25"/>
                </a:cubicBezTo>
                <a:cubicBezTo>
                  <a:pt x="5" y="25"/>
                  <a:pt x="5" y="27"/>
                  <a:pt x="6" y="30"/>
                </a:cubicBezTo>
                <a:cubicBezTo>
                  <a:pt x="7" y="32"/>
                  <a:pt x="9" y="34"/>
                  <a:pt x="10" y="34"/>
                </a:cubicBezTo>
                <a:cubicBezTo>
                  <a:pt x="11" y="34"/>
                  <a:pt x="11" y="34"/>
                  <a:pt x="11" y="34"/>
                </a:cubicBezTo>
                <a:cubicBezTo>
                  <a:pt x="12" y="35"/>
                  <a:pt x="12" y="35"/>
                  <a:pt x="12" y="35"/>
                </a:cubicBezTo>
                <a:cubicBezTo>
                  <a:pt x="14" y="41"/>
                  <a:pt x="20" y="48"/>
                  <a:pt x="27" y="48"/>
                </a:cubicBezTo>
                <a:cubicBezTo>
                  <a:pt x="34" y="48"/>
                  <a:pt x="40" y="41"/>
                  <a:pt x="43" y="35"/>
                </a:cubicBezTo>
                <a:cubicBezTo>
                  <a:pt x="43" y="34"/>
                  <a:pt x="43" y="34"/>
                  <a:pt x="43" y="34"/>
                </a:cubicBezTo>
                <a:cubicBezTo>
                  <a:pt x="44" y="34"/>
                  <a:pt x="44" y="34"/>
                  <a:pt x="44" y="34"/>
                </a:cubicBezTo>
                <a:cubicBezTo>
                  <a:pt x="45" y="34"/>
                  <a:pt x="47" y="32"/>
                  <a:pt x="48" y="30"/>
                </a:cubicBezTo>
                <a:cubicBezTo>
                  <a:pt x="49" y="27"/>
                  <a:pt x="49" y="25"/>
                  <a:pt x="48" y="25"/>
                </a:cubicBezTo>
                <a:cubicBezTo>
                  <a:pt x="48" y="25"/>
                  <a:pt x="48" y="25"/>
                  <a:pt x="47" y="25"/>
                </a:cubicBezTo>
                <a:cubicBezTo>
                  <a:pt x="46" y="25"/>
                  <a:pt x="46" y="25"/>
                  <a:pt x="46" y="25"/>
                </a:cubicBezTo>
                <a:cubicBezTo>
                  <a:pt x="45" y="23"/>
                  <a:pt x="45" y="23"/>
                  <a:pt x="45" y="23"/>
                </a:cubicBezTo>
                <a:cubicBezTo>
                  <a:pt x="45" y="13"/>
                  <a:pt x="37" y="5"/>
                  <a:pt x="27" y="5"/>
                </a:cubicBezTo>
                <a:moveTo>
                  <a:pt x="27" y="52"/>
                </a:moveTo>
                <a:cubicBezTo>
                  <a:pt x="18" y="52"/>
                  <a:pt x="12" y="45"/>
                  <a:pt x="8" y="38"/>
                </a:cubicBezTo>
                <a:cubicBezTo>
                  <a:pt x="6" y="37"/>
                  <a:pt x="3" y="34"/>
                  <a:pt x="2" y="31"/>
                </a:cubicBezTo>
                <a:cubicBezTo>
                  <a:pt x="0" y="27"/>
                  <a:pt x="1" y="22"/>
                  <a:pt x="5" y="21"/>
                </a:cubicBezTo>
                <a:cubicBezTo>
                  <a:pt x="6" y="9"/>
                  <a:pt x="15" y="0"/>
                  <a:pt x="27" y="0"/>
                </a:cubicBezTo>
                <a:cubicBezTo>
                  <a:pt x="39" y="0"/>
                  <a:pt x="48" y="9"/>
                  <a:pt x="50" y="21"/>
                </a:cubicBezTo>
                <a:cubicBezTo>
                  <a:pt x="53" y="22"/>
                  <a:pt x="54" y="27"/>
                  <a:pt x="52" y="31"/>
                </a:cubicBezTo>
                <a:cubicBezTo>
                  <a:pt x="51" y="34"/>
                  <a:pt x="49" y="37"/>
                  <a:pt x="46" y="38"/>
                </a:cubicBezTo>
                <a:cubicBezTo>
                  <a:pt x="42" y="45"/>
                  <a:pt x="36" y="52"/>
                  <a:pt x="27" y="52"/>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1" name="Freeform 18">
            <a:extLst>
              <a:ext uri="{FF2B5EF4-FFF2-40B4-BE49-F238E27FC236}">
                <a16:creationId xmlns="" xmlns:a16="http://schemas.microsoft.com/office/drawing/2014/main" id="{1AD3D6CA-5755-4BCD-A353-24C0543370A0}"/>
              </a:ext>
            </a:extLst>
          </p:cNvPr>
          <p:cNvSpPr>
            <a:spLocks/>
          </p:cNvSpPr>
          <p:nvPr/>
        </p:nvSpPr>
        <p:spPr bwMode="auto">
          <a:xfrm>
            <a:off x="1399858" y="5542914"/>
            <a:ext cx="239713" cy="152400"/>
          </a:xfrm>
          <a:custGeom>
            <a:avLst/>
            <a:gdLst>
              <a:gd name="T0" fmla="*/ 53 w 72"/>
              <a:gd name="T1" fmla="*/ 0 h 46"/>
              <a:gd name="T2" fmla="*/ 44 w 72"/>
              <a:gd name="T3" fmla="*/ 31 h 46"/>
              <a:gd name="T4" fmla="*/ 28 w 72"/>
              <a:gd name="T5" fmla="*/ 31 h 46"/>
              <a:gd name="T6" fmla="*/ 20 w 72"/>
              <a:gd name="T7" fmla="*/ 0 h 46"/>
              <a:gd name="T8" fmla="*/ 0 w 72"/>
              <a:gd name="T9" fmla="*/ 25 h 46"/>
              <a:gd name="T10" fmla="*/ 0 w 72"/>
              <a:gd name="T11" fmla="*/ 46 h 46"/>
              <a:gd name="T12" fmla="*/ 72 w 72"/>
              <a:gd name="T13" fmla="*/ 46 h 46"/>
              <a:gd name="T14" fmla="*/ 72 w 72"/>
              <a:gd name="T15" fmla="*/ 25 h 46"/>
              <a:gd name="T16" fmla="*/ 53 w 72"/>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46">
                <a:moveTo>
                  <a:pt x="53" y="0"/>
                </a:moveTo>
                <a:cubicBezTo>
                  <a:pt x="44" y="31"/>
                  <a:pt x="44" y="31"/>
                  <a:pt x="44" y="31"/>
                </a:cubicBezTo>
                <a:cubicBezTo>
                  <a:pt x="28" y="31"/>
                  <a:pt x="28" y="31"/>
                  <a:pt x="28" y="31"/>
                </a:cubicBezTo>
                <a:cubicBezTo>
                  <a:pt x="20" y="0"/>
                  <a:pt x="20" y="0"/>
                  <a:pt x="20" y="0"/>
                </a:cubicBezTo>
                <a:cubicBezTo>
                  <a:pt x="8" y="3"/>
                  <a:pt x="0" y="13"/>
                  <a:pt x="0" y="25"/>
                </a:cubicBezTo>
                <a:cubicBezTo>
                  <a:pt x="0" y="46"/>
                  <a:pt x="0" y="46"/>
                  <a:pt x="0" y="46"/>
                </a:cubicBezTo>
                <a:cubicBezTo>
                  <a:pt x="72" y="46"/>
                  <a:pt x="72" y="46"/>
                  <a:pt x="72" y="46"/>
                </a:cubicBezTo>
                <a:cubicBezTo>
                  <a:pt x="72" y="25"/>
                  <a:pt x="72" y="25"/>
                  <a:pt x="72" y="25"/>
                </a:cubicBezTo>
                <a:cubicBezTo>
                  <a:pt x="72" y="13"/>
                  <a:pt x="64" y="3"/>
                  <a:pt x="53" y="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2" name="Freeform 19">
            <a:extLst>
              <a:ext uri="{FF2B5EF4-FFF2-40B4-BE49-F238E27FC236}">
                <a16:creationId xmlns="" xmlns:a16="http://schemas.microsoft.com/office/drawing/2014/main" id="{67C51125-43EA-4756-A8FE-B1E5507A1D31}"/>
              </a:ext>
            </a:extLst>
          </p:cNvPr>
          <p:cNvSpPr>
            <a:spLocks/>
          </p:cNvSpPr>
          <p:nvPr/>
        </p:nvSpPr>
        <p:spPr bwMode="auto">
          <a:xfrm>
            <a:off x="1503045" y="5555614"/>
            <a:ext cx="33338" cy="123825"/>
          </a:xfrm>
          <a:custGeom>
            <a:avLst/>
            <a:gdLst>
              <a:gd name="T0" fmla="*/ 5 w 10"/>
              <a:gd name="T1" fmla="*/ 0 h 37"/>
              <a:gd name="T2" fmla="*/ 5 w 10"/>
              <a:gd name="T3" fmla="*/ 0 h 37"/>
              <a:gd name="T4" fmla="*/ 8 w 10"/>
              <a:gd name="T5" fmla="*/ 2 h 37"/>
              <a:gd name="T6" fmla="*/ 10 w 10"/>
              <a:gd name="T7" fmla="*/ 36 h 37"/>
              <a:gd name="T8" fmla="*/ 9 w 10"/>
              <a:gd name="T9" fmla="*/ 37 h 37"/>
              <a:gd name="T10" fmla="*/ 2 w 10"/>
              <a:gd name="T11" fmla="*/ 37 h 37"/>
              <a:gd name="T12" fmla="*/ 0 w 10"/>
              <a:gd name="T13" fmla="*/ 36 h 37"/>
              <a:gd name="T14" fmla="*/ 2 w 10"/>
              <a:gd name="T15" fmla="*/ 2 h 37"/>
              <a:gd name="T16" fmla="*/ 5 w 10"/>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37">
                <a:moveTo>
                  <a:pt x="5" y="0"/>
                </a:moveTo>
                <a:cubicBezTo>
                  <a:pt x="5" y="0"/>
                  <a:pt x="5" y="0"/>
                  <a:pt x="5" y="0"/>
                </a:cubicBezTo>
                <a:cubicBezTo>
                  <a:pt x="7" y="0"/>
                  <a:pt x="8" y="1"/>
                  <a:pt x="8" y="2"/>
                </a:cubicBezTo>
                <a:cubicBezTo>
                  <a:pt x="10" y="36"/>
                  <a:pt x="10" y="36"/>
                  <a:pt x="10" y="36"/>
                </a:cubicBezTo>
                <a:cubicBezTo>
                  <a:pt x="10" y="37"/>
                  <a:pt x="9" y="37"/>
                  <a:pt x="9" y="37"/>
                </a:cubicBezTo>
                <a:cubicBezTo>
                  <a:pt x="2" y="37"/>
                  <a:pt x="2" y="37"/>
                  <a:pt x="2" y="37"/>
                </a:cubicBezTo>
                <a:cubicBezTo>
                  <a:pt x="1" y="37"/>
                  <a:pt x="0" y="37"/>
                  <a:pt x="0" y="36"/>
                </a:cubicBezTo>
                <a:cubicBezTo>
                  <a:pt x="2" y="2"/>
                  <a:pt x="2" y="2"/>
                  <a:pt x="2" y="2"/>
                </a:cubicBezTo>
                <a:cubicBezTo>
                  <a:pt x="2" y="1"/>
                  <a:pt x="4" y="0"/>
                  <a:pt x="5" y="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3" name="Freeform 20">
            <a:extLst>
              <a:ext uri="{FF2B5EF4-FFF2-40B4-BE49-F238E27FC236}">
                <a16:creationId xmlns="" xmlns:a16="http://schemas.microsoft.com/office/drawing/2014/main" id="{684F645C-81EA-4BB9-A62D-833B6D5C760E}"/>
              </a:ext>
            </a:extLst>
          </p:cNvPr>
          <p:cNvSpPr>
            <a:spLocks/>
          </p:cNvSpPr>
          <p:nvPr/>
        </p:nvSpPr>
        <p:spPr bwMode="auto">
          <a:xfrm>
            <a:off x="1457008" y="5376226"/>
            <a:ext cx="125413" cy="39688"/>
          </a:xfrm>
          <a:custGeom>
            <a:avLst/>
            <a:gdLst>
              <a:gd name="T0" fmla="*/ 38 w 38"/>
              <a:gd name="T1" fmla="*/ 12 h 12"/>
              <a:gd name="T2" fmla="*/ 19 w 38"/>
              <a:gd name="T3" fmla="*/ 0 h 12"/>
              <a:gd name="T4" fmla="*/ 0 w 38"/>
              <a:gd name="T5" fmla="*/ 12 h 12"/>
              <a:gd name="T6" fmla="*/ 38 w 38"/>
              <a:gd name="T7" fmla="*/ 12 h 12"/>
            </a:gdLst>
            <a:ahLst/>
            <a:cxnLst>
              <a:cxn ang="0">
                <a:pos x="T0" y="T1"/>
              </a:cxn>
              <a:cxn ang="0">
                <a:pos x="T2" y="T3"/>
              </a:cxn>
              <a:cxn ang="0">
                <a:pos x="T4" y="T5"/>
              </a:cxn>
              <a:cxn ang="0">
                <a:pos x="T6" y="T7"/>
              </a:cxn>
            </a:cxnLst>
            <a:rect l="0" t="0" r="r" b="b"/>
            <a:pathLst>
              <a:path w="38" h="12">
                <a:moveTo>
                  <a:pt x="38" y="12"/>
                </a:moveTo>
                <a:cubicBezTo>
                  <a:pt x="35" y="5"/>
                  <a:pt x="28" y="0"/>
                  <a:pt x="19" y="0"/>
                </a:cubicBezTo>
                <a:cubicBezTo>
                  <a:pt x="11" y="0"/>
                  <a:pt x="3" y="5"/>
                  <a:pt x="0" y="12"/>
                </a:cubicBezTo>
                <a:lnTo>
                  <a:pt x="38" y="12"/>
                </a:lnTo>
                <a:close/>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4" name="Freeform 21">
            <a:extLst>
              <a:ext uri="{FF2B5EF4-FFF2-40B4-BE49-F238E27FC236}">
                <a16:creationId xmlns="" xmlns:a16="http://schemas.microsoft.com/office/drawing/2014/main" id="{1E6545B8-1A70-4917-B398-AF24628549ED}"/>
              </a:ext>
            </a:extLst>
          </p:cNvPr>
          <p:cNvSpPr>
            <a:spLocks noEditPoints="1"/>
          </p:cNvSpPr>
          <p:nvPr/>
        </p:nvSpPr>
        <p:spPr bwMode="auto">
          <a:xfrm>
            <a:off x="1453833" y="5373051"/>
            <a:ext cx="131763" cy="46038"/>
          </a:xfrm>
          <a:custGeom>
            <a:avLst/>
            <a:gdLst>
              <a:gd name="T0" fmla="*/ 3 w 40"/>
              <a:gd name="T1" fmla="*/ 12 h 14"/>
              <a:gd name="T2" fmla="*/ 38 w 40"/>
              <a:gd name="T3" fmla="*/ 12 h 14"/>
              <a:gd name="T4" fmla="*/ 20 w 40"/>
              <a:gd name="T5" fmla="*/ 1 h 14"/>
              <a:gd name="T6" fmla="*/ 3 w 40"/>
              <a:gd name="T7" fmla="*/ 12 h 14"/>
              <a:gd name="T8" fmla="*/ 40 w 40"/>
              <a:gd name="T9" fmla="*/ 14 h 14"/>
              <a:gd name="T10" fmla="*/ 0 w 40"/>
              <a:gd name="T11" fmla="*/ 14 h 14"/>
              <a:gd name="T12" fmla="*/ 0 w 40"/>
              <a:gd name="T13" fmla="*/ 13 h 14"/>
              <a:gd name="T14" fmla="*/ 20 w 40"/>
              <a:gd name="T15" fmla="*/ 0 h 14"/>
              <a:gd name="T16" fmla="*/ 40 w 40"/>
              <a:gd name="T17" fmla="*/ 13 h 14"/>
              <a:gd name="T18" fmla="*/ 40 w 40"/>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14">
                <a:moveTo>
                  <a:pt x="3" y="12"/>
                </a:moveTo>
                <a:cubicBezTo>
                  <a:pt x="38" y="12"/>
                  <a:pt x="38" y="12"/>
                  <a:pt x="38" y="12"/>
                </a:cubicBezTo>
                <a:cubicBezTo>
                  <a:pt x="34" y="6"/>
                  <a:pt x="28" y="1"/>
                  <a:pt x="20" y="1"/>
                </a:cubicBezTo>
                <a:cubicBezTo>
                  <a:pt x="13" y="1"/>
                  <a:pt x="6" y="6"/>
                  <a:pt x="3" y="12"/>
                </a:cubicBezTo>
                <a:moveTo>
                  <a:pt x="40" y="14"/>
                </a:moveTo>
                <a:cubicBezTo>
                  <a:pt x="0" y="14"/>
                  <a:pt x="0" y="14"/>
                  <a:pt x="0" y="14"/>
                </a:cubicBezTo>
                <a:cubicBezTo>
                  <a:pt x="0" y="13"/>
                  <a:pt x="0" y="13"/>
                  <a:pt x="0" y="13"/>
                </a:cubicBezTo>
                <a:cubicBezTo>
                  <a:pt x="4" y="5"/>
                  <a:pt x="12" y="0"/>
                  <a:pt x="20" y="0"/>
                </a:cubicBezTo>
                <a:cubicBezTo>
                  <a:pt x="29" y="0"/>
                  <a:pt x="36" y="5"/>
                  <a:pt x="40" y="13"/>
                </a:cubicBezTo>
                <a:lnTo>
                  <a:pt x="40" y="14"/>
                </a:lnTo>
                <a:close/>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5" name="Espace réservé du pied de page 22">
            <a:extLst>
              <a:ext uri="{FF2B5EF4-FFF2-40B4-BE49-F238E27FC236}">
                <a16:creationId xmlns="" xmlns:a16="http://schemas.microsoft.com/office/drawing/2014/main" id="{2A3758F1-82FD-469C-A407-4EBA8581AAC3}"/>
              </a:ext>
            </a:extLst>
          </p:cNvPr>
          <p:cNvSpPr>
            <a:spLocks noGrp="1"/>
          </p:cNvSpPr>
          <p:nvPr>
            <p:ph type="ftr" sz="quarter" idx="11"/>
          </p:nvPr>
        </p:nvSpPr>
        <p:spPr>
          <a:xfrm>
            <a:off x="4941455" y="318650"/>
            <a:ext cx="4041496" cy="359871"/>
          </a:xfrm>
        </p:spPr>
        <p:txBody>
          <a:bodyPr/>
          <a:lstStyle/>
          <a:p>
            <a:r>
              <a:rPr lang="fr-FR" b="1" spc="40" dirty="0">
                <a:latin typeface="Arial" panose="020B0604020202020204" pitchFamily="34" charset="0"/>
                <a:cs typeface="Arial" panose="020B0604020202020204" pitchFamily="34" charset="0"/>
              </a:rPr>
              <a:t>PRÉSENTATION DE </a:t>
            </a:r>
            <a:r>
              <a:rPr lang="fr-FR" b="1" spc="40" dirty="0" smtClean="0">
                <a:latin typeface="Arial" panose="020B0604020202020204" pitchFamily="34" charset="0"/>
                <a:cs typeface="Arial" panose="020B0604020202020204" pitchFamily="34" charset="0"/>
              </a:rPr>
              <a:t>PÔLE EMPLOI  </a:t>
            </a:r>
            <a:r>
              <a:rPr lang="fr-FR" spc="40" dirty="0"/>
              <a:t>I </a:t>
            </a:r>
            <a:r>
              <a:rPr lang="fr-FR" spc="40" dirty="0" smtClean="0"/>
              <a:t>JUIN </a:t>
            </a:r>
            <a:r>
              <a:rPr lang="fr-FR" spc="40" dirty="0"/>
              <a:t>2019 I  </a:t>
            </a:r>
            <a:endParaRPr lang="fr-FR" spc="100" dirty="0">
              <a:latin typeface="Arial" panose="020B0604020202020204" pitchFamily="34" charset="0"/>
              <a:cs typeface="Arial" panose="020B0604020202020204" pitchFamily="34" charset="0"/>
            </a:endParaRPr>
          </a:p>
        </p:txBody>
      </p:sp>
      <p:pic>
        <p:nvPicPr>
          <p:cNvPr id="26"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86493" y="3375462"/>
            <a:ext cx="2790710" cy="1378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1066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4">
            <a:extLst>
              <a:ext uri="{FF2B5EF4-FFF2-40B4-BE49-F238E27FC236}">
                <a16:creationId xmlns="" xmlns:a16="http://schemas.microsoft.com/office/drawing/2014/main" id="{F8DF50B8-F1F7-475B-A04F-91056764DBD5}"/>
              </a:ext>
            </a:extLst>
          </p:cNvPr>
          <p:cNvSpPr/>
          <p:nvPr/>
        </p:nvSpPr>
        <p:spPr>
          <a:xfrm>
            <a:off x="457200" y="1848910"/>
            <a:ext cx="563245" cy="0"/>
          </a:xfrm>
          <a:custGeom>
            <a:avLst/>
            <a:gdLst/>
            <a:ahLst/>
            <a:cxnLst/>
            <a:rect l="l" t="t" r="r" b="b"/>
            <a:pathLst>
              <a:path w="563244">
                <a:moveTo>
                  <a:pt x="0" y="0"/>
                </a:moveTo>
                <a:lnTo>
                  <a:pt x="563156" y="0"/>
                </a:lnTo>
              </a:path>
            </a:pathLst>
          </a:custGeom>
          <a:ln w="79463">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14" name="object 5">
            <a:extLst>
              <a:ext uri="{FF2B5EF4-FFF2-40B4-BE49-F238E27FC236}">
                <a16:creationId xmlns="" xmlns:a16="http://schemas.microsoft.com/office/drawing/2014/main" id="{B300DC49-848E-4F85-B385-646DFC7BD923}"/>
              </a:ext>
            </a:extLst>
          </p:cNvPr>
          <p:cNvSpPr txBox="1"/>
          <p:nvPr/>
        </p:nvSpPr>
        <p:spPr>
          <a:xfrm>
            <a:off x="444500" y="1148250"/>
            <a:ext cx="8321649" cy="500137"/>
          </a:xfrm>
          <a:prstGeom prst="rect">
            <a:avLst/>
          </a:prstGeom>
        </p:spPr>
        <p:txBody>
          <a:bodyPr vert="horz" wrap="square" lIns="0" tIns="12700" rIns="0" bIns="0" rtlCol="0">
            <a:spAutoFit/>
          </a:bodyPr>
          <a:lstStyle/>
          <a:p>
            <a:pPr marL="12700">
              <a:lnSpc>
                <a:spcPts val="3840"/>
              </a:lnSpc>
              <a:spcBef>
                <a:spcPts val="100"/>
              </a:spcBef>
            </a:pPr>
            <a:r>
              <a:rPr lang="fr-FR" sz="3200" b="1" spc="-20" dirty="0">
                <a:solidFill>
                  <a:srgbClr val="FECC00"/>
                </a:solidFill>
                <a:latin typeface="Arial" panose="020B0604020202020204" pitchFamily="34" charset="0"/>
                <a:cs typeface="Arial" panose="020B0604020202020204" pitchFamily="34" charset="0"/>
              </a:rPr>
              <a:t>Nos </a:t>
            </a:r>
            <a:r>
              <a:rPr lang="fr-FR" sz="3200" b="1" spc="-20" dirty="0" smtClean="0">
                <a:solidFill>
                  <a:srgbClr val="FECC00"/>
                </a:solidFill>
                <a:latin typeface="Arial" panose="020B0604020202020204" pitchFamily="34" charset="0"/>
                <a:cs typeface="Arial" panose="020B0604020202020204" pitchFamily="34" charset="0"/>
              </a:rPr>
              <a:t>résultats</a:t>
            </a:r>
            <a:endParaRPr lang="fr-FR" sz="3200" b="1" spc="-20" dirty="0">
              <a:solidFill>
                <a:srgbClr val="FECC00"/>
              </a:solidFill>
              <a:latin typeface="Arial" panose="020B0604020202020204" pitchFamily="34" charset="0"/>
              <a:cs typeface="Arial" panose="020B0604020202020204" pitchFamily="34" charset="0"/>
            </a:endParaRPr>
          </a:p>
        </p:txBody>
      </p:sp>
      <p:sp>
        <p:nvSpPr>
          <p:cNvPr id="29" name="Espace réservé du numéro de diapositive 28">
            <a:extLst>
              <a:ext uri="{FF2B5EF4-FFF2-40B4-BE49-F238E27FC236}">
                <a16:creationId xmlns="" xmlns:a16="http://schemas.microsoft.com/office/drawing/2014/main" id="{D9D0F5BC-F148-4E4D-BF46-DD07CD9AA464}"/>
              </a:ext>
            </a:extLst>
          </p:cNvPr>
          <p:cNvSpPr>
            <a:spLocks noGrp="1"/>
          </p:cNvSpPr>
          <p:nvPr>
            <p:ph type="sldNum" sz="quarter" idx="12"/>
          </p:nvPr>
        </p:nvSpPr>
        <p:spPr/>
        <p:txBody>
          <a:bodyPr/>
          <a:lstStyle/>
          <a:p>
            <a:fld id="{E5C3AFE5-AA87-46A3-8AEF-92DC5C6A7126}" type="slidenum">
              <a:rPr lang="fr-FR" smtClean="0"/>
              <a:pPr/>
              <a:t>13</a:t>
            </a:fld>
            <a:endParaRPr lang="fr-FR" dirty="0"/>
          </a:p>
        </p:txBody>
      </p:sp>
      <p:sp>
        <p:nvSpPr>
          <p:cNvPr id="61" name="object 4">
            <a:extLst>
              <a:ext uri="{FF2B5EF4-FFF2-40B4-BE49-F238E27FC236}">
                <a16:creationId xmlns="" xmlns:a16="http://schemas.microsoft.com/office/drawing/2014/main" id="{99797D86-5722-4327-B319-305D338B9E29}"/>
              </a:ext>
            </a:extLst>
          </p:cNvPr>
          <p:cNvSpPr txBox="1"/>
          <p:nvPr/>
        </p:nvSpPr>
        <p:spPr>
          <a:xfrm>
            <a:off x="1771361" y="4055214"/>
            <a:ext cx="2359602" cy="1243930"/>
          </a:xfrm>
          <a:prstGeom prst="rect">
            <a:avLst/>
          </a:prstGeom>
        </p:spPr>
        <p:txBody>
          <a:bodyPr vert="horz" wrap="square" lIns="0" tIns="12700" rIns="0" bIns="0" rtlCol="0">
            <a:spAutoFit/>
          </a:bodyPr>
          <a:lstStyle/>
          <a:p>
            <a:pPr marL="12700">
              <a:lnSpc>
                <a:spcPts val="3560"/>
              </a:lnSpc>
              <a:spcBef>
                <a:spcPts val="100"/>
              </a:spcBef>
            </a:pPr>
            <a:r>
              <a:rPr lang="fr-FR" sz="4000" b="1" spc="-150" dirty="0" smtClean="0">
                <a:solidFill>
                  <a:schemeClr val="accent2"/>
                </a:solidFill>
                <a:latin typeface="Arial" panose="020B0604020202020204" pitchFamily="34" charset="0"/>
                <a:cs typeface="Arial" panose="020B0604020202020204" pitchFamily="34" charset="0"/>
              </a:rPr>
              <a:t>94,5</a:t>
            </a:r>
            <a:r>
              <a:rPr lang="fr-FR" sz="4400" b="1" spc="-150" dirty="0" smtClean="0">
                <a:solidFill>
                  <a:schemeClr val="accent2"/>
                </a:solidFill>
                <a:latin typeface="Arial" panose="020B0604020202020204" pitchFamily="34" charset="0"/>
                <a:cs typeface="Arial" panose="020B0604020202020204" pitchFamily="34" charset="0"/>
              </a:rPr>
              <a:t>%</a:t>
            </a:r>
            <a:endParaRPr sz="6000" spc="-150" dirty="0">
              <a:solidFill>
                <a:schemeClr val="accent2"/>
              </a:solidFill>
              <a:latin typeface="Arial" panose="020B0604020202020204" pitchFamily="34" charset="0"/>
              <a:cs typeface="Arial" panose="020B0604020202020204" pitchFamily="34" charset="0"/>
            </a:endParaRPr>
          </a:p>
          <a:p>
            <a:pPr marL="12700">
              <a:lnSpc>
                <a:spcPts val="1500"/>
              </a:lnSpc>
            </a:pPr>
            <a:r>
              <a:rPr lang="fr-FR" sz="1200" spc="20" dirty="0">
                <a:solidFill>
                  <a:schemeClr val="accent2"/>
                </a:solidFill>
                <a:latin typeface="Arial" panose="020B0604020202020204" pitchFamily="34" charset="0"/>
                <a:cs typeface="Arial" panose="020B0604020202020204" pitchFamily="34" charset="0"/>
              </a:rPr>
              <a:t>des demandeurs d’emploi </a:t>
            </a:r>
            <a:r>
              <a:rPr lang="fr-FR" sz="1200" b="1" spc="20" dirty="0" smtClean="0">
                <a:solidFill>
                  <a:schemeClr val="accent2"/>
                </a:solidFill>
                <a:latin typeface="Arial" panose="020B0604020202020204" pitchFamily="34" charset="0"/>
                <a:cs typeface="Arial" panose="020B0604020202020204" pitchFamily="34" charset="0"/>
              </a:rPr>
              <a:t>indemnisés </a:t>
            </a:r>
            <a:r>
              <a:rPr lang="fr-FR" sz="1200" spc="20" dirty="0">
                <a:latin typeface="Arial" panose="020B0604020202020204" pitchFamily="34" charset="0"/>
                <a:cs typeface="Arial" panose="020B0604020202020204" pitchFamily="34" charset="0"/>
              </a:rPr>
              <a:t>dans les </a:t>
            </a:r>
            <a:r>
              <a:rPr lang="fr-FR" sz="1200" spc="20" dirty="0" smtClean="0">
                <a:latin typeface="Arial" panose="020B0604020202020204" pitchFamily="34" charset="0"/>
                <a:cs typeface="Arial" panose="020B0604020202020204" pitchFamily="34" charset="0"/>
              </a:rPr>
              <a:t>délais</a:t>
            </a:r>
            <a:br>
              <a:rPr lang="fr-FR" sz="1200" spc="20" dirty="0" smtClean="0">
                <a:latin typeface="Arial" panose="020B0604020202020204" pitchFamily="34" charset="0"/>
                <a:cs typeface="Arial" panose="020B0604020202020204" pitchFamily="34" charset="0"/>
              </a:rPr>
            </a:br>
            <a:r>
              <a:rPr lang="fr-FR" sz="1200" spc="20" dirty="0" smtClean="0">
                <a:latin typeface="Arial" panose="020B0604020202020204" pitchFamily="34" charset="0"/>
                <a:cs typeface="Arial" panose="020B0604020202020204" pitchFamily="34" charset="0"/>
              </a:rPr>
              <a:t>en juin 2018</a:t>
            </a:r>
            <a:br>
              <a:rPr lang="fr-FR" sz="1200" spc="20" dirty="0" smtClean="0">
                <a:latin typeface="Arial" panose="020B0604020202020204" pitchFamily="34" charset="0"/>
                <a:cs typeface="Arial" panose="020B0604020202020204" pitchFamily="34" charset="0"/>
              </a:rPr>
            </a:br>
            <a:r>
              <a:rPr lang="fr-FR" sz="1200" spc="20" dirty="0" smtClean="0">
                <a:solidFill>
                  <a:schemeClr val="accent2"/>
                </a:solidFill>
                <a:latin typeface="Arial" panose="020B0604020202020204" pitchFamily="34" charset="0"/>
                <a:cs typeface="Arial" panose="020B0604020202020204" pitchFamily="34" charset="0"/>
              </a:rPr>
              <a:t>(+ 2,2 points par rapport à 2014)</a:t>
            </a:r>
            <a:endParaRPr sz="1200" dirty="0">
              <a:solidFill>
                <a:schemeClr val="accent2"/>
              </a:solidFill>
              <a:latin typeface="Arial" panose="020B0604020202020204" pitchFamily="34" charset="0"/>
              <a:cs typeface="Arial" panose="020B0604020202020204" pitchFamily="34" charset="0"/>
            </a:endParaRPr>
          </a:p>
        </p:txBody>
      </p:sp>
      <p:grpSp>
        <p:nvGrpSpPr>
          <p:cNvPr id="159" name="Groupe 158">
            <a:extLst>
              <a:ext uri="{FF2B5EF4-FFF2-40B4-BE49-F238E27FC236}">
                <a16:creationId xmlns="" xmlns:a16="http://schemas.microsoft.com/office/drawing/2014/main" id="{88F4E6C7-8FA1-477D-A242-BD391775E471}"/>
              </a:ext>
            </a:extLst>
          </p:cNvPr>
          <p:cNvGrpSpPr/>
          <p:nvPr/>
        </p:nvGrpSpPr>
        <p:grpSpPr>
          <a:xfrm>
            <a:off x="444500" y="4110441"/>
            <a:ext cx="1254125" cy="996950"/>
            <a:chOff x="-230413" y="4116903"/>
            <a:chExt cx="1254125" cy="996950"/>
          </a:xfrm>
        </p:grpSpPr>
        <p:sp>
          <p:nvSpPr>
            <p:cNvPr id="122" name="Freeform 93">
              <a:extLst>
                <a:ext uri="{FF2B5EF4-FFF2-40B4-BE49-F238E27FC236}">
                  <a16:creationId xmlns="" xmlns:a16="http://schemas.microsoft.com/office/drawing/2014/main" id="{DB4131ED-2781-439A-BEC3-EB29F0077385}"/>
                </a:ext>
              </a:extLst>
            </p:cNvPr>
            <p:cNvSpPr>
              <a:spLocks/>
            </p:cNvSpPr>
            <p:nvPr/>
          </p:nvSpPr>
          <p:spPr bwMode="auto">
            <a:xfrm>
              <a:off x="-103413" y="4520128"/>
              <a:ext cx="87313" cy="90488"/>
            </a:xfrm>
            <a:custGeom>
              <a:avLst/>
              <a:gdLst>
                <a:gd name="T0" fmla="*/ 21 w 23"/>
                <a:gd name="T1" fmla="*/ 24 h 24"/>
                <a:gd name="T2" fmla="*/ 2 w 23"/>
                <a:gd name="T3" fmla="*/ 24 h 24"/>
                <a:gd name="T4" fmla="*/ 0 w 23"/>
                <a:gd name="T5" fmla="*/ 21 h 24"/>
                <a:gd name="T6" fmla="*/ 0 w 23"/>
                <a:gd name="T7" fmla="*/ 3 h 24"/>
                <a:gd name="T8" fmla="*/ 2 w 23"/>
                <a:gd name="T9" fmla="*/ 0 h 24"/>
                <a:gd name="T10" fmla="*/ 21 w 23"/>
                <a:gd name="T11" fmla="*/ 0 h 24"/>
                <a:gd name="T12" fmla="*/ 23 w 23"/>
                <a:gd name="T13" fmla="*/ 3 h 24"/>
                <a:gd name="T14" fmla="*/ 23 w 23"/>
                <a:gd name="T15" fmla="*/ 21 h 24"/>
                <a:gd name="T16" fmla="*/ 21 w 23"/>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4">
                  <a:moveTo>
                    <a:pt x="21" y="24"/>
                  </a:moveTo>
                  <a:cubicBezTo>
                    <a:pt x="2" y="24"/>
                    <a:pt x="2" y="24"/>
                    <a:pt x="2" y="24"/>
                  </a:cubicBezTo>
                  <a:cubicBezTo>
                    <a:pt x="1" y="24"/>
                    <a:pt x="0" y="23"/>
                    <a:pt x="0" y="21"/>
                  </a:cubicBezTo>
                  <a:cubicBezTo>
                    <a:pt x="0" y="3"/>
                    <a:pt x="0" y="3"/>
                    <a:pt x="0" y="3"/>
                  </a:cubicBezTo>
                  <a:cubicBezTo>
                    <a:pt x="0" y="1"/>
                    <a:pt x="1" y="0"/>
                    <a:pt x="2" y="0"/>
                  </a:cubicBezTo>
                  <a:cubicBezTo>
                    <a:pt x="21" y="0"/>
                    <a:pt x="21" y="0"/>
                    <a:pt x="21" y="0"/>
                  </a:cubicBezTo>
                  <a:cubicBezTo>
                    <a:pt x="22" y="0"/>
                    <a:pt x="23" y="1"/>
                    <a:pt x="23" y="3"/>
                  </a:cubicBezTo>
                  <a:cubicBezTo>
                    <a:pt x="23" y="21"/>
                    <a:pt x="23" y="21"/>
                    <a:pt x="23" y="21"/>
                  </a:cubicBezTo>
                  <a:cubicBezTo>
                    <a:pt x="23"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23" name="Freeform 94">
              <a:extLst>
                <a:ext uri="{FF2B5EF4-FFF2-40B4-BE49-F238E27FC236}">
                  <a16:creationId xmlns="" xmlns:a16="http://schemas.microsoft.com/office/drawing/2014/main" id="{324DCEFD-0A06-47BA-8E79-4E0E6B7D68FC}"/>
                </a:ext>
              </a:extLst>
            </p:cNvPr>
            <p:cNvSpPr>
              <a:spLocks noEditPoints="1"/>
            </p:cNvSpPr>
            <p:nvPr/>
          </p:nvSpPr>
          <p:spPr bwMode="auto">
            <a:xfrm>
              <a:off x="-122463" y="4505841"/>
              <a:ext cx="125413" cy="120650"/>
            </a:xfrm>
            <a:custGeom>
              <a:avLst/>
              <a:gdLst>
                <a:gd name="T0" fmla="*/ 9 w 33"/>
                <a:gd name="T1" fmla="*/ 24 h 32"/>
                <a:gd name="T2" fmla="*/ 24 w 33"/>
                <a:gd name="T3" fmla="*/ 24 h 32"/>
                <a:gd name="T4" fmla="*/ 24 w 33"/>
                <a:gd name="T5" fmla="*/ 8 h 32"/>
                <a:gd name="T6" fmla="*/ 9 w 33"/>
                <a:gd name="T7" fmla="*/ 8 h 32"/>
                <a:gd name="T8" fmla="*/ 9 w 33"/>
                <a:gd name="T9" fmla="*/ 24 h 32"/>
                <a:gd name="T10" fmla="*/ 26 w 33"/>
                <a:gd name="T11" fmla="*/ 32 h 32"/>
                <a:gd name="T12" fmla="*/ 7 w 33"/>
                <a:gd name="T13" fmla="*/ 32 h 32"/>
                <a:gd name="T14" fmla="*/ 0 w 33"/>
                <a:gd name="T15" fmla="*/ 25 h 32"/>
                <a:gd name="T16" fmla="*/ 0 w 33"/>
                <a:gd name="T17" fmla="*/ 7 h 32"/>
                <a:gd name="T18" fmla="*/ 7 w 33"/>
                <a:gd name="T19" fmla="*/ 0 h 32"/>
                <a:gd name="T20" fmla="*/ 26 w 33"/>
                <a:gd name="T21" fmla="*/ 0 h 32"/>
                <a:gd name="T22" fmla="*/ 33 w 33"/>
                <a:gd name="T23" fmla="*/ 7 h 32"/>
                <a:gd name="T24" fmla="*/ 33 w 33"/>
                <a:gd name="T25" fmla="*/ 25 h 32"/>
                <a:gd name="T26" fmla="*/ 26 w 33"/>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32">
                  <a:moveTo>
                    <a:pt x="9" y="24"/>
                  </a:moveTo>
                  <a:cubicBezTo>
                    <a:pt x="24" y="24"/>
                    <a:pt x="24" y="24"/>
                    <a:pt x="24" y="24"/>
                  </a:cubicBezTo>
                  <a:cubicBezTo>
                    <a:pt x="24" y="8"/>
                    <a:pt x="24" y="8"/>
                    <a:pt x="24" y="8"/>
                  </a:cubicBezTo>
                  <a:cubicBezTo>
                    <a:pt x="9" y="8"/>
                    <a:pt x="9" y="8"/>
                    <a:pt x="9" y="8"/>
                  </a:cubicBezTo>
                  <a:lnTo>
                    <a:pt x="9" y="24"/>
                  </a:lnTo>
                  <a:close/>
                  <a:moveTo>
                    <a:pt x="26" y="32"/>
                  </a:moveTo>
                  <a:cubicBezTo>
                    <a:pt x="7" y="32"/>
                    <a:pt x="7" y="32"/>
                    <a:pt x="7" y="32"/>
                  </a:cubicBezTo>
                  <a:cubicBezTo>
                    <a:pt x="4" y="32"/>
                    <a:pt x="0" y="29"/>
                    <a:pt x="0" y="25"/>
                  </a:cubicBezTo>
                  <a:cubicBezTo>
                    <a:pt x="0" y="7"/>
                    <a:pt x="0" y="7"/>
                    <a:pt x="0" y="7"/>
                  </a:cubicBezTo>
                  <a:cubicBezTo>
                    <a:pt x="0" y="3"/>
                    <a:pt x="4" y="0"/>
                    <a:pt x="7" y="0"/>
                  </a:cubicBezTo>
                  <a:cubicBezTo>
                    <a:pt x="26" y="0"/>
                    <a:pt x="26" y="0"/>
                    <a:pt x="26" y="0"/>
                  </a:cubicBezTo>
                  <a:cubicBezTo>
                    <a:pt x="29" y="0"/>
                    <a:pt x="33" y="3"/>
                    <a:pt x="33" y="7"/>
                  </a:cubicBezTo>
                  <a:cubicBezTo>
                    <a:pt x="33" y="25"/>
                    <a:pt x="33" y="25"/>
                    <a:pt x="33" y="25"/>
                  </a:cubicBezTo>
                  <a:cubicBezTo>
                    <a:pt x="33" y="29"/>
                    <a:pt x="29" y="32"/>
                    <a:pt x="26"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24" name="Freeform 95">
              <a:extLst>
                <a:ext uri="{FF2B5EF4-FFF2-40B4-BE49-F238E27FC236}">
                  <a16:creationId xmlns="" xmlns:a16="http://schemas.microsoft.com/office/drawing/2014/main" id="{4723A736-048C-4D1F-8AC2-A8DF21CBDFAE}"/>
                </a:ext>
              </a:extLst>
            </p:cNvPr>
            <p:cNvSpPr>
              <a:spLocks/>
            </p:cNvSpPr>
            <p:nvPr/>
          </p:nvSpPr>
          <p:spPr bwMode="auto">
            <a:xfrm>
              <a:off x="77562" y="4520128"/>
              <a:ext cx="85725" cy="90488"/>
            </a:xfrm>
            <a:custGeom>
              <a:avLst/>
              <a:gdLst>
                <a:gd name="T0" fmla="*/ 21 w 23"/>
                <a:gd name="T1" fmla="*/ 24 h 24"/>
                <a:gd name="T2" fmla="*/ 3 w 23"/>
                <a:gd name="T3" fmla="*/ 24 h 24"/>
                <a:gd name="T4" fmla="*/ 0 w 23"/>
                <a:gd name="T5" fmla="*/ 21 h 24"/>
                <a:gd name="T6" fmla="*/ 0 w 23"/>
                <a:gd name="T7" fmla="*/ 3 h 24"/>
                <a:gd name="T8" fmla="*/ 3 w 23"/>
                <a:gd name="T9" fmla="*/ 0 h 24"/>
                <a:gd name="T10" fmla="*/ 21 w 23"/>
                <a:gd name="T11" fmla="*/ 0 h 24"/>
                <a:gd name="T12" fmla="*/ 23 w 23"/>
                <a:gd name="T13" fmla="*/ 3 h 24"/>
                <a:gd name="T14" fmla="*/ 23 w 23"/>
                <a:gd name="T15" fmla="*/ 21 h 24"/>
                <a:gd name="T16" fmla="*/ 21 w 23"/>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4">
                  <a:moveTo>
                    <a:pt x="21" y="24"/>
                  </a:moveTo>
                  <a:cubicBezTo>
                    <a:pt x="3" y="24"/>
                    <a:pt x="3" y="24"/>
                    <a:pt x="3" y="24"/>
                  </a:cubicBezTo>
                  <a:cubicBezTo>
                    <a:pt x="1" y="24"/>
                    <a:pt x="0" y="23"/>
                    <a:pt x="0" y="21"/>
                  </a:cubicBezTo>
                  <a:cubicBezTo>
                    <a:pt x="0" y="3"/>
                    <a:pt x="0" y="3"/>
                    <a:pt x="0" y="3"/>
                  </a:cubicBezTo>
                  <a:cubicBezTo>
                    <a:pt x="0" y="1"/>
                    <a:pt x="1" y="0"/>
                    <a:pt x="3" y="0"/>
                  </a:cubicBezTo>
                  <a:cubicBezTo>
                    <a:pt x="21" y="0"/>
                    <a:pt x="21" y="0"/>
                    <a:pt x="21" y="0"/>
                  </a:cubicBezTo>
                  <a:cubicBezTo>
                    <a:pt x="22" y="0"/>
                    <a:pt x="23" y="1"/>
                    <a:pt x="23" y="3"/>
                  </a:cubicBezTo>
                  <a:cubicBezTo>
                    <a:pt x="23" y="21"/>
                    <a:pt x="23" y="21"/>
                    <a:pt x="23" y="21"/>
                  </a:cubicBezTo>
                  <a:cubicBezTo>
                    <a:pt x="23"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25" name="Freeform 96">
              <a:extLst>
                <a:ext uri="{FF2B5EF4-FFF2-40B4-BE49-F238E27FC236}">
                  <a16:creationId xmlns="" xmlns:a16="http://schemas.microsoft.com/office/drawing/2014/main" id="{746213DF-885D-4D77-92D3-716A372EA093}"/>
                </a:ext>
              </a:extLst>
            </p:cNvPr>
            <p:cNvSpPr>
              <a:spLocks noEditPoints="1"/>
            </p:cNvSpPr>
            <p:nvPr/>
          </p:nvSpPr>
          <p:spPr bwMode="auto">
            <a:xfrm>
              <a:off x="61687" y="4505841"/>
              <a:ext cx="120650" cy="120650"/>
            </a:xfrm>
            <a:custGeom>
              <a:avLst/>
              <a:gdLst>
                <a:gd name="T0" fmla="*/ 8 w 32"/>
                <a:gd name="T1" fmla="*/ 24 h 32"/>
                <a:gd name="T2" fmla="*/ 23 w 32"/>
                <a:gd name="T3" fmla="*/ 24 h 32"/>
                <a:gd name="T4" fmla="*/ 23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3" y="24"/>
                    <a:pt x="23" y="24"/>
                    <a:pt x="23" y="24"/>
                  </a:cubicBezTo>
                  <a:cubicBezTo>
                    <a:pt x="23" y="8"/>
                    <a:pt x="23" y="8"/>
                    <a:pt x="23"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8" y="0"/>
                    <a:pt x="32" y="3"/>
                    <a:pt x="32" y="7"/>
                  </a:cubicBezTo>
                  <a:cubicBezTo>
                    <a:pt x="32" y="25"/>
                    <a:pt x="32" y="25"/>
                    <a:pt x="32" y="25"/>
                  </a:cubicBezTo>
                  <a:cubicBezTo>
                    <a:pt x="32" y="29"/>
                    <a:pt x="28"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26" name="Freeform 97">
              <a:extLst>
                <a:ext uri="{FF2B5EF4-FFF2-40B4-BE49-F238E27FC236}">
                  <a16:creationId xmlns="" xmlns:a16="http://schemas.microsoft.com/office/drawing/2014/main" id="{C61DA444-B6CF-4A6C-8A0A-085D0714E896}"/>
                </a:ext>
              </a:extLst>
            </p:cNvPr>
            <p:cNvSpPr>
              <a:spLocks/>
            </p:cNvSpPr>
            <p:nvPr/>
          </p:nvSpPr>
          <p:spPr bwMode="auto">
            <a:xfrm>
              <a:off x="258537" y="4520128"/>
              <a:ext cx="88900" cy="90488"/>
            </a:xfrm>
            <a:custGeom>
              <a:avLst/>
              <a:gdLst>
                <a:gd name="T0" fmla="*/ 21 w 24"/>
                <a:gd name="T1" fmla="*/ 24 h 24"/>
                <a:gd name="T2" fmla="*/ 3 w 24"/>
                <a:gd name="T3" fmla="*/ 24 h 24"/>
                <a:gd name="T4" fmla="*/ 0 w 24"/>
                <a:gd name="T5" fmla="*/ 21 h 24"/>
                <a:gd name="T6" fmla="*/ 0 w 24"/>
                <a:gd name="T7" fmla="*/ 3 h 24"/>
                <a:gd name="T8" fmla="*/ 3 w 24"/>
                <a:gd name="T9" fmla="*/ 0 h 24"/>
                <a:gd name="T10" fmla="*/ 21 w 24"/>
                <a:gd name="T11" fmla="*/ 0 h 24"/>
                <a:gd name="T12" fmla="*/ 24 w 24"/>
                <a:gd name="T13" fmla="*/ 3 h 24"/>
                <a:gd name="T14" fmla="*/ 24 w 24"/>
                <a:gd name="T15" fmla="*/ 21 h 24"/>
                <a:gd name="T16" fmla="*/ 21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1" y="24"/>
                  </a:moveTo>
                  <a:cubicBezTo>
                    <a:pt x="3" y="24"/>
                    <a:pt x="3" y="24"/>
                    <a:pt x="3" y="24"/>
                  </a:cubicBezTo>
                  <a:cubicBezTo>
                    <a:pt x="1" y="24"/>
                    <a:pt x="0" y="23"/>
                    <a:pt x="0" y="21"/>
                  </a:cubicBezTo>
                  <a:cubicBezTo>
                    <a:pt x="0" y="3"/>
                    <a:pt x="0" y="3"/>
                    <a:pt x="0" y="3"/>
                  </a:cubicBezTo>
                  <a:cubicBezTo>
                    <a:pt x="0" y="1"/>
                    <a:pt x="1" y="0"/>
                    <a:pt x="3" y="0"/>
                  </a:cubicBezTo>
                  <a:cubicBezTo>
                    <a:pt x="21" y="0"/>
                    <a:pt x="21" y="0"/>
                    <a:pt x="21" y="0"/>
                  </a:cubicBezTo>
                  <a:cubicBezTo>
                    <a:pt x="22" y="0"/>
                    <a:pt x="24" y="1"/>
                    <a:pt x="24" y="3"/>
                  </a:cubicBezTo>
                  <a:cubicBezTo>
                    <a:pt x="24" y="21"/>
                    <a:pt x="24" y="21"/>
                    <a:pt x="24" y="21"/>
                  </a:cubicBezTo>
                  <a:cubicBezTo>
                    <a:pt x="24"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27" name="Freeform 98">
              <a:extLst>
                <a:ext uri="{FF2B5EF4-FFF2-40B4-BE49-F238E27FC236}">
                  <a16:creationId xmlns="" xmlns:a16="http://schemas.microsoft.com/office/drawing/2014/main" id="{3B17A0D0-19FA-459E-8547-D2AAB0F90752}"/>
                </a:ext>
              </a:extLst>
            </p:cNvPr>
            <p:cNvSpPr>
              <a:spLocks noEditPoints="1"/>
            </p:cNvSpPr>
            <p:nvPr/>
          </p:nvSpPr>
          <p:spPr bwMode="auto">
            <a:xfrm>
              <a:off x="242662" y="4505841"/>
              <a:ext cx="120650" cy="120650"/>
            </a:xfrm>
            <a:custGeom>
              <a:avLst/>
              <a:gdLst>
                <a:gd name="T0" fmla="*/ 8 w 32"/>
                <a:gd name="T1" fmla="*/ 24 h 32"/>
                <a:gd name="T2" fmla="*/ 23 w 32"/>
                <a:gd name="T3" fmla="*/ 24 h 32"/>
                <a:gd name="T4" fmla="*/ 23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3" y="24"/>
                    <a:pt x="23" y="24"/>
                    <a:pt x="23" y="24"/>
                  </a:cubicBezTo>
                  <a:cubicBezTo>
                    <a:pt x="23" y="8"/>
                    <a:pt x="23" y="8"/>
                    <a:pt x="23"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9" y="0"/>
                    <a:pt x="32" y="3"/>
                    <a:pt x="32" y="7"/>
                  </a:cubicBezTo>
                  <a:cubicBezTo>
                    <a:pt x="32" y="25"/>
                    <a:pt x="32" y="25"/>
                    <a:pt x="32" y="25"/>
                  </a:cubicBezTo>
                  <a:cubicBezTo>
                    <a:pt x="32" y="29"/>
                    <a:pt x="29"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28" name="Freeform 99">
              <a:extLst>
                <a:ext uri="{FF2B5EF4-FFF2-40B4-BE49-F238E27FC236}">
                  <a16:creationId xmlns="" xmlns:a16="http://schemas.microsoft.com/office/drawing/2014/main" id="{35BB6066-0488-4039-8752-43E84AF36061}"/>
                </a:ext>
              </a:extLst>
            </p:cNvPr>
            <p:cNvSpPr>
              <a:spLocks/>
            </p:cNvSpPr>
            <p:nvPr/>
          </p:nvSpPr>
          <p:spPr bwMode="auto">
            <a:xfrm>
              <a:off x="437925" y="4520128"/>
              <a:ext cx="90488" cy="90488"/>
            </a:xfrm>
            <a:custGeom>
              <a:avLst/>
              <a:gdLst>
                <a:gd name="T0" fmla="*/ 21 w 24"/>
                <a:gd name="T1" fmla="*/ 24 h 24"/>
                <a:gd name="T2" fmla="*/ 3 w 24"/>
                <a:gd name="T3" fmla="*/ 24 h 24"/>
                <a:gd name="T4" fmla="*/ 0 w 24"/>
                <a:gd name="T5" fmla="*/ 21 h 24"/>
                <a:gd name="T6" fmla="*/ 0 w 24"/>
                <a:gd name="T7" fmla="*/ 3 h 24"/>
                <a:gd name="T8" fmla="*/ 3 w 24"/>
                <a:gd name="T9" fmla="*/ 0 h 24"/>
                <a:gd name="T10" fmla="*/ 21 w 24"/>
                <a:gd name="T11" fmla="*/ 0 h 24"/>
                <a:gd name="T12" fmla="*/ 24 w 24"/>
                <a:gd name="T13" fmla="*/ 3 h 24"/>
                <a:gd name="T14" fmla="*/ 24 w 24"/>
                <a:gd name="T15" fmla="*/ 21 h 24"/>
                <a:gd name="T16" fmla="*/ 21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1" y="24"/>
                  </a:moveTo>
                  <a:cubicBezTo>
                    <a:pt x="3" y="24"/>
                    <a:pt x="3" y="24"/>
                    <a:pt x="3" y="24"/>
                  </a:cubicBezTo>
                  <a:cubicBezTo>
                    <a:pt x="1" y="24"/>
                    <a:pt x="0" y="23"/>
                    <a:pt x="0" y="21"/>
                  </a:cubicBezTo>
                  <a:cubicBezTo>
                    <a:pt x="0" y="3"/>
                    <a:pt x="0" y="3"/>
                    <a:pt x="0" y="3"/>
                  </a:cubicBezTo>
                  <a:cubicBezTo>
                    <a:pt x="0" y="1"/>
                    <a:pt x="1" y="0"/>
                    <a:pt x="3" y="0"/>
                  </a:cubicBezTo>
                  <a:cubicBezTo>
                    <a:pt x="21" y="0"/>
                    <a:pt x="21" y="0"/>
                    <a:pt x="21" y="0"/>
                  </a:cubicBezTo>
                  <a:cubicBezTo>
                    <a:pt x="22" y="0"/>
                    <a:pt x="24" y="1"/>
                    <a:pt x="24" y="3"/>
                  </a:cubicBezTo>
                  <a:cubicBezTo>
                    <a:pt x="24" y="21"/>
                    <a:pt x="24" y="21"/>
                    <a:pt x="24" y="21"/>
                  </a:cubicBezTo>
                  <a:cubicBezTo>
                    <a:pt x="24"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29" name="Freeform 100">
              <a:extLst>
                <a:ext uri="{FF2B5EF4-FFF2-40B4-BE49-F238E27FC236}">
                  <a16:creationId xmlns="" xmlns:a16="http://schemas.microsoft.com/office/drawing/2014/main" id="{84F24051-102E-444D-9D55-9A1C80EF4BBB}"/>
                </a:ext>
              </a:extLst>
            </p:cNvPr>
            <p:cNvSpPr>
              <a:spLocks noEditPoints="1"/>
            </p:cNvSpPr>
            <p:nvPr/>
          </p:nvSpPr>
          <p:spPr bwMode="auto">
            <a:xfrm>
              <a:off x="423637" y="4505841"/>
              <a:ext cx="119063" cy="120650"/>
            </a:xfrm>
            <a:custGeom>
              <a:avLst/>
              <a:gdLst>
                <a:gd name="T0" fmla="*/ 8 w 32"/>
                <a:gd name="T1" fmla="*/ 24 h 32"/>
                <a:gd name="T2" fmla="*/ 23 w 32"/>
                <a:gd name="T3" fmla="*/ 24 h 32"/>
                <a:gd name="T4" fmla="*/ 23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3" y="24"/>
                    <a:pt x="23" y="24"/>
                    <a:pt x="23" y="24"/>
                  </a:cubicBezTo>
                  <a:cubicBezTo>
                    <a:pt x="23" y="8"/>
                    <a:pt x="23" y="8"/>
                    <a:pt x="23"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9" y="0"/>
                    <a:pt x="32" y="3"/>
                    <a:pt x="32" y="7"/>
                  </a:cubicBezTo>
                  <a:cubicBezTo>
                    <a:pt x="32" y="25"/>
                    <a:pt x="32" y="25"/>
                    <a:pt x="32" y="25"/>
                  </a:cubicBezTo>
                  <a:cubicBezTo>
                    <a:pt x="32" y="29"/>
                    <a:pt x="29"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30" name="Freeform 101">
              <a:extLst>
                <a:ext uri="{FF2B5EF4-FFF2-40B4-BE49-F238E27FC236}">
                  <a16:creationId xmlns="" xmlns:a16="http://schemas.microsoft.com/office/drawing/2014/main" id="{11E0D3A5-5A45-40A6-8C7B-823D6D7D1767}"/>
                </a:ext>
              </a:extLst>
            </p:cNvPr>
            <p:cNvSpPr>
              <a:spLocks/>
            </p:cNvSpPr>
            <p:nvPr/>
          </p:nvSpPr>
          <p:spPr bwMode="auto">
            <a:xfrm>
              <a:off x="618900" y="4520128"/>
              <a:ext cx="90488" cy="90488"/>
            </a:xfrm>
            <a:custGeom>
              <a:avLst/>
              <a:gdLst>
                <a:gd name="T0" fmla="*/ 21 w 24"/>
                <a:gd name="T1" fmla="*/ 24 h 24"/>
                <a:gd name="T2" fmla="*/ 3 w 24"/>
                <a:gd name="T3" fmla="*/ 24 h 24"/>
                <a:gd name="T4" fmla="*/ 0 w 24"/>
                <a:gd name="T5" fmla="*/ 21 h 24"/>
                <a:gd name="T6" fmla="*/ 0 w 24"/>
                <a:gd name="T7" fmla="*/ 3 h 24"/>
                <a:gd name="T8" fmla="*/ 3 w 24"/>
                <a:gd name="T9" fmla="*/ 0 h 24"/>
                <a:gd name="T10" fmla="*/ 21 w 24"/>
                <a:gd name="T11" fmla="*/ 0 h 24"/>
                <a:gd name="T12" fmla="*/ 24 w 24"/>
                <a:gd name="T13" fmla="*/ 3 h 24"/>
                <a:gd name="T14" fmla="*/ 24 w 24"/>
                <a:gd name="T15" fmla="*/ 21 h 24"/>
                <a:gd name="T16" fmla="*/ 21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1" y="24"/>
                  </a:moveTo>
                  <a:cubicBezTo>
                    <a:pt x="3" y="24"/>
                    <a:pt x="3" y="24"/>
                    <a:pt x="3" y="24"/>
                  </a:cubicBezTo>
                  <a:cubicBezTo>
                    <a:pt x="1" y="24"/>
                    <a:pt x="0" y="23"/>
                    <a:pt x="0" y="21"/>
                  </a:cubicBezTo>
                  <a:cubicBezTo>
                    <a:pt x="0" y="3"/>
                    <a:pt x="0" y="3"/>
                    <a:pt x="0" y="3"/>
                  </a:cubicBezTo>
                  <a:cubicBezTo>
                    <a:pt x="0" y="1"/>
                    <a:pt x="1" y="0"/>
                    <a:pt x="3" y="0"/>
                  </a:cubicBezTo>
                  <a:cubicBezTo>
                    <a:pt x="21" y="0"/>
                    <a:pt x="21" y="0"/>
                    <a:pt x="21" y="0"/>
                  </a:cubicBezTo>
                  <a:cubicBezTo>
                    <a:pt x="22" y="0"/>
                    <a:pt x="24" y="1"/>
                    <a:pt x="24" y="3"/>
                  </a:cubicBezTo>
                  <a:cubicBezTo>
                    <a:pt x="24" y="21"/>
                    <a:pt x="24" y="21"/>
                    <a:pt x="24" y="21"/>
                  </a:cubicBezTo>
                  <a:cubicBezTo>
                    <a:pt x="24"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31" name="Freeform 102">
              <a:extLst>
                <a:ext uri="{FF2B5EF4-FFF2-40B4-BE49-F238E27FC236}">
                  <a16:creationId xmlns="" xmlns:a16="http://schemas.microsoft.com/office/drawing/2014/main" id="{D64CC8DB-8FAE-4F51-ADBB-AEAD0C60637B}"/>
                </a:ext>
              </a:extLst>
            </p:cNvPr>
            <p:cNvSpPr>
              <a:spLocks noEditPoints="1"/>
            </p:cNvSpPr>
            <p:nvPr/>
          </p:nvSpPr>
          <p:spPr bwMode="auto">
            <a:xfrm>
              <a:off x="603025" y="4505841"/>
              <a:ext cx="120650" cy="120650"/>
            </a:xfrm>
            <a:custGeom>
              <a:avLst/>
              <a:gdLst>
                <a:gd name="T0" fmla="*/ 8 w 32"/>
                <a:gd name="T1" fmla="*/ 24 h 32"/>
                <a:gd name="T2" fmla="*/ 24 w 32"/>
                <a:gd name="T3" fmla="*/ 24 h 32"/>
                <a:gd name="T4" fmla="*/ 24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4" y="24"/>
                    <a:pt x="24" y="24"/>
                    <a:pt x="24" y="24"/>
                  </a:cubicBezTo>
                  <a:cubicBezTo>
                    <a:pt x="24" y="8"/>
                    <a:pt x="24" y="8"/>
                    <a:pt x="24"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9" y="0"/>
                    <a:pt x="32" y="3"/>
                    <a:pt x="32" y="7"/>
                  </a:cubicBezTo>
                  <a:cubicBezTo>
                    <a:pt x="32" y="25"/>
                    <a:pt x="32" y="25"/>
                    <a:pt x="32" y="25"/>
                  </a:cubicBezTo>
                  <a:cubicBezTo>
                    <a:pt x="32" y="29"/>
                    <a:pt x="29"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32" name="Freeform 103">
              <a:extLst>
                <a:ext uri="{FF2B5EF4-FFF2-40B4-BE49-F238E27FC236}">
                  <a16:creationId xmlns="" xmlns:a16="http://schemas.microsoft.com/office/drawing/2014/main" id="{A129C67E-874C-4CE1-8C39-BDA941C2EE1C}"/>
                </a:ext>
              </a:extLst>
            </p:cNvPr>
            <p:cNvSpPr>
              <a:spLocks noEditPoints="1"/>
            </p:cNvSpPr>
            <p:nvPr/>
          </p:nvSpPr>
          <p:spPr bwMode="auto">
            <a:xfrm>
              <a:off x="784000" y="4505841"/>
              <a:ext cx="120650" cy="120650"/>
            </a:xfrm>
            <a:custGeom>
              <a:avLst/>
              <a:gdLst>
                <a:gd name="T0" fmla="*/ 8 w 32"/>
                <a:gd name="T1" fmla="*/ 24 h 32"/>
                <a:gd name="T2" fmla="*/ 24 w 32"/>
                <a:gd name="T3" fmla="*/ 24 h 32"/>
                <a:gd name="T4" fmla="*/ 24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4" y="24"/>
                    <a:pt x="24" y="24"/>
                    <a:pt x="24" y="24"/>
                  </a:cubicBezTo>
                  <a:cubicBezTo>
                    <a:pt x="24" y="8"/>
                    <a:pt x="24" y="8"/>
                    <a:pt x="24"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9" y="0"/>
                    <a:pt x="32" y="3"/>
                    <a:pt x="32" y="7"/>
                  </a:cubicBezTo>
                  <a:cubicBezTo>
                    <a:pt x="32" y="25"/>
                    <a:pt x="32" y="25"/>
                    <a:pt x="32" y="25"/>
                  </a:cubicBezTo>
                  <a:cubicBezTo>
                    <a:pt x="32" y="29"/>
                    <a:pt x="29"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33" name="Freeform 104">
              <a:extLst>
                <a:ext uri="{FF2B5EF4-FFF2-40B4-BE49-F238E27FC236}">
                  <a16:creationId xmlns="" xmlns:a16="http://schemas.microsoft.com/office/drawing/2014/main" id="{A95EA572-7739-419D-950F-A05A66C7BFC3}"/>
                </a:ext>
              </a:extLst>
            </p:cNvPr>
            <p:cNvSpPr>
              <a:spLocks/>
            </p:cNvSpPr>
            <p:nvPr/>
          </p:nvSpPr>
          <p:spPr bwMode="auto">
            <a:xfrm>
              <a:off x="-103413" y="4683641"/>
              <a:ext cx="87313" cy="90488"/>
            </a:xfrm>
            <a:custGeom>
              <a:avLst/>
              <a:gdLst>
                <a:gd name="T0" fmla="*/ 21 w 23"/>
                <a:gd name="T1" fmla="*/ 24 h 24"/>
                <a:gd name="T2" fmla="*/ 2 w 23"/>
                <a:gd name="T3" fmla="*/ 24 h 24"/>
                <a:gd name="T4" fmla="*/ 0 w 23"/>
                <a:gd name="T5" fmla="*/ 21 h 24"/>
                <a:gd name="T6" fmla="*/ 0 w 23"/>
                <a:gd name="T7" fmla="*/ 3 h 24"/>
                <a:gd name="T8" fmla="*/ 2 w 23"/>
                <a:gd name="T9" fmla="*/ 0 h 24"/>
                <a:gd name="T10" fmla="*/ 21 w 23"/>
                <a:gd name="T11" fmla="*/ 0 h 24"/>
                <a:gd name="T12" fmla="*/ 23 w 23"/>
                <a:gd name="T13" fmla="*/ 3 h 24"/>
                <a:gd name="T14" fmla="*/ 23 w 23"/>
                <a:gd name="T15" fmla="*/ 21 h 24"/>
                <a:gd name="T16" fmla="*/ 21 w 23"/>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4">
                  <a:moveTo>
                    <a:pt x="21" y="24"/>
                  </a:moveTo>
                  <a:cubicBezTo>
                    <a:pt x="2" y="24"/>
                    <a:pt x="2" y="24"/>
                    <a:pt x="2" y="24"/>
                  </a:cubicBezTo>
                  <a:cubicBezTo>
                    <a:pt x="1" y="24"/>
                    <a:pt x="0" y="23"/>
                    <a:pt x="0" y="21"/>
                  </a:cubicBezTo>
                  <a:cubicBezTo>
                    <a:pt x="0" y="3"/>
                    <a:pt x="0" y="3"/>
                    <a:pt x="0" y="3"/>
                  </a:cubicBezTo>
                  <a:cubicBezTo>
                    <a:pt x="0" y="1"/>
                    <a:pt x="1" y="0"/>
                    <a:pt x="2" y="0"/>
                  </a:cubicBezTo>
                  <a:cubicBezTo>
                    <a:pt x="21" y="0"/>
                    <a:pt x="21" y="0"/>
                    <a:pt x="21" y="0"/>
                  </a:cubicBezTo>
                  <a:cubicBezTo>
                    <a:pt x="22" y="0"/>
                    <a:pt x="23" y="1"/>
                    <a:pt x="23" y="3"/>
                  </a:cubicBezTo>
                  <a:cubicBezTo>
                    <a:pt x="23" y="21"/>
                    <a:pt x="23" y="21"/>
                    <a:pt x="23" y="21"/>
                  </a:cubicBezTo>
                  <a:cubicBezTo>
                    <a:pt x="23"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34" name="Freeform 105">
              <a:extLst>
                <a:ext uri="{FF2B5EF4-FFF2-40B4-BE49-F238E27FC236}">
                  <a16:creationId xmlns="" xmlns:a16="http://schemas.microsoft.com/office/drawing/2014/main" id="{24C6B5CA-709D-490E-88E1-69A55B43609A}"/>
                </a:ext>
              </a:extLst>
            </p:cNvPr>
            <p:cNvSpPr>
              <a:spLocks noEditPoints="1"/>
            </p:cNvSpPr>
            <p:nvPr/>
          </p:nvSpPr>
          <p:spPr bwMode="auto">
            <a:xfrm>
              <a:off x="-122463" y="4667766"/>
              <a:ext cx="125413" cy="120650"/>
            </a:xfrm>
            <a:custGeom>
              <a:avLst/>
              <a:gdLst>
                <a:gd name="T0" fmla="*/ 9 w 33"/>
                <a:gd name="T1" fmla="*/ 24 h 32"/>
                <a:gd name="T2" fmla="*/ 24 w 33"/>
                <a:gd name="T3" fmla="*/ 24 h 32"/>
                <a:gd name="T4" fmla="*/ 24 w 33"/>
                <a:gd name="T5" fmla="*/ 8 h 32"/>
                <a:gd name="T6" fmla="*/ 9 w 33"/>
                <a:gd name="T7" fmla="*/ 8 h 32"/>
                <a:gd name="T8" fmla="*/ 9 w 33"/>
                <a:gd name="T9" fmla="*/ 24 h 32"/>
                <a:gd name="T10" fmla="*/ 26 w 33"/>
                <a:gd name="T11" fmla="*/ 32 h 32"/>
                <a:gd name="T12" fmla="*/ 7 w 33"/>
                <a:gd name="T13" fmla="*/ 32 h 32"/>
                <a:gd name="T14" fmla="*/ 0 w 33"/>
                <a:gd name="T15" fmla="*/ 25 h 32"/>
                <a:gd name="T16" fmla="*/ 0 w 33"/>
                <a:gd name="T17" fmla="*/ 7 h 32"/>
                <a:gd name="T18" fmla="*/ 7 w 33"/>
                <a:gd name="T19" fmla="*/ 0 h 32"/>
                <a:gd name="T20" fmla="*/ 26 w 33"/>
                <a:gd name="T21" fmla="*/ 0 h 32"/>
                <a:gd name="T22" fmla="*/ 33 w 33"/>
                <a:gd name="T23" fmla="*/ 7 h 32"/>
                <a:gd name="T24" fmla="*/ 33 w 33"/>
                <a:gd name="T25" fmla="*/ 25 h 32"/>
                <a:gd name="T26" fmla="*/ 26 w 33"/>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32">
                  <a:moveTo>
                    <a:pt x="9" y="24"/>
                  </a:moveTo>
                  <a:cubicBezTo>
                    <a:pt x="24" y="24"/>
                    <a:pt x="24" y="24"/>
                    <a:pt x="24" y="24"/>
                  </a:cubicBezTo>
                  <a:cubicBezTo>
                    <a:pt x="24" y="8"/>
                    <a:pt x="24" y="8"/>
                    <a:pt x="24" y="8"/>
                  </a:cubicBezTo>
                  <a:cubicBezTo>
                    <a:pt x="9" y="8"/>
                    <a:pt x="9" y="8"/>
                    <a:pt x="9" y="8"/>
                  </a:cubicBezTo>
                  <a:lnTo>
                    <a:pt x="9" y="24"/>
                  </a:lnTo>
                  <a:close/>
                  <a:moveTo>
                    <a:pt x="26" y="32"/>
                  </a:moveTo>
                  <a:cubicBezTo>
                    <a:pt x="7" y="32"/>
                    <a:pt x="7" y="32"/>
                    <a:pt x="7" y="32"/>
                  </a:cubicBezTo>
                  <a:cubicBezTo>
                    <a:pt x="4" y="32"/>
                    <a:pt x="0" y="29"/>
                    <a:pt x="0" y="25"/>
                  </a:cubicBezTo>
                  <a:cubicBezTo>
                    <a:pt x="0" y="7"/>
                    <a:pt x="0" y="7"/>
                    <a:pt x="0" y="7"/>
                  </a:cubicBezTo>
                  <a:cubicBezTo>
                    <a:pt x="0" y="3"/>
                    <a:pt x="4" y="0"/>
                    <a:pt x="7" y="0"/>
                  </a:cubicBezTo>
                  <a:cubicBezTo>
                    <a:pt x="26" y="0"/>
                    <a:pt x="26" y="0"/>
                    <a:pt x="26" y="0"/>
                  </a:cubicBezTo>
                  <a:cubicBezTo>
                    <a:pt x="29" y="0"/>
                    <a:pt x="33" y="3"/>
                    <a:pt x="33" y="7"/>
                  </a:cubicBezTo>
                  <a:cubicBezTo>
                    <a:pt x="33" y="25"/>
                    <a:pt x="33" y="25"/>
                    <a:pt x="33" y="25"/>
                  </a:cubicBezTo>
                  <a:cubicBezTo>
                    <a:pt x="33" y="29"/>
                    <a:pt x="29" y="32"/>
                    <a:pt x="26"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35" name="Freeform 106">
              <a:extLst>
                <a:ext uri="{FF2B5EF4-FFF2-40B4-BE49-F238E27FC236}">
                  <a16:creationId xmlns="" xmlns:a16="http://schemas.microsoft.com/office/drawing/2014/main" id="{61E98A25-0247-4BAF-94A5-DEBD8C3B13A2}"/>
                </a:ext>
              </a:extLst>
            </p:cNvPr>
            <p:cNvSpPr>
              <a:spLocks/>
            </p:cNvSpPr>
            <p:nvPr/>
          </p:nvSpPr>
          <p:spPr bwMode="auto">
            <a:xfrm>
              <a:off x="77562" y="4683641"/>
              <a:ext cx="85725" cy="90488"/>
            </a:xfrm>
            <a:custGeom>
              <a:avLst/>
              <a:gdLst>
                <a:gd name="T0" fmla="*/ 21 w 23"/>
                <a:gd name="T1" fmla="*/ 24 h 24"/>
                <a:gd name="T2" fmla="*/ 3 w 23"/>
                <a:gd name="T3" fmla="*/ 24 h 24"/>
                <a:gd name="T4" fmla="*/ 0 w 23"/>
                <a:gd name="T5" fmla="*/ 21 h 24"/>
                <a:gd name="T6" fmla="*/ 0 w 23"/>
                <a:gd name="T7" fmla="*/ 3 h 24"/>
                <a:gd name="T8" fmla="*/ 3 w 23"/>
                <a:gd name="T9" fmla="*/ 0 h 24"/>
                <a:gd name="T10" fmla="*/ 21 w 23"/>
                <a:gd name="T11" fmla="*/ 0 h 24"/>
                <a:gd name="T12" fmla="*/ 23 w 23"/>
                <a:gd name="T13" fmla="*/ 3 h 24"/>
                <a:gd name="T14" fmla="*/ 23 w 23"/>
                <a:gd name="T15" fmla="*/ 21 h 24"/>
                <a:gd name="T16" fmla="*/ 21 w 23"/>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4">
                  <a:moveTo>
                    <a:pt x="21" y="24"/>
                  </a:moveTo>
                  <a:cubicBezTo>
                    <a:pt x="3" y="24"/>
                    <a:pt x="3" y="24"/>
                    <a:pt x="3" y="24"/>
                  </a:cubicBezTo>
                  <a:cubicBezTo>
                    <a:pt x="1" y="24"/>
                    <a:pt x="0" y="23"/>
                    <a:pt x="0" y="21"/>
                  </a:cubicBezTo>
                  <a:cubicBezTo>
                    <a:pt x="0" y="3"/>
                    <a:pt x="0" y="3"/>
                    <a:pt x="0" y="3"/>
                  </a:cubicBezTo>
                  <a:cubicBezTo>
                    <a:pt x="0" y="1"/>
                    <a:pt x="1" y="0"/>
                    <a:pt x="3" y="0"/>
                  </a:cubicBezTo>
                  <a:cubicBezTo>
                    <a:pt x="21" y="0"/>
                    <a:pt x="21" y="0"/>
                    <a:pt x="21" y="0"/>
                  </a:cubicBezTo>
                  <a:cubicBezTo>
                    <a:pt x="22" y="0"/>
                    <a:pt x="23" y="1"/>
                    <a:pt x="23" y="3"/>
                  </a:cubicBezTo>
                  <a:cubicBezTo>
                    <a:pt x="23" y="21"/>
                    <a:pt x="23" y="21"/>
                    <a:pt x="23" y="21"/>
                  </a:cubicBezTo>
                  <a:cubicBezTo>
                    <a:pt x="23"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36" name="Freeform 107">
              <a:extLst>
                <a:ext uri="{FF2B5EF4-FFF2-40B4-BE49-F238E27FC236}">
                  <a16:creationId xmlns="" xmlns:a16="http://schemas.microsoft.com/office/drawing/2014/main" id="{2FBE7063-73D1-444D-99E8-84C9FF38F29B}"/>
                </a:ext>
              </a:extLst>
            </p:cNvPr>
            <p:cNvSpPr>
              <a:spLocks noEditPoints="1"/>
            </p:cNvSpPr>
            <p:nvPr/>
          </p:nvSpPr>
          <p:spPr bwMode="auto">
            <a:xfrm>
              <a:off x="61687" y="4667766"/>
              <a:ext cx="120650" cy="120650"/>
            </a:xfrm>
            <a:custGeom>
              <a:avLst/>
              <a:gdLst>
                <a:gd name="T0" fmla="*/ 8 w 32"/>
                <a:gd name="T1" fmla="*/ 24 h 32"/>
                <a:gd name="T2" fmla="*/ 23 w 32"/>
                <a:gd name="T3" fmla="*/ 24 h 32"/>
                <a:gd name="T4" fmla="*/ 23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3" y="24"/>
                    <a:pt x="23" y="24"/>
                    <a:pt x="23" y="24"/>
                  </a:cubicBezTo>
                  <a:cubicBezTo>
                    <a:pt x="23" y="8"/>
                    <a:pt x="23" y="8"/>
                    <a:pt x="23"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8" y="0"/>
                    <a:pt x="32" y="3"/>
                    <a:pt x="32" y="7"/>
                  </a:cubicBezTo>
                  <a:cubicBezTo>
                    <a:pt x="32" y="25"/>
                    <a:pt x="32" y="25"/>
                    <a:pt x="32" y="25"/>
                  </a:cubicBezTo>
                  <a:cubicBezTo>
                    <a:pt x="32" y="29"/>
                    <a:pt x="28"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37" name="Freeform 108">
              <a:extLst>
                <a:ext uri="{FF2B5EF4-FFF2-40B4-BE49-F238E27FC236}">
                  <a16:creationId xmlns="" xmlns:a16="http://schemas.microsoft.com/office/drawing/2014/main" id="{38004298-8D11-4D51-8A66-AD0922C86094}"/>
                </a:ext>
              </a:extLst>
            </p:cNvPr>
            <p:cNvSpPr>
              <a:spLocks/>
            </p:cNvSpPr>
            <p:nvPr/>
          </p:nvSpPr>
          <p:spPr bwMode="auto">
            <a:xfrm>
              <a:off x="258537" y="4683641"/>
              <a:ext cx="88900" cy="90488"/>
            </a:xfrm>
            <a:custGeom>
              <a:avLst/>
              <a:gdLst>
                <a:gd name="T0" fmla="*/ 21 w 24"/>
                <a:gd name="T1" fmla="*/ 24 h 24"/>
                <a:gd name="T2" fmla="*/ 3 w 24"/>
                <a:gd name="T3" fmla="*/ 24 h 24"/>
                <a:gd name="T4" fmla="*/ 0 w 24"/>
                <a:gd name="T5" fmla="*/ 21 h 24"/>
                <a:gd name="T6" fmla="*/ 0 w 24"/>
                <a:gd name="T7" fmla="*/ 3 h 24"/>
                <a:gd name="T8" fmla="*/ 3 w 24"/>
                <a:gd name="T9" fmla="*/ 0 h 24"/>
                <a:gd name="T10" fmla="*/ 21 w 24"/>
                <a:gd name="T11" fmla="*/ 0 h 24"/>
                <a:gd name="T12" fmla="*/ 24 w 24"/>
                <a:gd name="T13" fmla="*/ 3 h 24"/>
                <a:gd name="T14" fmla="*/ 24 w 24"/>
                <a:gd name="T15" fmla="*/ 21 h 24"/>
                <a:gd name="T16" fmla="*/ 21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1" y="24"/>
                  </a:moveTo>
                  <a:cubicBezTo>
                    <a:pt x="3" y="24"/>
                    <a:pt x="3" y="24"/>
                    <a:pt x="3" y="24"/>
                  </a:cubicBezTo>
                  <a:cubicBezTo>
                    <a:pt x="1" y="24"/>
                    <a:pt x="0" y="23"/>
                    <a:pt x="0" y="21"/>
                  </a:cubicBezTo>
                  <a:cubicBezTo>
                    <a:pt x="0" y="3"/>
                    <a:pt x="0" y="3"/>
                    <a:pt x="0" y="3"/>
                  </a:cubicBezTo>
                  <a:cubicBezTo>
                    <a:pt x="0" y="1"/>
                    <a:pt x="1" y="0"/>
                    <a:pt x="3" y="0"/>
                  </a:cubicBezTo>
                  <a:cubicBezTo>
                    <a:pt x="21" y="0"/>
                    <a:pt x="21" y="0"/>
                    <a:pt x="21" y="0"/>
                  </a:cubicBezTo>
                  <a:cubicBezTo>
                    <a:pt x="22" y="0"/>
                    <a:pt x="24" y="1"/>
                    <a:pt x="24" y="3"/>
                  </a:cubicBezTo>
                  <a:cubicBezTo>
                    <a:pt x="24" y="21"/>
                    <a:pt x="24" y="21"/>
                    <a:pt x="24" y="21"/>
                  </a:cubicBezTo>
                  <a:cubicBezTo>
                    <a:pt x="24"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38" name="Freeform 109">
              <a:extLst>
                <a:ext uri="{FF2B5EF4-FFF2-40B4-BE49-F238E27FC236}">
                  <a16:creationId xmlns="" xmlns:a16="http://schemas.microsoft.com/office/drawing/2014/main" id="{208501CD-1855-4F9C-B987-6355F02FC08F}"/>
                </a:ext>
              </a:extLst>
            </p:cNvPr>
            <p:cNvSpPr>
              <a:spLocks noEditPoints="1"/>
            </p:cNvSpPr>
            <p:nvPr/>
          </p:nvSpPr>
          <p:spPr bwMode="auto">
            <a:xfrm>
              <a:off x="242662" y="4667766"/>
              <a:ext cx="120650" cy="120650"/>
            </a:xfrm>
            <a:custGeom>
              <a:avLst/>
              <a:gdLst>
                <a:gd name="T0" fmla="*/ 8 w 32"/>
                <a:gd name="T1" fmla="*/ 24 h 32"/>
                <a:gd name="T2" fmla="*/ 23 w 32"/>
                <a:gd name="T3" fmla="*/ 24 h 32"/>
                <a:gd name="T4" fmla="*/ 23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3" y="24"/>
                    <a:pt x="23" y="24"/>
                    <a:pt x="23" y="24"/>
                  </a:cubicBezTo>
                  <a:cubicBezTo>
                    <a:pt x="23" y="8"/>
                    <a:pt x="23" y="8"/>
                    <a:pt x="23"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9" y="0"/>
                    <a:pt x="32" y="3"/>
                    <a:pt x="32" y="7"/>
                  </a:cubicBezTo>
                  <a:cubicBezTo>
                    <a:pt x="32" y="25"/>
                    <a:pt x="32" y="25"/>
                    <a:pt x="32" y="25"/>
                  </a:cubicBezTo>
                  <a:cubicBezTo>
                    <a:pt x="32" y="29"/>
                    <a:pt x="29"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39" name="Freeform 110">
              <a:extLst>
                <a:ext uri="{FF2B5EF4-FFF2-40B4-BE49-F238E27FC236}">
                  <a16:creationId xmlns="" xmlns:a16="http://schemas.microsoft.com/office/drawing/2014/main" id="{DBFB1CEB-0242-409F-9A49-8B4DA471E991}"/>
                </a:ext>
              </a:extLst>
            </p:cNvPr>
            <p:cNvSpPr>
              <a:spLocks/>
            </p:cNvSpPr>
            <p:nvPr/>
          </p:nvSpPr>
          <p:spPr bwMode="auto">
            <a:xfrm>
              <a:off x="437925" y="4683641"/>
              <a:ext cx="90488" cy="90488"/>
            </a:xfrm>
            <a:custGeom>
              <a:avLst/>
              <a:gdLst>
                <a:gd name="T0" fmla="*/ 21 w 24"/>
                <a:gd name="T1" fmla="*/ 24 h 24"/>
                <a:gd name="T2" fmla="*/ 3 w 24"/>
                <a:gd name="T3" fmla="*/ 24 h 24"/>
                <a:gd name="T4" fmla="*/ 0 w 24"/>
                <a:gd name="T5" fmla="*/ 21 h 24"/>
                <a:gd name="T6" fmla="*/ 0 w 24"/>
                <a:gd name="T7" fmla="*/ 3 h 24"/>
                <a:gd name="T8" fmla="*/ 3 w 24"/>
                <a:gd name="T9" fmla="*/ 0 h 24"/>
                <a:gd name="T10" fmla="*/ 21 w 24"/>
                <a:gd name="T11" fmla="*/ 0 h 24"/>
                <a:gd name="T12" fmla="*/ 24 w 24"/>
                <a:gd name="T13" fmla="*/ 3 h 24"/>
                <a:gd name="T14" fmla="*/ 24 w 24"/>
                <a:gd name="T15" fmla="*/ 21 h 24"/>
                <a:gd name="T16" fmla="*/ 21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1" y="24"/>
                  </a:moveTo>
                  <a:cubicBezTo>
                    <a:pt x="3" y="24"/>
                    <a:pt x="3" y="24"/>
                    <a:pt x="3" y="24"/>
                  </a:cubicBezTo>
                  <a:cubicBezTo>
                    <a:pt x="1" y="24"/>
                    <a:pt x="0" y="23"/>
                    <a:pt x="0" y="21"/>
                  </a:cubicBezTo>
                  <a:cubicBezTo>
                    <a:pt x="0" y="3"/>
                    <a:pt x="0" y="3"/>
                    <a:pt x="0" y="3"/>
                  </a:cubicBezTo>
                  <a:cubicBezTo>
                    <a:pt x="0" y="1"/>
                    <a:pt x="1" y="0"/>
                    <a:pt x="3" y="0"/>
                  </a:cubicBezTo>
                  <a:cubicBezTo>
                    <a:pt x="21" y="0"/>
                    <a:pt x="21" y="0"/>
                    <a:pt x="21" y="0"/>
                  </a:cubicBezTo>
                  <a:cubicBezTo>
                    <a:pt x="22" y="0"/>
                    <a:pt x="24" y="1"/>
                    <a:pt x="24" y="3"/>
                  </a:cubicBezTo>
                  <a:cubicBezTo>
                    <a:pt x="24" y="21"/>
                    <a:pt x="24" y="21"/>
                    <a:pt x="24" y="21"/>
                  </a:cubicBezTo>
                  <a:cubicBezTo>
                    <a:pt x="24"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40" name="Freeform 111">
              <a:extLst>
                <a:ext uri="{FF2B5EF4-FFF2-40B4-BE49-F238E27FC236}">
                  <a16:creationId xmlns="" xmlns:a16="http://schemas.microsoft.com/office/drawing/2014/main" id="{7E33698D-4BA6-4BB8-BC23-AF950F92443C}"/>
                </a:ext>
              </a:extLst>
            </p:cNvPr>
            <p:cNvSpPr>
              <a:spLocks noEditPoints="1"/>
            </p:cNvSpPr>
            <p:nvPr/>
          </p:nvSpPr>
          <p:spPr bwMode="auto">
            <a:xfrm>
              <a:off x="423637" y="4667766"/>
              <a:ext cx="119063" cy="120650"/>
            </a:xfrm>
            <a:custGeom>
              <a:avLst/>
              <a:gdLst>
                <a:gd name="T0" fmla="*/ 8 w 32"/>
                <a:gd name="T1" fmla="*/ 24 h 32"/>
                <a:gd name="T2" fmla="*/ 23 w 32"/>
                <a:gd name="T3" fmla="*/ 24 h 32"/>
                <a:gd name="T4" fmla="*/ 23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3" y="24"/>
                    <a:pt x="23" y="24"/>
                    <a:pt x="23" y="24"/>
                  </a:cubicBezTo>
                  <a:cubicBezTo>
                    <a:pt x="23" y="8"/>
                    <a:pt x="23" y="8"/>
                    <a:pt x="23"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9" y="0"/>
                    <a:pt x="32" y="3"/>
                    <a:pt x="32" y="7"/>
                  </a:cubicBezTo>
                  <a:cubicBezTo>
                    <a:pt x="32" y="25"/>
                    <a:pt x="32" y="25"/>
                    <a:pt x="32" y="25"/>
                  </a:cubicBezTo>
                  <a:cubicBezTo>
                    <a:pt x="32" y="29"/>
                    <a:pt x="29"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41" name="Freeform 112">
              <a:extLst>
                <a:ext uri="{FF2B5EF4-FFF2-40B4-BE49-F238E27FC236}">
                  <a16:creationId xmlns="" xmlns:a16="http://schemas.microsoft.com/office/drawing/2014/main" id="{C5463FD2-B43C-433E-BC29-A85C3EE516D9}"/>
                </a:ext>
              </a:extLst>
            </p:cNvPr>
            <p:cNvSpPr>
              <a:spLocks/>
            </p:cNvSpPr>
            <p:nvPr/>
          </p:nvSpPr>
          <p:spPr bwMode="auto">
            <a:xfrm>
              <a:off x="618900" y="4683641"/>
              <a:ext cx="90488" cy="90488"/>
            </a:xfrm>
            <a:custGeom>
              <a:avLst/>
              <a:gdLst>
                <a:gd name="T0" fmla="*/ 21 w 24"/>
                <a:gd name="T1" fmla="*/ 24 h 24"/>
                <a:gd name="T2" fmla="*/ 3 w 24"/>
                <a:gd name="T3" fmla="*/ 24 h 24"/>
                <a:gd name="T4" fmla="*/ 0 w 24"/>
                <a:gd name="T5" fmla="*/ 21 h 24"/>
                <a:gd name="T6" fmla="*/ 0 w 24"/>
                <a:gd name="T7" fmla="*/ 3 h 24"/>
                <a:gd name="T8" fmla="*/ 3 w 24"/>
                <a:gd name="T9" fmla="*/ 0 h 24"/>
                <a:gd name="T10" fmla="*/ 21 w 24"/>
                <a:gd name="T11" fmla="*/ 0 h 24"/>
                <a:gd name="T12" fmla="*/ 24 w 24"/>
                <a:gd name="T13" fmla="*/ 3 h 24"/>
                <a:gd name="T14" fmla="*/ 24 w 24"/>
                <a:gd name="T15" fmla="*/ 21 h 24"/>
                <a:gd name="T16" fmla="*/ 21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1" y="24"/>
                  </a:moveTo>
                  <a:cubicBezTo>
                    <a:pt x="3" y="24"/>
                    <a:pt x="3" y="24"/>
                    <a:pt x="3" y="24"/>
                  </a:cubicBezTo>
                  <a:cubicBezTo>
                    <a:pt x="1" y="24"/>
                    <a:pt x="0" y="23"/>
                    <a:pt x="0" y="21"/>
                  </a:cubicBezTo>
                  <a:cubicBezTo>
                    <a:pt x="0" y="3"/>
                    <a:pt x="0" y="3"/>
                    <a:pt x="0" y="3"/>
                  </a:cubicBezTo>
                  <a:cubicBezTo>
                    <a:pt x="0" y="1"/>
                    <a:pt x="1" y="0"/>
                    <a:pt x="3" y="0"/>
                  </a:cubicBezTo>
                  <a:cubicBezTo>
                    <a:pt x="21" y="0"/>
                    <a:pt x="21" y="0"/>
                    <a:pt x="21" y="0"/>
                  </a:cubicBezTo>
                  <a:cubicBezTo>
                    <a:pt x="22" y="0"/>
                    <a:pt x="24" y="1"/>
                    <a:pt x="24" y="3"/>
                  </a:cubicBezTo>
                  <a:cubicBezTo>
                    <a:pt x="24" y="21"/>
                    <a:pt x="24" y="21"/>
                    <a:pt x="24" y="21"/>
                  </a:cubicBezTo>
                  <a:cubicBezTo>
                    <a:pt x="24"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42" name="Freeform 113">
              <a:extLst>
                <a:ext uri="{FF2B5EF4-FFF2-40B4-BE49-F238E27FC236}">
                  <a16:creationId xmlns="" xmlns:a16="http://schemas.microsoft.com/office/drawing/2014/main" id="{CBBC52D8-ECFF-45B1-9DA7-50B5EF726AF7}"/>
                </a:ext>
              </a:extLst>
            </p:cNvPr>
            <p:cNvSpPr>
              <a:spLocks noEditPoints="1"/>
            </p:cNvSpPr>
            <p:nvPr/>
          </p:nvSpPr>
          <p:spPr bwMode="auto">
            <a:xfrm>
              <a:off x="603025" y="4667766"/>
              <a:ext cx="120650" cy="120650"/>
            </a:xfrm>
            <a:custGeom>
              <a:avLst/>
              <a:gdLst>
                <a:gd name="T0" fmla="*/ 8 w 32"/>
                <a:gd name="T1" fmla="*/ 24 h 32"/>
                <a:gd name="T2" fmla="*/ 24 w 32"/>
                <a:gd name="T3" fmla="*/ 24 h 32"/>
                <a:gd name="T4" fmla="*/ 24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4" y="24"/>
                    <a:pt x="24" y="24"/>
                    <a:pt x="24" y="24"/>
                  </a:cubicBezTo>
                  <a:cubicBezTo>
                    <a:pt x="24" y="8"/>
                    <a:pt x="24" y="8"/>
                    <a:pt x="24"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9" y="0"/>
                    <a:pt x="32" y="3"/>
                    <a:pt x="32" y="7"/>
                  </a:cubicBezTo>
                  <a:cubicBezTo>
                    <a:pt x="32" y="25"/>
                    <a:pt x="32" y="25"/>
                    <a:pt x="32" y="25"/>
                  </a:cubicBezTo>
                  <a:cubicBezTo>
                    <a:pt x="32" y="29"/>
                    <a:pt x="29"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43" name="Freeform 114">
              <a:extLst>
                <a:ext uri="{FF2B5EF4-FFF2-40B4-BE49-F238E27FC236}">
                  <a16:creationId xmlns="" xmlns:a16="http://schemas.microsoft.com/office/drawing/2014/main" id="{1939B584-559D-4683-ACAF-97F3632D4917}"/>
                </a:ext>
              </a:extLst>
            </p:cNvPr>
            <p:cNvSpPr>
              <a:spLocks noEditPoints="1"/>
            </p:cNvSpPr>
            <p:nvPr/>
          </p:nvSpPr>
          <p:spPr bwMode="auto">
            <a:xfrm>
              <a:off x="784000" y="4667766"/>
              <a:ext cx="120650" cy="120650"/>
            </a:xfrm>
            <a:custGeom>
              <a:avLst/>
              <a:gdLst>
                <a:gd name="T0" fmla="*/ 8 w 32"/>
                <a:gd name="T1" fmla="*/ 24 h 32"/>
                <a:gd name="T2" fmla="*/ 24 w 32"/>
                <a:gd name="T3" fmla="*/ 24 h 32"/>
                <a:gd name="T4" fmla="*/ 24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4" y="24"/>
                    <a:pt x="24" y="24"/>
                    <a:pt x="24" y="24"/>
                  </a:cubicBezTo>
                  <a:cubicBezTo>
                    <a:pt x="24" y="8"/>
                    <a:pt x="24" y="8"/>
                    <a:pt x="24"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9" y="0"/>
                    <a:pt x="32" y="3"/>
                    <a:pt x="32" y="7"/>
                  </a:cubicBezTo>
                  <a:cubicBezTo>
                    <a:pt x="32" y="25"/>
                    <a:pt x="32" y="25"/>
                    <a:pt x="32" y="25"/>
                  </a:cubicBezTo>
                  <a:cubicBezTo>
                    <a:pt x="32" y="29"/>
                    <a:pt x="29"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44" name="Freeform 115">
              <a:extLst>
                <a:ext uri="{FF2B5EF4-FFF2-40B4-BE49-F238E27FC236}">
                  <a16:creationId xmlns="" xmlns:a16="http://schemas.microsoft.com/office/drawing/2014/main" id="{63BAE661-76CB-42DF-ACB9-F2A314DC6510}"/>
                </a:ext>
              </a:extLst>
            </p:cNvPr>
            <p:cNvSpPr>
              <a:spLocks/>
            </p:cNvSpPr>
            <p:nvPr/>
          </p:nvSpPr>
          <p:spPr bwMode="auto">
            <a:xfrm>
              <a:off x="-103413" y="4845566"/>
              <a:ext cx="87313" cy="90488"/>
            </a:xfrm>
            <a:custGeom>
              <a:avLst/>
              <a:gdLst>
                <a:gd name="T0" fmla="*/ 21 w 23"/>
                <a:gd name="T1" fmla="*/ 24 h 24"/>
                <a:gd name="T2" fmla="*/ 2 w 23"/>
                <a:gd name="T3" fmla="*/ 24 h 24"/>
                <a:gd name="T4" fmla="*/ 0 w 23"/>
                <a:gd name="T5" fmla="*/ 21 h 24"/>
                <a:gd name="T6" fmla="*/ 0 w 23"/>
                <a:gd name="T7" fmla="*/ 3 h 24"/>
                <a:gd name="T8" fmla="*/ 2 w 23"/>
                <a:gd name="T9" fmla="*/ 0 h 24"/>
                <a:gd name="T10" fmla="*/ 21 w 23"/>
                <a:gd name="T11" fmla="*/ 0 h 24"/>
                <a:gd name="T12" fmla="*/ 23 w 23"/>
                <a:gd name="T13" fmla="*/ 3 h 24"/>
                <a:gd name="T14" fmla="*/ 23 w 23"/>
                <a:gd name="T15" fmla="*/ 21 h 24"/>
                <a:gd name="T16" fmla="*/ 21 w 23"/>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4">
                  <a:moveTo>
                    <a:pt x="21" y="24"/>
                  </a:moveTo>
                  <a:cubicBezTo>
                    <a:pt x="2" y="24"/>
                    <a:pt x="2" y="24"/>
                    <a:pt x="2" y="24"/>
                  </a:cubicBezTo>
                  <a:cubicBezTo>
                    <a:pt x="1" y="24"/>
                    <a:pt x="0" y="23"/>
                    <a:pt x="0" y="21"/>
                  </a:cubicBezTo>
                  <a:cubicBezTo>
                    <a:pt x="0" y="3"/>
                    <a:pt x="0" y="3"/>
                    <a:pt x="0" y="3"/>
                  </a:cubicBezTo>
                  <a:cubicBezTo>
                    <a:pt x="0" y="1"/>
                    <a:pt x="1" y="0"/>
                    <a:pt x="2" y="0"/>
                  </a:cubicBezTo>
                  <a:cubicBezTo>
                    <a:pt x="21" y="0"/>
                    <a:pt x="21" y="0"/>
                    <a:pt x="21" y="0"/>
                  </a:cubicBezTo>
                  <a:cubicBezTo>
                    <a:pt x="22" y="0"/>
                    <a:pt x="23" y="1"/>
                    <a:pt x="23" y="3"/>
                  </a:cubicBezTo>
                  <a:cubicBezTo>
                    <a:pt x="23" y="21"/>
                    <a:pt x="23" y="21"/>
                    <a:pt x="23" y="21"/>
                  </a:cubicBezTo>
                  <a:cubicBezTo>
                    <a:pt x="23"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45" name="Freeform 116">
              <a:extLst>
                <a:ext uri="{FF2B5EF4-FFF2-40B4-BE49-F238E27FC236}">
                  <a16:creationId xmlns="" xmlns:a16="http://schemas.microsoft.com/office/drawing/2014/main" id="{AFA5E7C8-C2E5-48A0-A62A-7F8C62FCB2D5}"/>
                </a:ext>
              </a:extLst>
            </p:cNvPr>
            <p:cNvSpPr>
              <a:spLocks noEditPoints="1"/>
            </p:cNvSpPr>
            <p:nvPr/>
          </p:nvSpPr>
          <p:spPr bwMode="auto">
            <a:xfrm>
              <a:off x="-122463" y="4829691"/>
              <a:ext cx="125413" cy="122238"/>
            </a:xfrm>
            <a:custGeom>
              <a:avLst/>
              <a:gdLst>
                <a:gd name="T0" fmla="*/ 9 w 33"/>
                <a:gd name="T1" fmla="*/ 24 h 32"/>
                <a:gd name="T2" fmla="*/ 24 w 33"/>
                <a:gd name="T3" fmla="*/ 24 h 32"/>
                <a:gd name="T4" fmla="*/ 24 w 33"/>
                <a:gd name="T5" fmla="*/ 8 h 32"/>
                <a:gd name="T6" fmla="*/ 9 w 33"/>
                <a:gd name="T7" fmla="*/ 8 h 32"/>
                <a:gd name="T8" fmla="*/ 9 w 33"/>
                <a:gd name="T9" fmla="*/ 24 h 32"/>
                <a:gd name="T10" fmla="*/ 26 w 33"/>
                <a:gd name="T11" fmla="*/ 32 h 32"/>
                <a:gd name="T12" fmla="*/ 7 w 33"/>
                <a:gd name="T13" fmla="*/ 32 h 32"/>
                <a:gd name="T14" fmla="*/ 0 w 33"/>
                <a:gd name="T15" fmla="*/ 25 h 32"/>
                <a:gd name="T16" fmla="*/ 0 w 33"/>
                <a:gd name="T17" fmla="*/ 7 h 32"/>
                <a:gd name="T18" fmla="*/ 7 w 33"/>
                <a:gd name="T19" fmla="*/ 0 h 32"/>
                <a:gd name="T20" fmla="*/ 26 w 33"/>
                <a:gd name="T21" fmla="*/ 0 h 32"/>
                <a:gd name="T22" fmla="*/ 33 w 33"/>
                <a:gd name="T23" fmla="*/ 7 h 32"/>
                <a:gd name="T24" fmla="*/ 33 w 33"/>
                <a:gd name="T25" fmla="*/ 25 h 32"/>
                <a:gd name="T26" fmla="*/ 26 w 33"/>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32">
                  <a:moveTo>
                    <a:pt x="9" y="24"/>
                  </a:moveTo>
                  <a:cubicBezTo>
                    <a:pt x="24" y="24"/>
                    <a:pt x="24" y="24"/>
                    <a:pt x="24" y="24"/>
                  </a:cubicBezTo>
                  <a:cubicBezTo>
                    <a:pt x="24" y="8"/>
                    <a:pt x="24" y="8"/>
                    <a:pt x="24" y="8"/>
                  </a:cubicBezTo>
                  <a:cubicBezTo>
                    <a:pt x="9" y="8"/>
                    <a:pt x="9" y="8"/>
                    <a:pt x="9" y="8"/>
                  </a:cubicBezTo>
                  <a:lnTo>
                    <a:pt x="9" y="24"/>
                  </a:lnTo>
                  <a:close/>
                  <a:moveTo>
                    <a:pt x="26" y="32"/>
                  </a:moveTo>
                  <a:cubicBezTo>
                    <a:pt x="7" y="32"/>
                    <a:pt x="7" y="32"/>
                    <a:pt x="7" y="32"/>
                  </a:cubicBezTo>
                  <a:cubicBezTo>
                    <a:pt x="4" y="32"/>
                    <a:pt x="0" y="29"/>
                    <a:pt x="0" y="25"/>
                  </a:cubicBezTo>
                  <a:cubicBezTo>
                    <a:pt x="0" y="7"/>
                    <a:pt x="0" y="7"/>
                    <a:pt x="0" y="7"/>
                  </a:cubicBezTo>
                  <a:cubicBezTo>
                    <a:pt x="0" y="3"/>
                    <a:pt x="4" y="0"/>
                    <a:pt x="7" y="0"/>
                  </a:cubicBezTo>
                  <a:cubicBezTo>
                    <a:pt x="26" y="0"/>
                    <a:pt x="26" y="0"/>
                    <a:pt x="26" y="0"/>
                  </a:cubicBezTo>
                  <a:cubicBezTo>
                    <a:pt x="29" y="0"/>
                    <a:pt x="33" y="3"/>
                    <a:pt x="33" y="7"/>
                  </a:cubicBezTo>
                  <a:cubicBezTo>
                    <a:pt x="33" y="25"/>
                    <a:pt x="33" y="25"/>
                    <a:pt x="33" y="25"/>
                  </a:cubicBezTo>
                  <a:cubicBezTo>
                    <a:pt x="33" y="29"/>
                    <a:pt x="29" y="32"/>
                    <a:pt x="26"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46" name="Freeform 117">
              <a:extLst>
                <a:ext uri="{FF2B5EF4-FFF2-40B4-BE49-F238E27FC236}">
                  <a16:creationId xmlns="" xmlns:a16="http://schemas.microsoft.com/office/drawing/2014/main" id="{DBDD0AF0-6959-41F0-A2F5-DAD552D5A5D4}"/>
                </a:ext>
              </a:extLst>
            </p:cNvPr>
            <p:cNvSpPr>
              <a:spLocks/>
            </p:cNvSpPr>
            <p:nvPr/>
          </p:nvSpPr>
          <p:spPr bwMode="auto">
            <a:xfrm>
              <a:off x="77562" y="4845566"/>
              <a:ext cx="85725" cy="90488"/>
            </a:xfrm>
            <a:custGeom>
              <a:avLst/>
              <a:gdLst>
                <a:gd name="T0" fmla="*/ 21 w 23"/>
                <a:gd name="T1" fmla="*/ 24 h 24"/>
                <a:gd name="T2" fmla="*/ 3 w 23"/>
                <a:gd name="T3" fmla="*/ 24 h 24"/>
                <a:gd name="T4" fmla="*/ 0 w 23"/>
                <a:gd name="T5" fmla="*/ 21 h 24"/>
                <a:gd name="T6" fmla="*/ 0 w 23"/>
                <a:gd name="T7" fmla="*/ 3 h 24"/>
                <a:gd name="T8" fmla="*/ 3 w 23"/>
                <a:gd name="T9" fmla="*/ 0 h 24"/>
                <a:gd name="T10" fmla="*/ 21 w 23"/>
                <a:gd name="T11" fmla="*/ 0 h 24"/>
                <a:gd name="T12" fmla="*/ 23 w 23"/>
                <a:gd name="T13" fmla="*/ 3 h 24"/>
                <a:gd name="T14" fmla="*/ 23 w 23"/>
                <a:gd name="T15" fmla="*/ 21 h 24"/>
                <a:gd name="T16" fmla="*/ 21 w 23"/>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4">
                  <a:moveTo>
                    <a:pt x="21" y="24"/>
                  </a:moveTo>
                  <a:cubicBezTo>
                    <a:pt x="3" y="24"/>
                    <a:pt x="3" y="24"/>
                    <a:pt x="3" y="24"/>
                  </a:cubicBezTo>
                  <a:cubicBezTo>
                    <a:pt x="1" y="24"/>
                    <a:pt x="0" y="23"/>
                    <a:pt x="0" y="21"/>
                  </a:cubicBezTo>
                  <a:cubicBezTo>
                    <a:pt x="0" y="3"/>
                    <a:pt x="0" y="3"/>
                    <a:pt x="0" y="3"/>
                  </a:cubicBezTo>
                  <a:cubicBezTo>
                    <a:pt x="0" y="1"/>
                    <a:pt x="1" y="0"/>
                    <a:pt x="3" y="0"/>
                  </a:cubicBezTo>
                  <a:cubicBezTo>
                    <a:pt x="21" y="0"/>
                    <a:pt x="21" y="0"/>
                    <a:pt x="21" y="0"/>
                  </a:cubicBezTo>
                  <a:cubicBezTo>
                    <a:pt x="22" y="0"/>
                    <a:pt x="23" y="1"/>
                    <a:pt x="23" y="3"/>
                  </a:cubicBezTo>
                  <a:cubicBezTo>
                    <a:pt x="23" y="21"/>
                    <a:pt x="23" y="21"/>
                    <a:pt x="23" y="21"/>
                  </a:cubicBezTo>
                  <a:cubicBezTo>
                    <a:pt x="23"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47" name="Freeform 118">
              <a:extLst>
                <a:ext uri="{FF2B5EF4-FFF2-40B4-BE49-F238E27FC236}">
                  <a16:creationId xmlns="" xmlns:a16="http://schemas.microsoft.com/office/drawing/2014/main" id="{4F01F91A-47B7-41D3-A4E4-85F73C0D9BD7}"/>
                </a:ext>
              </a:extLst>
            </p:cNvPr>
            <p:cNvSpPr>
              <a:spLocks noEditPoints="1"/>
            </p:cNvSpPr>
            <p:nvPr/>
          </p:nvSpPr>
          <p:spPr bwMode="auto">
            <a:xfrm>
              <a:off x="61687" y="4829691"/>
              <a:ext cx="120650" cy="122238"/>
            </a:xfrm>
            <a:custGeom>
              <a:avLst/>
              <a:gdLst>
                <a:gd name="T0" fmla="*/ 8 w 32"/>
                <a:gd name="T1" fmla="*/ 24 h 32"/>
                <a:gd name="T2" fmla="*/ 23 w 32"/>
                <a:gd name="T3" fmla="*/ 24 h 32"/>
                <a:gd name="T4" fmla="*/ 23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3" y="24"/>
                    <a:pt x="23" y="24"/>
                    <a:pt x="23" y="24"/>
                  </a:cubicBezTo>
                  <a:cubicBezTo>
                    <a:pt x="23" y="8"/>
                    <a:pt x="23" y="8"/>
                    <a:pt x="23"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8" y="0"/>
                    <a:pt x="32" y="3"/>
                    <a:pt x="32" y="7"/>
                  </a:cubicBezTo>
                  <a:cubicBezTo>
                    <a:pt x="32" y="25"/>
                    <a:pt x="32" y="25"/>
                    <a:pt x="32" y="25"/>
                  </a:cubicBezTo>
                  <a:cubicBezTo>
                    <a:pt x="32" y="29"/>
                    <a:pt x="28"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48" name="Freeform 119">
              <a:extLst>
                <a:ext uri="{FF2B5EF4-FFF2-40B4-BE49-F238E27FC236}">
                  <a16:creationId xmlns="" xmlns:a16="http://schemas.microsoft.com/office/drawing/2014/main" id="{547CE8B8-3715-402F-ACA8-72C8290CD60A}"/>
                </a:ext>
              </a:extLst>
            </p:cNvPr>
            <p:cNvSpPr>
              <a:spLocks/>
            </p:cNvSpPr>
            <p:nvPr/>
          </p:nvSpPr>
          <p:spPr bwMode="auto">
            <a:xfrm>
              <a:off x="258537" y="4845566"/>
              <a:ext cx="88900" cy="90488"/>
            </a:xfrm>
            <a:custGeom>
              <a:avLst/>
              <a:gdLst>
                <a:gd name="T0" fmla="*/ 21 w 24"/>
                <a:gd name="T1" fmla="*/ 24 h 24"/>
                <a:gd name="T2" fmla="*/ 3 w 24"/>
                <a:gd name="T3" fmla="*/ 24 h 24"/>
                <a:gd name="T4" fmla="*/ 0 w 24"/>
                <a:gd name="T5" fmla="*/ 21 h 24"/>
                <a:gd name="T6" fmla="*/ 0 w 24"/>
                <a:gd name="T7" fmla="*/ 3 h 24"/>
                <a:gd name="T8" fmla="*/ 3 w 24"/>
                <a:gd name="T9" fmla="*/ 0 h 24"/>
                <a:gd name="T10" fmla="*/ 21 w 24"/>
                <a:gd name="T11" fmla="*/ 0 h 24"/>
                <a:gd name="T12" fmla="*/ 24 w 24"/>
                <a:gd name="T13" fmla="*/ 3 h 24"/>
                <a:gd name="T14" fmla="*/ 24 w 24"/>
                <a:gd name="T15" fmla="*/ 21 h 24"/>
                <a:gd name="T16" fmla="*/ 21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1" y="24"/>
                  </a:moveTo>
                  <a:cubicBezTo>
                    <a:pt x="3" y="24"/>
                    <a:pt x="3" y="24"/>
                    <a:pt x="3" y="24"/>
                  </a:cubicBezTo>
                  <a:cubicBezTo>
                    <a:pt x="1" y="24"/>
                    <a:pt x="0" y="23"/>
                    <a:pt x="0" y="21"/>
                  </a:cubicBezTo>
                  <a:cubicBezTo>
                    <a:pt x="0" y="3"/>
                    <a:pt x="0" y="3"/>
                    <a:pt x="0" y="3"/>
                  </a:cubicBezTo>
                  <a:cubicBezTo>
                    <a:pt x="0" y="1"/>
                    <a:pt x="1" y="0"/>
                    <a:pt x="3" y="0"/>
                  </a:cubicBezTo>
                  <a:cubicBezTo>
                    <a:pt x="21" y="0"/>
                    <a:pt x="21" y="0"/>
                    <a:pt x="21" y="0"/>
                  </a:cubicBezTo>
                  <a:cubicBezTo>
                    <a:pt x="22" y="0"/>
                    <a:pt x="24" y="1"/>
                    <a:pt x="24" y="3"/>
                  </a:cubicBezTo>
                  <a:cubicBezTo>
                    <a:pt x="24" y="21"/>
                    <a:pt x="24" y="21"/>
                    <a:pt x="24" y="21"/>
                  </a:cubicBezTo>
                  <a:cubicBezTo>
                    <a:pt x="24"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49" name="Freeform 120">
              <a:extLst>
                <a:ext uri="{FF2B5EF4-FFF2-40B4-BE49-F238E27FC236}">
                  <a16:creationId xmlns="" xmlns:a16="http://schemas.microsoft.com/office/drawing/2014/main" id="{87508B40-C9FC-426A-A14C-0771E07F3141}"/>
                </a:ext>
              </a:extLst>
            </p:cNvPr>
            <p:cNvSpPr>
              <a:spLocks noEditPoints="1"/>
            </p:cNvSpPr>
            <p:nvPr/>
          </p:nvSpPr>
          <p:spPr bwMode="auto">
            <a:xfrm>
              <a:off x="242662" y="4829691"/>
              <a:ext cx="120650" cy="122238"/>
            </a:xfrm>
            <a:custGeom>
              <a:avLst/>
              <a:gdLst>
                <a:gd name="T0" fmla="*/ 8 w 32"/>
                <a:gd name="T1" fmla="*/ 24 h 32"/>
                <a:gd name="T2" fmla="*/ 23 w 32"/>
                <a:gd name="T3" fmla="*/ 24 h 32"/>
                <a:gd name="T4" fmla="*/ 23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3" y="24"/>
                    <a:pt x="23" y="24"/>
                    <a:pt x="23" y="24"/>
                  </a:cubicBezTo>
                  <a:cubicBezTo>
                    <a:pt x="23" y="8"/>
                    <a:pt x="23" y="8"/>
                    <a:pt x="23"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9" y="0"/>
                    <a:pt x="32" y="3"/>
                    <a:pt x="32" y="7"/>
                  </a:cubicBezTo>
                  <a:cubicBezTo>
                    <a:pt x="32" y="25"/>
                    <a:pt x="32" y="25"/>
                    <a:pt x="32" y="25"/>
                  </a:cubicBezTo>
                  <a:cubicBezTo>
                    <a:pt x="32" y="29"/>
                    <a:pt x="29"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50" name="Freeform 121">
              <a:extLst>
                <a:ext uri="{FF2B5EF4-FFF2-40B4-BE49-F238E27FC236}">
                  <a16:creationId xmlns="" xmlns:a16="http://schemas.microsoft.com/office/drawing/2014/main" id="{3380441C-AB4A-4B56-98A4-3C43062113B1}"/>
                </a:ext>
              </a:extLst>
            </p:cNvPr>
            <p:cNvSpPr>
              <a:spLocks/>
            </p:cNvSpPr>
            <p:nvPr/>
          </p:nvSpPr>
          <p:spPr bwMode="auto">
            <a:xfrm>
              <a:off x="437925" y="4845566"/>
              <a:ext cx="90488" cy="90488"/>
            </a:xfrm>
            <a:custGeom>
              <a:avLst/>
              <a:gdLst>
                <a:gd name="T0" fmla="*/ 21 w 24"/>
                <a:gd name="T1" fmla="*/ 24 h 24"/>
                <a:gd name="T2" fmla="*/ 3 w 24"/>
                <a:gd name="T3" fmla="*/ 24 h 24"/>
                <a:gd name="T4" fmla="*/ 0 w 24"/>
                <a:gd name="T5" fmla="*/ 21 h 24"/>
                <a:gd name="T6" fmla="*/ 0 w 24"/>
                <a:gd name="T7" fmla="*/ 3 h 24"/>
                <a:gd name="T8" fmla="*/ 3 w 24"/>
                <a:gd name="T9" fmla="*/ 0 h 24"/>
                <a:gd name="T10" fmla="*/ 21 w 24"/>
                <a:gd name="T11" fmla="*/ 0 h 24"/>
                <a:gd name="T12" fmla="*/ 24 w 24"/>
                <a:gd name="T13" fmla="*/ 3 h 24"/>
                <a:gd name="T14" fmla="*/ 24 w 24"/>
                <a:gd name="T15" fmla="*/ 21 h 24"/>
                <a:gd name="T16" fmla="*/ 21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1" y="24"/>
                  </a:moveTo>
                  <a:cubicBezTo>
                    <a:pt x="3" y="24"/>
                    <a:pt x="3" y="24"/>
                    <a:pt x="3" y="24"/>
                  </a:cubicBezTo>
                  <a:cubicBezTo>
                    <a:pt x="1" y="24"/>
                    <a:pt x="0" y="23"/>
                    <a:pt x="0" y="21"/>
                  </a:cubicBezTo>
                  <a:cubicBezTo>
                    <a:pt x="0" y="3"/>
                    <a:pt x="0" y="3"/>
                    <a:pt x="0" y="3"/>
                  </a:cubicBezTo>
                  <a:cubicBezTo>
                    <a:pt x="0" y="1"/>
                    <a:pt x="1" y="0"/>
                    <a:pt x="3" y="0"/>
                  </a:cubicBezTo>
                  <a:cubicBezTo>
                    <a:pt x="21" y="0"/>
                    <a:pt x="21" y="0"/>
                    <a:pt x="21" y="0"/>
                  </a:cubicBezTo>
                  <a:cubicBezTo>
                    <a:pt x="22" y="0"/>
                    <a:pt x="24" y="1"/>
                    <a:pt x="24" y="3"/>
                  </a:cubicBezTo>
                  <a:cubicBezTo>
                    <a:pt x="24" y="21"/>
                    <a:pt x="24" y="21"/>
                    <a:pt x="24" y="21"/>
                  </a:cubicBezTo>
                  <a:cubicBezTo>
                    <a:pt x="24"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51" name="Freeform 122">
              <a:extLst>
                <a:ext uri="{FF2B5EF4-FFF2-40B4-BE49-F238E27FC236}">
                  <a16:creationId xmlns="" xmlns:a16="http://schemas.microsoft.com/office/drawing/2014/main" id="{BB801E0E-B9C8-47F9-9E01-1675BDC954DE}"/>
                </a:ext>
              </a:extLst>
            </p:cNvPr>
            <p:cNvSpPr>
              <a:spLocks noEditPoints="1"/>
            </p:cNvSpPr>
            <p:nvPr/>
          </p:nvSpPr>
          <p:spPr bwMode="auto">
            <a:xfrm>
              <a:off x="423637" y="4829691"/>
              <a:ext cx="119063" cy="122238"/>
            </a:xfrm>
            <a:custGeom>
              <a:avLst/>
              <a:gdLst>
                <a:gd name="T0" fmla="*/ 8 w 32"/>
                <a:gd name="T1" fmla="*/ 24 h 32"/>
                <a:gd name="T2" fmla="*/ 23 w 32"/>
                <a:gd name="T3" fmla="*/ 24 h 32"/>
                <a:gd name="T4" fmla="*/ 23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3" y="24"/>
                    <a:pt x="23" y="24"/>
                    <a:pt x="23" y="24"/>
                  </a:cubicBezTo>
                  <a:cubicBezTo>
                    <a:pt x="23" y="8"/>
                    <a:pt x="23" y="8"/>
                    <a:pt x="23"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9" y="0"/>
                    <a:pt x="32" y="3"/>
                    <a:pt x="32" y="7"/>
                  </a:cubicBezTo>
                  <a:cubicBezTo>
                    <a:pt x="32" y="25"/>
                    <a:pt x="32" y="25"/>
                    <a:pt x="32" y="25"/>
                  </a:cubicBezTo>
                  <a:cubicBezTo>
                    <a:pt x="32" y="29"/>
                    <a:pt x="29"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52" name="Freeform 123">
              <a:extLst>
                <a:ext uri="{FF2B5EF4-FFF2-40B4-BE49-F238E27FC236}">
                  <a16:creationId xmlns="" xmlns:a16="http://schemas.microsoft.com/office/drawing/2014/main" id="{BC560F70-5DFD-4098-B126-E7DB434C6B97}"/>
                </a:ext>
              </a:extLst>
            </p:cNvPr>
            <p:cNvSpPr>
              <a:spLocks/>
            </p:cNvSpPr>
            <p:nvPr/>
          </p:nvSpPr>
          <p:spPr bwMode="auto">
            <a:xfrm>
              <a:off x="618900" y="4845566"/>
              <a:ext cx="90488" cy="90488"/>
            </a:xfrm>
            <a:custGeom>
              <a:avLst/>
              <a:gdLst>
                <a:gd name="T0" fmla="*/ 21 w 24"/>
                <a:gd name="T1" fmla="*/ 24 h 24"/>
                <a:gd name="T2" fmla="*/ 3 w 24"/>
                <a:gd name="T3" fmla="*/ 24 h 24"/>
                <a:gd name="T4" fmla="*/ 0 w 24"/>
                <a:gd name="T5" fmla="*/ 21 h 24"/>
                <a:gd name="T6" fmla="*/ 0 w 24"/>
                <a:gd name="T7" fmla="*/ 3 h 24"/>
                <a:gd name="T8" fmla="*/ 3 w 24"/>
                <a:gd name="T9" fmla="*/ 0 h 24"/>
                <a:gd name="T10" fmla="*/ 21 w 24"/>
                <a:gd name="T11" fmla="*/ 0 h 24"/>
                <a:gd name="T12" fmla="*/ 24 w 24"/>
                <a:gd name="T13" fmla="*/ 3 h 24"/>
                <a:gd name="T14" fmla="*/ 24 w 24"/>
                <a:gd name="T15" fmla="*/ 21 h 24"/>
                <a:gd name="T16" fmla="*/ 21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1" y="24"/>
                  </a:moveTo>
                  <a:cubicBezTo>
                    <a:pt x="3" y="24"/>
                    <a:pt x="3" y="24"/>
                    <a:pt x="3" y="24"/>
                  </a:cubicBezTo>
                  <a:cubicBezTo>
                    <a:pt x="1" y="24"/>
                    <a:pt x="0" y="23"/>
                    <a:pt x="0" y="21"/>
                  </a:cubicBezTo>
                  <a:cubicBezTo>
                    <a:pt x="0" y="3"/>
                    <a:pt x="0" y="3"/>
                    <a:pt x="0" y="3"/>
                  </a:cubicBezTo>
                  <a:cubicBezTo>
                    <a:pt x="0" y="1"/>
                    <a:pt x="1" y="0"/>
                    <a:pt x="3" y="0"/>
                  </a:cubicBezTo>
                  <a:cubicBezTo>
                    <a:pt x="21" y="0"/>
                    <a:pt x="21" y="0"/>
                    <a:pt x="21" y="0"/>
                  </a:cubicBezTo>
                  <a:cubicBezTo>
                    <a:pt x="22" y="0"/>
                    <a:pt x="24" y="1"/>
                    <a:pt x="24" y="3"/>
                  </a:cubicBezTo>
                  <a:cubicBezTo>
                    <a:pt x="24" y="21"/>
                    <a:pt x="24" y="21"/>
                    <a:pt x="24" y="21"/>
                  </a:cubicBezTo>
                  <a:cubicBezTo>
                    <a:pt x="24" y="23"/>
                    <a:pt x="22" y="24"/>
                    <a:pt x="21" y="24"/>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53" name="Freeform 124">
              <a:extLst>
                <a:ext uri="{FF2B5EF4-FFF2-40B4-BE49-F238E27FC236}">
                  <a16:creationId xmlns="" xmlns:a16="http://schemas.microsoft.com/office/drawing/2014/main" id="{6312AFFE-2F42-401B-B0A1-09989B13E4E5}"/>
                </a:ext>
              </a:extLst>
            </p:cNvPr>
            <p:cNvSpPr>
              <a:spLocks noEditPoints="1"/>
            </p:cNvSpPr>
            <p:nvPr/>
          </p:nvSpPr>
          <p:spPr bwMode="auto">
            <a:xfrm>
              <a:off x="603025" y="4829691"/>
              <a:ext cx="120650" cy="122238"/>
            </a:xfrm>
            <a:custGeom>
              <a:avLst/>
              <a:gdLst>
                <a:gd name="T0" fmla="*/ 8 w 32"/>
                <a:gd name="T1" fmla="*/ 24 h 32"/>
                <a:gd name="T2" fmla="*/ 24 w 32"/>
                <a:gd name="T3" fmla="*/ 24 h 32"/>
                <a:gd name="T4" fmla="*/ 24 w 32"/>
                <a:gd name="T5" fmla="*/ 8 h 32"/>
                <a:gd name="T6" fmla="*/ 8 w 32"/>
                <a:gd name="T7" fmla="*/ 8 h 32"/>
                <a:gd name="T8" fmla="*/ 8 w 32"/>
                <a:gd name="T9" fmla="*/ 24 h 32"/>
                <a:gd name="T10" fmla="*/ 25 w 32"/>
                <a:gd name="T11" fmla="*/ 32 h 32"/>
                <a:gd name="T12" fmla="*/ 7 w 32"/>
                <a:gd name="T13" fmla="*/ 32 h 32"/>
                <a:gd name="T14" fmla="*/ 0 w 32"/>
                <a:gd name="T15" fmla="*/ 25 h 32"/>
                <a:gd name="T16" fmla="*/ 0 w 32"/>
                <a:gd name="T17" fmla="*/ 7 h 32"/>
                <a:gd name="T18" fmla="*/ 7 w 32"/>
                <a:gd name="T19" fmla="*/ 0 h 32"/>
                <a:gd name="T20" fmla="*/ 25 w 32"/>
                <a:gd name="T21" fmla="*/ 0 h 32"/>
                <a:gd name="T22" fmla="*/ 32 w 32"/>
                <a:gd name="T23" fmla="*/ 7 h 32"/>
                <a:gd name="T24" fmla="*/ 32 w 32"/>
                <a:gd name="T25" fmla="*/ 25 h 32"/>
                <a:gd name="T26" fmla="*/ 25 w 32"/>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8" y="24"/>
                  </a:moveTo>
                  <a:cubicBezTo>
                    <a:pt x="24" y="24"/>
                    <a:pt x="24" y="24"/>
                    <a:pt x="24" y="24"/>
                  </a:cubicBezTo>
                  <a:cubicBezTo>
                    <a:pt x="24" y="8"/>
                    <a:pt x="24" y="8"/>
                    <a:pt x="24" y="8"/>
                  </a:cubicBezTo>
                  <a:cubicBezTo>
                    <a:pt x="8" y="8"/>
                    <a:pt x="8" y="8"/>
                    <a:pt x="8" y="8"/>
                  </a:cubicBezTo>
                  <a:lnTo>
                    <a:pt x="8" y="24"/>
                  </a:lnTo>
                  <a:close/>
                  <a:moveTo>
                    <a:pt x="25" y="32"/>
                  </a:moveTo>
                  <a:cubicBezTo>
                    <a:pt x="7" y="32"/>
                    <a:pt x="7" y="32"/>
                    <a:pt x="7" y="32"/>
                  </a:cubicBezTo>
                  <a:cubicBezTo>
                    <a:pt x="3" y="32"/>
                    <a:pt x="0" y="29"/>
                    <a:pt x="0" y="25"/>
                  </a:cubicBezTo>
                  <a:cubicBezTo>
                    <a:pt x="0" y="7"/>
                    <a:pt x="0" y="7"/>
                    <a:pt x="0" y="7"/>
                  </a:cubicBezTo>
                  <a:cubicBezTo>
                    <a:pt x="0" y="3"/>
                    <a:pt x="3" y="0"/>
                    <a:pt x="7" y="0"/>
                  </a:cubicBezTo>
                  <a:cubicBezTo>
                    <a:pt x="25" y="0"/>
                    <a:pt x="25" y="0"/>
                    <a:pt x="25" y="0"/>
                  </a:cubicBezTo>
                  <a:cubicBezTo>
                    <a:pt x="29" y="0"/>
                    <a:pt x="32" y="3"/>
                    <a:pt x="32" y="7"/>
                  </a:cubicBezTo>
                  <a:cubicBezTo>
                    <a:pt x="32" y="25"/>
                    <a:pt x="32" y="25"/>
                    <a:pt x="32" y="25"/>
                  </a:cubicBezTo>
                  <a:cubicBezTo>
                    <a:pt x="32" y="29"/>
                    <a:pt x="29" y="32"/>
                    <a:pt x="25" y="32"/>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54" name="Freeform 125">
              <a:extLst>
                <a:ext uri="{FF2B5EF4-FFF2-40B4-BE49-F238E27FC236}">
                  <a16:creationId xmlns="" xmlns:a16="http://schemas.microsoft.com/office/drawing/2014/main" id="{4F2DC684-630C-4F60-BCCF-E32CD6DA73C7}"/>
                </a:ext>
              </a:extLst>
            </p:cNvPr>
            <p:cNvSpPr>
              <a:spLocks/>
            </p:cNvSpPr>
            <p:nvPr/>
          </p:nvSpPr>
          <p:spPr bwMode="auto">
            <a:xfrm>
              <a:off x="750662" y="4829691"/>
              <a:ext cx="255588" cy="257175"/>
            </a:xfrm>
            <a:custGeom>
              <a:avLst/>
              <a:gdLst>
                <a:gd name="T0" fmla="*/ 7 w 68"/>
                <a:gd name="T1" fmla="*/ 68 h 68"/>
                <a:gd name="T2" fmla="*/ 0 w 68"/>
                <a:gd name="T3" fmla="*/ 61 h 68"/>
                <a:gd name="T4" fmla="*/ 0 w 68"/>
                <a:gd name="T5" fmla="*/ 11 h 68"/>
                <a:gd name="T6" fmla="*/ 11 w 68"/>
                <a:gd name="T7" fmla="*/ 0 h 68"/>
                <a:gd name="T8" fmla="*/ 61 w 68"/>
                <a:gd name="T9" fmla="*/ 0 h 68"/>
                <a:gd name="T10" fmla="*/ 68 w 68"/>
                <a:gd name="T11" fmla="*/ 7 h 68"/>
                <a:gd name="T12" fmla="*/ 61 w 68"/>
                <a:gd name="T13" fmla="*/ 14 h 68"/>
                <a:gd name="T14" fmla="*/ 14 w 68"/>
                <a:gd name="T15" fmla="*/ 14 h 68"/>
                <a:gd name="T16" fmla="*/ 14 w 68"/>
                <a:gd name="T17" fmla="*/ 61 h 68"/>
                <a:gd name="T18" fmla="*/ 7 w 68"/>
                <a:gd name="T19"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8">
                  <a:moveTo>
                    <a:pt x="7" y="68"/>
                  </a:moveTo>
                  <a:cubicBezTo>
                    <a:pt x="3" y="68"/>
                    <a:pt x="0" y="65"/>
                    <a:pt x="0" y="61"/>
                  </a:cubicBezTo>
                  <a:cubicBezTo>
                    <a:pt x="0" y="11"/>
                    <a:pt x="0" y="11"/>
                    <a:pt x="0" y="11"/>
                  </a:cubicBezTo>
                  <a:cubicBezTo>
                    <a:pt x="0" y="5"/>
                    <a:pt x="5" y="0"/>
                    <a:pt x="11" y="0"/>
                  </a:cubicBezTo>
                  <a:cubicBezTo>
                    <a:pt x="61" y="0"/>
                    <a:pt x="61" y="0"/>
                    <a:pt x="61" y="0"/>
                  </a:cubicBezTo>
                  <a:cubicBezTo>
                    <a:pt x="65" y="0"/>
                    <a:pt x="68" y="3"/>
                    <a:pt x="68" y="7"/>
                  </a:cubicBezTo>
                  <a:cubicBezTo>
                    <a:pt x="68" y="11"/>
                    <a:pt x="65" y="14"/>
                    <a:pt x="61" y="14"/>
                  </a:cubicBezTo>
                  <a:cubicBezTo>
                    <a:pt x="14" y="14"/>
                    <a:pt x="14" y="14"/>
                    <a:pt x="14" y="14"/>
                  </a:cubicBezTo>
                  <a:cubicBezTo>
                    <a:pt x="14" y="61"/>
                    <a:pt x="14" y="61"/>
                    <a:pt x="14" y="61"/>
                  </a:cubicBezTo>
                  <a:cubicBezTo>
                    <a:pt x="14" y="65"/>
                    <a:pt x="11" y="68"/>
                    <a:pt x="7" y="68"/>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55" name="Freeform 126">
              <a:extLst>
                <a:ext uri="{FF2B5EF4-FFF2-40B4-BE49-F238E27FC236}">
                  <a16:creationId xmlns="" xmlns:a16="http://schemas.microsoft.com/office/drawing/2014/main" id="{2379AB8E-3234-44F1-8F99-E158701A2EEA}"/>
                </a:ext>
              </a:extLst>
            </p:cNvPr>
            <p:cNvSpPr>
              <a:spLocks noEditPoints="1"/>
            </p:cNvSpPr>
            <p:nvPr/>
          </p:nvSpPr>
          <p:spPr bwMode="auto">
            <a:xfrm>
              <a:off x="28350" y="4116903"/>
              <a:ext cx="146050" cy="230188"/>
            </a:xfrm>
            <a:custGeom>
              <a:avLst/>
              <a:gdLst>
                <a:gd name="T0" fmla="*/ 19 w 39"/>
                <a:gd name="T1" fmla="*/ 44 h 61"/>
                <a:gd name="T2" fmla="*/ 11 w 39"/>
                <a:gd name="T3" fmla="*/ 36 h 61"/>
                <a:gd name="T4" fmla="*/ 19 w 39"/>
                <a:gd name="T5" fmla="*/ 28 h 61"/>
                <a:gd name="T6" fmla="*/ 27 w 39"/>
                <a:gd name="T7" fmla="*/ 36 h 61"/>
                <a:gd name="T8" fmla="*/ 19 w 39"/>
                <a:gd name="T9" fmla="*/ 44 h 61"/>
                <a:gd name="T10" fmla="*/ 0 w 39"/>
                <a:gd name="T11" fmla="*/ 0 h 61"/>
                <a:gd name="T12" fmla="*/ 0 w 39"/>
                <a:gd name="T13" fmla="*/ 41 h 61"/>
                <a:gd name="T14" fmla="*/ 19 w 39"/>
                <a:gd name="T15" fmla="*/ 61 h 61"/>
                <a:gd name="T16" fmla="*/ 39 w 39"/>
                <a:gd name="T17" fmla="*/ 41 h 61"/>
                <a:gd name="T18" fmla="*/ 39 w 39"/>
                <a:gd name="T19" fmla="*/ 0 h 61"/>
                <a:gd name="T20" fmla="*/ 0 w 39"/>
                <a:gd name="T2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61">
                  <a:moveTo>
                    <a:pt x="19" y="44"/>
                  </a:moveTo>
                  <a:cubicBezTo>
                    <a:pt x="15" y="44"/>
                    <a:pt x="11" y="40"/>
                    <a:pt x="11" y="36"/>
                  </a:cubicBezTo>
                  <a:cubicBezTo>
                    <a:pt x="11" y="32"/>
                    <a:pt x="15" y="28"/>
                    <a:pt x="19" y="28"/>
                  </a:cubicBezTo>
                  <a:cubicBezTo>
                    <a:pt x="24" y="28"/>
                    <a:pt x="27" y="32"/>
                    <a:pt x="27" y="36"/>
                  </a:cubicBezTo>
                  <a:cubicBezTo>
                    <a:pt x="27" y="40"/>
                    <a:pt x="24" y="44"/>
                    <a:pt x="19" y="44"/>
                  </a:cubicBezTo>
                  <a:moveTo>
                    <a:pt x="0" y="0"/>
                  </a:moveTo>
                  <a:cubicBezTo>
                    <a:pt x="0" y="41"/>
                    <a:pt x="0" y="41"/>
                    <a:pt x="0" y="41"/>
                  </a:cubicBezTo>
                  <a:cubicBezTo>
                    <a:pt x="0" y="52"/>
                    <a:pt x="8" y="61"/>
                    <a:pt x="19" y="61"/>
                  </a:cubicBezTo>
                  <a:cubicBezTo>
                    <a:pt x="30" y="61"/>
                    <a:pt x="39" y="52"/>
                    <a:pt x="39" y="41"/>
                  </a:cubicBezTo>
                  <a:cubicBezTo>
                    <a:pt x="39" y="0"/>
                    <a:pt x="39" y="0"/>
                    <a:pt x="39" y="0"/>
                  </a:cubicBezTo>
                  <a:lnTo>
                    <a:pt x="0" y="0"/>
                  </a:lnTo>
                  <a:close/>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56" name="Freeform 127">
              <a:extLst>
                <a:ext uri="{FF2B5EF4-FFF2-40B4-BE49-F238E27FC236}">
                  <a16:creationId xmlns="" xmlns:a16="http://schemas.microsoft.com/office/drawing/2014/main" id="{72187650-41EE-49BF-99E9-293F360CB9F4}"/>
                </a:ext>
              </a:extLst>
            </p:cNvPr>
            <p:cNvSpPr>
              <a:spLocks noEditPoints="1"/>
            </p:cNvSpPr>
            <p:nvPr/>
          </p:nvSpPr>
          <p:spPr bwMode="auto">
            <a:xfrm>
              <a:off x="625250" y="4116903"/>
              <a:ext cx="147638" cy="230188"/>
            </a:xfrm>
            <a:custGeom>
              <a:avLst/>
              <a:gdLst>
                <a:gd name="T0" fmla="*/ 19 w 39"/>
                <a:gd name="T1" fmla="*/ 44 h 61"/>
                <a:gd name="T2" fmla="*/ 11 w 39"/>
                <a:gd name="T3" fmla="*/ 36 h 61"/>
                <a:gd name="T4" fmla="*/ 19 w 39"/>
                <a:gd name="T5" fmla="*/ 28 h 61"/>
                <a:gd name="T6" fmla="*/ 27 w 39"/>
                <a:gd name="T7" fmla="*/ 36 h 61"/>
                <a:gd name="T8" fmla="*/ 19 w 39"/>
                <a:gd name="T9" fmla="*/ 44 h 61"/>
                <a:gd name="T10" fmla="*/ 0 w 39"/>
                <a:gd name="T11" fmla="*/ 0 h 61"/>
                <a:gd name="T12" fmla="*/ 0 w 39"/>
                <a:gd name="T13" fmla="*/ 41 h 61"/>
                <a:gd name="T14" fmla="*/ 19 w 39"/>
                <a:gd name="T15" fmla="*/ 61 h 61"/>
                <a:gd name="T16" fmla="*/ 39 w 39"/>
                <a:gd name="T17" fmla="*/ 41 h 61"/>
                <a:gd name="T18" fmla="*/ 39 w 39"/>
                <a:gd name="T19" fmla="*/ 0 h 61"/>
                <a:gd name="T20" fmla="*/ 0 w 39"/>
                <a:gd name="T2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61">
                  <a:moveTo>
                    <a:pt x="19" y="44"/>
                  </a:moveTo>
                  <a:cubicBezTo>
                    <a:pt x="15" y="44"/>
                    <a:pt x="11" y="40"/>
                    <a:pt x="11" y="36"/>
                  </a:cubicBezTo>
                  <a:cubicBezTo>
                    <a:pt x="11" y="32"/>
                    <a:pt x="15" y="28"/>
                    <a:pt x="19" y="28"/>
                  </a:cubicBezTo>
                  <a:cubicBezTo>
                    <a:pt x="24" y="28"/>
                    <a:pt x="27" y="32"/>
                    <a:pt x="27" y="36"/>
                  </a:cubicBezTo>
                  <a:cubicBezTo>
                    <a:pt x="27" y="40"/>
                    <a:pt x="24" y="44"/>
                    <a:pt x="19" y="44"/>
                  </a:cubicBezTo>
                  <a:moveTo>
                    <a:pt x="0" y="0"/>
                  </a:moveTo>
                  <a:cubicBezTo>
                    <a:pt x="0" y="41"/>
                    <a:pt x="0" y="41"/>
                    <a:pt x="0" y="41"/>
                  </a:cubicBezTo>
                  <a:cubicBezTo>
                    <a:pt x="0" y="52"/>
                    <a:pt x="8" y="61"/>
                    <a:pt x="19" y="61"/>
                  </a:cubicBezTo>
                  <a:cubicBezTo>
                    <a:pt x="30" y="61"/>
                    <a:pt x="39" y="52"/>
                    <a:pt x="39" y="41"/>
                  </a:cubicBezTo>
                  <a:cubicBezTo>
                    <a:pt x="39" y="0"/>
                    <a:pt x="39" y="0"/>
                    <a:pt x="39" y="0"/>
                  </a:cubicBezTo>
                  <a:lnTo>
                    <a:pt x="0" y="0"/>
                  </a:lnTo>
                  <a:close/>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57" name="Freeform 128">
              <a:extLst>
                <a:ext uri="{FF2B5EF4-FFF2-40B4-BE49-F238E27FC236}">
                  <a16:creationId xmlns="" xmlns:a16="http://schemas.microsoft.com/office/drawing/2014/main" id="{A732983E-3B40-4953-9FCB-4DF12EACF998}"/>
                </a:ext>
              </a:extLst>
            </p:cNvPr>
            <p:cNvSpPr>
              <a:spLocks/>
            </p:cNvSpPr>
            <p:nvPr/>
          </p:nvSpPr>
          <p:spPr bwMode="auto">
            <a:xfrm>
              <a:off x="-205013" y="4221678"/>
              <a:ext cx="1211263" cy="188913"/>
            </a:xfrm>
            <a:custGeom>
              <a:avLst/>
              <a:gdLst>
                <a:gd name="T0" fmla="*/ 322 w 322"/>
                <a:gd name="T1" fmla="*/ 50 h 50"/>
                <a:gd name="T2" fmla="*/ 322 w 322"/>
                <a:gd name="T3" fmla="*/ 13 h 50"/>
                <a:gd name="T4" fmla="*/ 309 w 322"/>
                <a:gd name="T5" fmla="*/ 0 h 50"/>
                <a:gd name="T6" fmla="*/ 265 w 322"/>
                <a:gd name="T7" fmla="*/ 0 h 50"/>
                <a:gd name="T8" fmla="*/ 265 w 322"/>
                <a:gd name="T9" fmla="*/ 13 h 50"/>
                <a:gd name="T10" fmla="*/ 240 w 322"/>
                <a:gd name="T11" fmla="*/ 38 h 50"/>
                <a:gd name="T12" fmla="*/ 215 w 322"/>
                <a:gd name="T13" fmla="*/ 13 h 50"/>
                <a:gd name="T14" fmla="*/ 215 w 322"/>
                <a:gd name="T15" fmla="*/ 0 h 50"/>
                <a:gd name="T16" fmla="*/ 106 w 322"/>
                <a:gd name="T17" fmla="*/ 0 h 50"/>
                <a:gd name="T18" fmla="*/ 106 w 322"/>
                <a:gd name="T19" fmla="*/ 13 h 50"/>
                <a:gd name="T20" fmla="*/ 81 w 322"/>
                <a:gd name="T21" fmla="*/ 38 h 50"/>
                <a:gd name="T22" fmla="*/ 56 w 322"/>
                <a:gd name="T23" fmla="*/ 13 h 50"/>
                <a:gd name="T24" fmla="*/ 56 w 322"/>
                <a:gd name="T25" fmla="*/ 0 h 50"/>
                <a:gd name="T26" fmla="*/ 12 w 322"/>
                <a:gd name="T27" fmla="*/ 0 h 50"/>
                <a:gd name="T28" fmla="*/ 0 w 322"/>
                <a:gd name="T29" fmla="*/ 13 h 50"/>
                <a:gd name="T30" fmla="*/ 0 w 322"/>
                <a:gd name="T31" fmla="*/ 50 h 50"/>
                <a:gd name="T32" fmla="*/ 322 w 322"/>
                <a:gd name="T33"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2" h="50">
                  <a:moveTo>
                    <a:pt x="322" y="50"/>
                  </a:moveTo>
                  <a:cubicBezTo>
                    <a:pt x="322" y="13"/>
                    <a:pt x="322" y="13"/>
                    <a:pt x="322" y="13"/>
                  </a:cubicBezTo>
                  <a:cubicBezTo>
                    <a:pt x="322" y="6"/>
                    <a:pt x="316" y="0"/>
                    <a:pt x="309" y="0"/>
                  </a:cubicBezTo>
                  <a:cubicBezTo>
                    <a:pt x="265" y="0"/>
                    <a:pt x="265" y="0"/>
                    <a:pt x="265" y="0"/>
                  </a:cubicBezTo>
                  <a:cubicBezTo>
                    <a:pt x="265" y="13"/>
                    <a:pt x="265" y="13"/>
                    <a:pt x="265" y="13"/>
                  </a:cubicBezTo>
                  <a:cubicBezTo>
                    <a:pt x="265" y="27"/>
                    <a:pt x="254" y="38"/>
                    <a:pt x="240" y="38"/>
                  </a:cubicBezTo>
                  <a:cubicBezTo>
                    <a:pt x="226" y="38"/>
                    <a:pt x="215" y="27"/>
                    <a:pt x="215" y="13"/>
                  </a:cubicBezTo>
                  <a:cubicBezTo>
                    <a:pt x="215" y="0"/>
                    <a:pt x="215" y="0"/>
                    <a:pt x="215" y="0"/>
                  </a:cubicBezTo>
                  <a:cubicBezTo>
                    <a:pt x="106" y="0"/>
                    <a:pt x="106" y="0"/>
                    <a:pt x="106" y="0"/>
                  </a:cubicBezTo>
                  <a:cubicBezTo>
                    <a:pt x="106" y="13"/>
                    <a:pt x="106" y="13"/>
                    <a:pt x="106" y="13"/>
                  </a:cubicBezTo>
                  <a:cubicBezTo>
                    <a:pt x="106" y="27"/>
                    <a:pt x="95" y="38"/>
                    <a:pt x="81" y="38"/>
                  </a:cubicBezTo>
                  <a:cubicBezTo>
                    <a:pt x="67" y="38"/>
                    <a:pt x="56" y="27"/>
                    <a:pt x="56" y="13"/>
                  </a:cubicBezTo>
                  <a:cubicBezTo>
                    <a:pt x="56" y="0"/>
                    <a:pt x="56" y="0"/>
                    <a:pt x="56" y="0"/>
                  </a:cubicBezTo>
                  <a:cubicBezTo>
                    <a:pt x="12" y="0"/>
                    <a:pt x="12" y="0"/>
                    <a:pt x="12" y="0"/>
                  </a:cubicBezTo>
                  <a:cubicBezTo>
                    <a:pt x="5" y="0"/>
                    <a:pt x="0" y="6"/>
                    <a:pt x="0" y="13"/>
                  </a:cubicBezTo>
                  <a:cubicBezTo>
                    <a:pt x="0" y="50"/>
                    <a:pt x="0" y="50"/>
                    <a:pt x="0" y="50"/>
                  </a:cubicBezTo>
                  <a:lnTo>
                    <a:pt x="322" y="50"/>
                  </a:lnTo>
                  <a:close/>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58" name="Freeform 129">
              <a:extLst>
                <a:ext uri="{FF2B5EF4-FFF2-40B4-BE49-F238E27FC236}">
                  <a16:creationId xmlns="" xmlns:a16="http://schemas.microsoft.com/office/drawing/2014/main" id="{FD9E6BD5-5200-4477-AB3E-B7820BAEB589}"/>
                </a:ext>
              </a:extLst>
            </p:cNvPr>
            <p:cNvSpPr>
              <a:spLocks/>
            </p:cNvSpPr>
            <p:nvPr/>
          </p:nvSpPr>
          <p:spPr bwMode="auto">
            <a:xfrm>
              <a:off x="-230413" y="4196278"/>
              <a:ext cx="1254125" cy="917575"/>
            </a:xfrm>
            <a:custGeom>
              <a:avLst/>
              <a:gdLst>
                <a:gd name="T0" fmla="*/ 312 w 334"/>
                <a:gd name="T1" fmla="*/ 0 h 243"/>
                <a:gd name="T2" fmla="*/ 273 w 334"/>
                <a:gd name="T3" fmla="*/ 0 h 243"/>
                <a:gd name="T4" fmla="*/ 272 w 334"/>
                <a:gd name="T5" fmla="*/ 0 h 243"/>
                <a:gd name="T6" fmla="*/ 272 w 334"/>
                <a:gd name="T7" fmla="*/ 14 h 243"/>
                <a:gd name="T8" fmla="*/ 273 w 334"/>
                <a:gd name="T9" fmla="*/ 14 h 243"/>
                <a:gd name="T10" fmla="*/ 312 w 334"/>
                <a:gd name="T11" fmla="*/ 14 h 243"/>
                <a:gd name="T12" fmla="*/ 320 w 334"/>
                <a:gd name="T13" fmla="*/ 22 h 243"/>
                <a:gd name="T14" fmla="*/ 320 w 334"/>
                <a:gd name="T15" fmla="*/ 176 h 243"/>
                <a:gd name="T16" fmla="*/ 318 w 334"/>
                <a:gd name="T17" fmla="*/ 182 h 243"/>
                <a:gd name="T18" fmla="*/ 274 w 334"/>
                <a:gd name="T19" fmla="*/ 226 h 243"/>
                <a:gd name="T20" fmla="*/ 267 w 334"/>
                <a:gd name="T21" fmla="*/ 229 h 243"/>
                <a:gd name="T22" fmla="*/ 22 w 334"/>
                <a:gd name="T23" fmla="*/ 229 h 243"/>
                <a:gd name="T24" fmla="*/ 13 w 334"/>
                <a:gd name="T25" fmla="*/ 220 h 243"/>
                <a:gd name="T26" fmla="*/ 13 w 334"/>
                <a:gd name="T27" fmla="*/ 22 h 243"/>
                <a:gd name="T28" fmla="*/ 22 w 334"/>
                <a:gd name="T29" fmla="*/ 14 h 243"/>
                <a:gd name="T30" fmla="*/ 60 w 334"/>
                <a:gd name="T31" fmla="*/ 14 h 243"/>
                <a:gd name="T32" fmla="*/ 63 w 334"/>
                <a:gd name="T33" fmla="*/ 13 h 243"/>
                <a:gd name="T34" fmla="*/ 63 w 334"/>
                <a:gd name="T35" fmla="*/ 1 h 243"/>
                <a:gd name="T36" fmla="*/ 60 w 334"/>
                <a:gd name="T37" fmla="*/ 0 h 243"/>
                <a:gd name="T38" fmla="*/ 22 w 334"/>
                <a:gd name="T39" fmla="*/ 0 h 243"/>
                <a:gd name="T40" fmla="*/ 0 w 334"/>
                <a:gd name="T41" fmla="*/ 22 h 243"/>
                <a:gd name="T42" fmla="*/ 0 w 334"/>
                <a:gd name="T43" fmla="*/ 220 h 243"/>
                <a:gd name="T44" fmla="*/ 22 w 334"/>
                <a:gd name="T45" fmla="*/ 243 h 243"/>
                <a:gd name="T46" fmla="*/ 267 w 334"/>
                <a:gd name="T47" fmla="*/ 243 h 243"/>
                <a:gd name="T48" fmla="*/ 283 w 334"/>
                <a:gd name="T49" fmla="*/ 236 h 243"/>
                <a:gd name="T50" fmla="*/ 328 w 334"/>
                <a:gd name="T51" fmla="*/ 192 h 243"/>
                <a:gd name="T52" fmla="*/ 334 w 334"/>
                <a:gd name="T53" fmla="*/ 176 h 243"/>
                <a:gd name="T54" fmla="*/ 334 w 334"/>
                <a:gd name="T55" fmla="*/ 22 h 243"/>
                <a:gd name="T56" fmla="*/ 312 w 334"/>
                <a:gd name="T5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243">
                  <a:moveTo>
                    <a:pt x="312" y="0"/>
                  </a:moveTo>
                  <a:cubicBezTo>
                    <a:pt x="273" y="0"/>
                    <a:pt x="273" y="0"/>
                    <a:pt x="273" y="0"/>
                  </a:cubicBezTo>
                  <a:cubicBezTo>
                    <a:pt x="273" y="0"/>
                    <a:pt x="273" y="0"/>
                    <a:pt x="272" y="0"/>
                  </a:cubicBezTo>
                  <a:cubicBezTo>
                    <a:pt x="272" y="14"/>
                    <a:pt x="272" y="14"/>
                    <a:pt x="272" y="14"/>
                  </a:cubicBezTo>
                  <a:cubicBezTo>
                    <a:pt x="273" y="14"/>
                    <a:pt x="273" y="14"/>
                    <a:pt x="273" y="14"/>
                  </a:cubicBezTo>
                  <a:cubicBezTo>
                    <a:pt x="312" y="14"/>
                    <a:pt x="312" y="14"/>
                    <a:pt x="312" y="14"/>
                  </a:cubicBezTo>
                  <a:cubicBezTo>
                    <a:pt x="316" y="14"/>
                    <a:pt x="320" y="18"/>
                    <a:pt x="320" y="22"/>
                  </a:cubicBezTo>
                  <a:cubicBezTo>
                    <a:pt x="320" y="176"/>
                    <a:pt x="320" y="176"/>
                    <a:pt x="320" y="176"/>
                  </a:cubicBezTo>
                  <a:cubicBezTo>
                    <a:pt x="320" y="178"/>
                    <a:pt x="319" y="181"/>
                    <a:pt x="318" y="182"/>
                  </a:cubicBezTo>
                  <a:cubicBezTo>
                    <a:pt x="274" y="226"/>
                    <a:pt x="274" y="226"/>
                    <a:pt x="274" y="226"/>
                  </a:cubicBezTo>
                  <a:cubicBezTo>
                    <a:pt x="272" y="228"/>
                    <a:pt x="270" y="229"/>
                    <a:pt x="267" y="229"/>
                  </a:cubicBezTo>
                  <a:cubicBezTo>
                    <a:pt x="22" y="229"/>
                    <a:pt x="22" y="229"/>
                    <a:pt x="22" y="229"/>
                  </a:cubicBezTo>
                  <a:cubicBezTo>
                    <a:pt x="17" y="229"/>
                    <a:pt x="13" y="225"/>
                    <a:pt x="13" y="220"/>
                  </a:cubicBezTo>
                  <a:cubicBezTo>
                    <a:pt x="13" y="22"/>
                    <a:pt x="13" y="22"/>
                    <a:pt x="13" y="22"/>
                  </a:cubicBezTo>
                  <a:cubicBezTo>
                    <a:pt x="13" y="18"/>
                    <a:pt x="17" y="14"/>
                    <a:pt x="22" y="14"/>
                  </a:cubicBezTo>
                  <a:cubicBezTo>
                    <a:pt x="60" y="14"/>
                    <a:pt x="60" y="14"/>
                    <a:pt x="60" y="14"/>
                  </a:cubicBezTo>
                  <a:cubicBezTo>
                    <a:pt x="61" y="14"/>
                    <a:pt x="62" y="14"/>
                    <a:pt x="63" y="13"/>
                  </a:cubicBezTo>
                  <a:cubicBezTo>
                    <a:pt x="63" y="1"/>
                    <a:pt x="63" y="1"/>
                    <a:pt x="63" y="1"/>
                  </a:cubicBezTo>
                  <a:cubicBezTo>
                    <a:pt x="62" y="0"/>
                    <a:pt x="61" y="0"/>
                    <a:pt x="60" y="0"/>
                  </a:cubicBezTo>
                  <a:cubicBezTo>
                    <a:pt x="22" y="0"/>
                    <a:pt x="22" y="0"/>
                    <a:pt x="22" y="0"/>
                  </a:cubicBezTo>
                  <a:cubicBezTo>
                    <a:pt x="10" y="0"/>
                    <a:pt x="0" y="10"/>
                    <a:pt x="0" y="22"/>
                  </a:cubicBezTo>
                  <a:cubicBezTo>
                    <a:pt x="0" y="220"/>
                    <a:pt x="0" y="220"/>
                    <a:pt x="0" y="220"/>
                  </a:cubicBezTo>
                  <a:cubicBezTo>
                    <a:pt x="0" y="233"/>
                    <a:pt x="10" y="243"/>
                    <a:pt x="22" y="243"/>
                  </a:cubicBezTo>
                  <a:cubicBezTo>
                    <a:pt x="267" y="243"/>
                    <a:pt x="267" y="243"/>
                    <a:pt x="267" y="243"/>
                  </a:cubicBezTo>
                  <a:cubicBezTo>
                    <a:pt x="273" y="243"/>
                    <a:pt x="279" y="240"/>
                    <a:pt x="283" y="236"/>
                  </a:cubicBezTo>
                  <a:cubicBezTo>
                    <a:pt x="328" y="192"/>
                    <a:pt x="328" y="192"/>
                    <a:pt x="328" y="192"/>
                  </a:cubicBezTo>
                  <a:cubicBezTo>
                    <a:pt x="332" y="188"/>
                    <a:pt x="334" y="182"/>
                    <a:pt x="334" y="176"/>
                  </a:cubicBezTo>
                  <a:cubicBezTo>
                    <a:pt x="334" y="22"/>
                    <a:pt x="334" y="22"/>
                    <a:pt x="334" y="22"/>
                  </a:cubicBezTo>
                  <a:cubicBezTo>
                    <a:pt x="334" y="10"/>
                    <a:pt x="324" y="0"/>
                    <a:pt x="312" y="0"/>
                  </a:cubicBezTo>
                </a:path>
              </a:pathLst>
            </a:custGeom>
            <a:solidFill>
              <a:srgbClr val="56B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grpSp>
      <p:grpSp>
        <p:nvGrpSpPr>
          <p:cNvPr id="165" name="Groupe 164">
            <a:extLst>
              <a:ext uri="{FF2B5EF4-FFF2-40B4-BE49-F238E27FC236}">
                <a16:creationId xmlns="" xmlns:a16="http://schemas.microsoft.com/office/drawing/2014/main" id="{F4938A2F-9157-4045-8765-2B2FCD375BDD}"/>
              </a:ext>
            </a:extLst>
          </p:cNvPr>
          <p:cNvGrpSpPr/>
          <p:nvPr/>
        </p:nvGrpSpPr>
        <p:grpSpPr>
          <a:xfrm>
            <a:off x="4646544" y="1770126"/>
            <a:ext cx="4391291" cy="1545756"/>
            <a:chOff x="5576531" y="1883244"/>
            <a:chExt cx="4391291" cy="1545756"/>
          </a:xfrm>
        </p:grpSpPr>
        <p:pic>
          <p:nvPicPr>
            <p:cNvPr id="162" name="Image 161">
              <a:extLst>
                <a:ext uri="{FF2B5EF4-FFF2-40B4-BE49-F238E27FC236}">
                  <a16:creationId xmlns="" xmlns:a16="http://schemas.microsoft.com/office/drawing/2014/main" id="{F5FEDE34-1AE6-4891-8343-581792D60EDE}"/>
                </a:ext>
              </a:extLst>
            </p:cNvPr>
            <p:cNvPicPr>
              <a:picLocks noChangeAspect="1"/>
            </p:cNvPicPr>
            <p:nvPr/>
          </p:nvPicPr>
          <p:blipFill>
            <a:blip r:embed="rId2"/>
            <a:stretch>
              <a:fillRect/>
            </a:stretch>
          </p:blipFill>
          <p:spPr>
            <a:xfrm>
              <a:off x="5576531" y="2209796"/>
              <a:ext cx="640639" cy="1219204"/>
            </a:xfrm>
            <a:prstGeom prst="rect">
              <a:avLst/>
            </a:prstGeom>
          </p:spPr>
        </p:pic>
        <p:sp>
          <p:nvSpPr>
            <p:cNvPr id="163" name="object 4">
              <a:extLst>
                <a:ext uri="{FF2B5EF4-FFF2-40B4-BE49-F238E27FC236}">
                  <a16:creationId xmlns="" xmlns:a16="http://schemas.microsoft.com/office/drawing/2014/main" id="{57ABE104-C192-4F78-8A6C-69C8F33559DC}"/>
                </a:ext>
              </a:extLst>
            </p:cNvPr>
            <p:cNvSpPr txBox="1"/>
            <p:nvPr/>
          </p:nvSpPr>
          <p:spPr>
            <a:xfrm>
              <a:off x="6343090" y="1883244"/>
              <a:ext cx="3624732" cy="1120820"/>
            </a:xfrm>
            <a:prstGeom prst="rect">
              <a:avLst/>
            </a:prstGeom>
          </p:spPr>
          <p:txBody>
            <a:bodyPr vert="horz" wrap="square" lIns="0" tIns="12700" rIns="0" bIns="0" rtlCol="0">
              <a:spAutoFit/>
            </a:bodyPr>
            <a:lstStyle/>
            <a:p>
              <a:pPr marL="12700"/>
              <a:r>
                <a:rPr lang="fr-FR" sz="4000" b="1" spc="-150" dirty="0" smtClean="0">
                  <a:solidFill>
                    <a:schemeClr val="accent1"/>
                  </a:solidFill>
                  <a:latin typeface="Arial" panose="020B0604020202020204" pitchFamily="34" charset="0"/>
                  <a:cs typeface="Arial" panose="020B0604020202020204" pitchFamily="34" charset="0"/>
                </a:rPr>
                <a:t>71</a:t>
              </a:r>
              <a:r>
                <a:rPr lang="fr-FR" sz="4400" b="1" spc="-150" dirty="0" smtClean="0">
                  <a:solidFill>
                    <a:schemeClr val="accent1"/>
                  </a:solidFill>
                  <a:latin typeface="Arial" panose="020B0604020202020204" pitchFamily="34" charset="0"/>
                  <a:cs typeface="Arial" panose="020B0604020202020204" pitchFamily="34" charset="0"/>
                </a:rPr>
                <a:t>%</a:t>
              </a:r>
              <a:r>
                <a:rPr lang="fr-FR" sz="6000" spc="-150" dirty="0" smtClean="0">
                  <a:solidFill>
                    <a:schemeClr val="accent1"/>
                  </a:solidFill>
                  <a:latin typeface="Arial" panose="020B0604020202020204" pitchFamily="34" charset="0"/>
                  <a:cs typeface="Arial" panose="020B0604020202020204" pitchFamily="34" charset="0"/>
                </a:rPr>
                <a:t> </a:t>
              </a:r>
              <a:br>
                <a:rPr lang="fr-FR" sz="6000" spc="-150" dirty="0" smtClean="0">
                  <a:solidFill>
                    <a:schemeClr val="accent1"/>
                  </a:solidFill>
                  <a:latin typeface="Arial" panose="020B0604020202020204" pitchFamily="34" charset="0"/>
                  <a:cs typeface="Arial" panose="020B0604020202020204" pitchFamily="34" charset="0"/>
                </a:rPr>
              </a:br>
              <a:r>
                <a:rPr lang="fr-FR" sz="1200" b="1" spc="20" dirty="0" smtClean="0">
                  <a:solidFill>
                    <a:schemeClr val="accent1"/>
                  </a:solidFill>
                  <a:latin typeface="Arial" panose="020B0604020202020204" pitchFamily="34" charset="0"/>
                  <a:cs typeface="Arial" panose="020B0604020202020204" pitchFamily="34" charset="0"/>
                </a:rPr>
                <a:t>des entreprises </a:t>
              </a:r>
              <a:r>
                <a:rPr lang="fr-FR" sz="1200" spc="20" dirty="0">
                  <a:latin typeface="Arial" panose="020B0604020202020204" pitchFamily="34" charset="0"/>
                  <a:cs typeface="Arial" panose="020B0604020202020204" pitchFamily="34" charset="0"/>
                </a:rPr>
                <a:t>ayant eu recours aux services </a:t>
              </a:r>
              <a:endParaRPr sz="1200" dirty="0">
                <a:solidFill>
                  <a:schemeClr val="accent2"/>
                </a:solidFill>
                <a:latin typeface="Arial" panose="020B0604020202020204" pitchFamily="34" charset="0"/>
                <a:cs typeface="Arial" panose="020B0604020202020204" pitchFamily="34" charset="0"/>
              </a:endParaRPr>
            </a:p>
          </p:txBody>
        </p:sp>
        <p:sp>
          <p:nvSpPr>
            <p:cNvPr id="164" name="object 4">
              <a:extLst>
                <a:ext uri="{FF2B5EF4-FFF2-40B4-BE49-F238E27FC236}">
                  <a16:creationId xmlns="" xmlns:a16="http://schemas.microsoft.com/office/drawing/2014/main" id="{AC5EB235-A470-45E5-BC9D-87DBD36F9978}"/>
                </a:ext>
              </a:extLst>
            </p:cNvPr>
            <p:cNvSpPr txBox="1"/>
            <p:nvPr/>
          </p:nvSpPr>
          <p:spPr>
            <a:xfrm>
              <a:off x="6343090" y="2975596"/>
              <a:ext cx="3569848" cy="382156"/>
            </a:xfrm>
            <a:prstGeom prst="rect">
              <a:avLst/>
            </a:prstGeom>
          </p:spPr>
          <p:txBody>
            <a:bodyPr vert="horz" wrap="square" lIns="0" tIns="12700" rIns="0" bIns="0" rtlCol="0">
              <a:spAutoFit/>
            </a:bodyPr>
            <a:lstStyle/>
            <a:p>
              <a:pPr marL="12700"/>
              <a:r>
                <a:rPr lang="fr-FR" sz="1200" spc="20" dirty="0" smtClean="0">
                  <a:latin typeface="Arial" panose="020B0604020202020204" pitchFamily="34" charset="0"/>
                  <a:cs typeface="Arial" panose="020B0604020202020204" pitchFamily="34" charset="0"/>
                </a:rPr>
                <a:t>de </a:t>
              </a:r>
              <a:r>
                <a:rPr lang="fr-FR" sz="1200" spc="20" dirty="0">
                  <a:latin typeface="Arial" panose="020B0604020202020204" pitchFamily="34" charset="0"/>
                  <a:cs typeface="Arial" panose="020B0604020202020204" pitchFamily="34" charset="0"/>
                </a:rPr>
                <a:t>Pôle emploi en sont </a:t>
              </a:r>
              <a:r>
                <a:rPr lang="fr-FR" sz="1200" b="1" spc="20" dirty="0" smtClean="0">
                  <a:solidFill>
                    <a:schemeClr val="accent1"/>
                  </a:solidFill>
                  <a:latin typeface="Arial" panose="020B0604020202020204" pitchFamily="34" charset="0"/>
                  <a:cs typeface="Arial" panose="020B0604020202020204" pitchFamily="34" charset="0"/>
                </a:rPr>
                <a:t>SATISFAITES</a:t>
              </a:r>
              <a:br>
                <a:rPr lang="fr-FR" sz="1200" b="1" spc="20" dirty="0" smtClean="0">
                  <a:solidFill>
                    <a:schemeClr val="accent1"/>
                  </a:solidFill>
                  <a:latin typeface="Arial" panose="020B0604020202020204" pitchFamily="34" charset="0"/>
                  <a:cs typeface="Arial" panose="020B0604020202020204" pitchFamily="34" charset="0"/>
                </a:rPr>
              </a:br>
              <a:r>
                <a:rPr lang="fr-FR" sz="1200" spc="20" dirty="0" smtClean="0">
                  <a:latin typeface="Arial" panose="020B0604020202020204" pitchFamily="34" charset="0"/>
                  <a:cs typeface="Arial" panose="020B0604020202020204" pitchFamily="34" charset="0"/>
                </a:rPr>
                <a:t>à fin 2018 </a:t>
              </a:r>
              <a:r>
                <a:rPr lang="fr-FR" sz="1200" spc="20" dirty="0" smtClean="0">
                  <a:solidFill>
                    <a:schemeClr val="accent1"/>
                  </a:solidFill>
                  <a:latin typeface="Arial" panose="020B0604020202020204" pitchFamily="34" charset="0"/>
                  <a:cs typeface="Arial" panose="020B0604020202020204" pitchFamily="34" charset="0"/>
                </a:rPr>
                <a:t>(+ 6 points par rapport à 2014)</a:t>
              </a:r>
              <a:endParaRPr lang="fr-FR" sz="1200" spc="20" dirty="0" smtClean="0">
                <a:latin typeface="Arial" panose="020B0604020202020204" pitchFamily="34" charset="0"/>
                <a:cs typeface="Arial" panose="020B0604020202020204" pitchFamily="34" charset="0"/>
              </a:endParaRPr>
            </a:p>
          </p:txBody>
        </p:sp>
      </p:grpSp>
      <p:sp>
        <p:nvSpPr>
          <p:cNvPr id="166" name="object 4">
            <a:extLst>
              <a:ext uri="{FF2B5EF4-FFF2-40B4-BE49-F238E27FC236}">
                <a16:creationId xmlns="" xmlns:a16="http://schemas.microsoft.com/office/drawing/2014/main" id="{11443152-57DA-48EA-8DEB-DD6C8A584CDB}"/>
              </a:ext>
            </a:extLst>
          </p:cNvPr>
          <p:cNvSpPr txBox="1"/>
          <p:nvPr/>
        </p:nvSpPr>
        <p:spPr>
          <a:xfrm>
            <a:off x="5896851" y="3877414"/>
            <a:ext cx="3086100" cy="1243930"/>
          </a:xfrm>
          <a:prstGeom prst="rect">
            <a:avLst/>
          </a:prstGeom>
        </p:spPr>
        <p:txBody>
          <a:bodyPr vert="horz" wrap="square" lIns="0" tIns="12700" rIns="0" bIns="0" rtlCol="0">
            <a:spAutoFit/>
          </a:bodyPr>
          <a:lstStyle/>
          <a:p>
            <a:pPr marL="12700">
              <a:lnSpc>
                <a:spcPts val="3560"/>
              </a:lnSpc>
              <a:spcBef>
                <a:spcPts val="100"/>
              </a:spcBef>
            </a:pPr>
            <a:r>
              <a:rPr lang="fr-FR" sz="4000" b="1" spc="-150" dirty="0" smtClean="0">
                <a:solidFill>
                  <a:srgbClr val="F9BA00"/>
                </a:solidFill>
                <a:latin typeface="Arial" panose="020B0604020202020204" pitchFamily="34" charset="0"/>
                <a:cs typeface="Arial" panose="020B0604020202020204" pitchFamily="34" charset="0"/>
              </a:rPr>
              <a:t>73</a:t>
            </a:r>
            <a:r>
              <a:rPr lang="fr-FR" sz="4400" b="1" spc="-150" dirty="0" smtClean="0">
                <a:solidFill>
                  <a:srgbClr val="F9BA00"/>
                </a:solidFill>
                <a:latin typeface="Arial" panose="020B0604020202020204" pitchFamily="34" charset="0"/>
                <a:cs typeface="Arial" panose="020B0604020202020204" pitchFamily="34" charset="0"/>
              </a:rPr>
              <a:t>%</a:t>
            </a:r>
            <a:endParaRPr sz="6000" spc="-150" dirty="0">
              <a:solidFill>
                <a:srgbClr val="F9BA00"/>
              </a:solidFill>
              <a:latin typeface="Arial" panose="020B0604020202020204" pitchFamily="34" charset="0"/>
              <a:cs typeface="Arial" panose="020B0604020202020204" pitchFamily="34" charset="0"/>
            </a:endParaRPr>
          </a:p>
          <a:p>
            <a:pPr marL="12700">
              <a:lnSpc>
                <a:spcPts val="1500"/>
              </a:lnSpc>
            </a:pPr>
            <a:r>
              <a:rPr lang="fr-FR" sz="1200" spc="20" dirty="0">
                <a:solidFill>
                  <a:srgbClr val="F9BA00"/>
                </a:solidFill>
                <a:latin typeface="Arial" panose="020B0604020202020204" pitchFamily="34" charset="0"/>
                <a:cs typeface="Arial" panose="020B0604020202020204" pitchFamily="34" charset="0"/>
              </a:rPr>
              <a:t>des </a:t>
            </a:r>
            <a:r>
              <a:rPr lang="fr-FR" sz="1200" b="1" spc="20" dirty="0">
                <a:solidFill>
                  <a:srgbClr val="F9BA00"/>
                </a:solidFill>
                <a:latin typeface="Arial" panose="020B0604020202020204" pitchFamily="34" charset="0"/>
                <a:cs typeface="Arial" panose="020B0604020202020204" pitchFamily="34" charset="0"/>
              </a:rPr>
              <a:t>demandeurs </a:t>
            </a:r>
            <a:r>
              <a:rPr lang="fr-FR" sz="1200" b="1" spc="20" dirty="0" smtClean="0">
                <a:solidFill>
                  <a:srgbClr val="F9BA00"/>
                </a:solidFill>
                <a:latin typeface="Arial" panose="020B0604020202020204" pitchFamily="34" charset="0"/>
                <a:cs typeface="Arial" panose="020B0604020202020204" pitchFamily="34" charset="0"/>
              </a:rPr>
              <a:t>d’emploi </a:t>
            </a:r>
            <a:r>
              <a:rPr lang="fr-FR" sz="1200" spc="20" dirty="0" smtClean="0">
                <a:latin typeface="Arial" panose="020B0604020202020204" pitchFamily="34" charset="0"/>
                <a:cs typeface="Arial" panose="020B0604020202020204" pitchFamily="34" charset="0"/>
              </a:rPr>
              <a:t>sont</a:t>
            </a:r>
            <a:r>
              <a:rPr lang="fr-FR" sz="1200" b="1" spc="20" dirty="0" smtClean="0">
                <a:solidFill>
                  <a:srgbClr val="F9BA00"/>
                </a:solidFill>
                <a:latin typeface="Arial" panose="020B0604020202020204" pitchFamily="34" charset="0"/>
                <a:cs typeface="Arial" panose="020B0604020202020204" pitchFamily="34" charset="0"/>
              </a:rPr>
              <a:t> </a:t>
            </a:r>
            <a:r>
              <a:rPr lang="fr-FR" sz="1200" b="1" spc="20" dirty="0">
                <a:solidFill>
                  <a:schemeClr val="accent1"/>
                </a:solidFill>
                <a:latin typeface="Arial" panose="020B0604020202020204" pitchFamily="34" charset="0"/>
                <a:cs typeface="Arial" panose="020B0604020202020204" pitchFamily="34" charset="0"/>
              </a:rPr>
              <a:t/>
            </a:r>
            <a:br>
              <a:rPr lang="fr-FR" sz="1200" b="1" spc="20" dirty="0">
                <a:solidFill>
                  <a:schemeClr val="accent1"/>
                </a:solidFill>
                <a:latin typeface="Arial" panose="020B0604020202020204" pitchFamily="34" charset="0"/>
                <a:cs typeface="Arial" panose="020B0604020202020204" pitchFamily="34" charset="0"/>
              </a:rPr>
            </a:br>
            <a:r>
              <a:rPr lang="fr-FR" sz="1200" b="1" spc="20" dirty="0">
                <a:solidFill>
                  <a:srgbClr val="F9BA00"/>
                </a:solidFill>
                <a:latin typeface="Arial" panose="020B0604020202020204" pitchFamily="34" charset="0"/>
                <a:cs typeface="Arial" panose="020B0604020202020204" pitchFamily="34" charset="0"/>
              </a:rPr>
              <a:t>SATISFAITS</a:t>
            </a:r>
            <a:r>
              <a:rPr lang="fr-FR" sz="1200" b="1" spc="20" dirty="0">
                <a:solidFill>
                  <a:schemeClr val="accent1"/>
                </a:solidFill>
                <a:latin typeface="Arial" panose="020B0604020202020204" pitchFamily="34" charset="0"/>
                <a:cs typeface="Arial" panose="020B0604020202020204" pitchFamily="34" charset="0"/>
              </a:rPr>
              <a:t> </a:t>
            </a:r>
            <a:r>
              <a:rPr lang="fr-FR" sz="1200" spc="20" dirty="0">
                <a:latin typeface="Arial" panose="020B0604020202020204" pitchFamily="34" charset="0"/>
                <a:cs typeface="Arial" panose="020B0604020202020204" pitchFamily="34" charset="0"/>
              </a:rPr>
              <a:t>de leur </a:t>
            </a:r>
            <a:r>
              <a:rPr lang="fr-FR" sz="1200" spc="20" dirty="0" smtClean="0">
                <a:latin typeface="Arial" panose="020B0604020202020204" pitchFamily="34" charset="0"/>
                <a:cs typeface="Arial" panose="020B0604020202020204" pitchFamily="34" charset="0"/>
              </a:rPr>
              <a:t>accompagnement</a:t>
            </a:r>
            <a:br>
              <a:rPr lang="fr-FR" sz="1200" spc="20" dirty="0" smtClean="0">
                <a:latin typeface="Arial" panose="020B0604020202020204" pitchFamily="34" charset="0"/>
                <a:cs typeface="Arial" panose="020B0604020202020204" pitchFamily="34" charset="0"/>
              </a:rPr>
            </a:br>
            <a:r>
              <a:rPr lang="fr-FR" sz="1200" spc="20" dirty="0" smtClean="0">
                <a:latin typeface="Arial" panose="020B0604020202020204" pitchFamily="34" charset="0"/>
                <a:cs typeface="Arial" panose="020B0604020202020204" pitchFamily="34" charset="0"/>
              </a:rPr>
              <a:t>par </a:t>
            </a:r>
            <a:r>
              <a:rPr lang="fr-FR" sz="1200" spc="20" dirty="0">
                <a:latin typeface="Arial" panose="020B0604020202020204" pitchFamily="34" charset="0"/>
                <a:cs typeface="Arial" panose="020B0604020202020204" pitchFamily="34" charset="0"/>
              </a:rPr>
              <a:t>Pôle </a:t>
            </a:r>
            <a:r>
              <a:rPr lang="fr-FR" sz="1200" spc="20" dirty="0" smtClean="0">
                <a:latin typeface="Arial" panose="020B0604020202020204" pitchFamily="34" charset="0"/>
                <a:cs typeface="Arial" panose="020B0604020202020204" pitchFamily="34" charset="0"/>
              </a:rPr>
              <a:t>emploi à fin 2018</a:t>
            </a:r>
            <a:br>
              <a:rPr lang="fr-FR" sz="1200" spc="20" dirty="0" smtClean="0">
                <a:latin typeface="Arial" panose="020B0604020202020204" pitchFamily="34" charset="0"/>
                <a:cs typeface="Arial" panose="020B0604020202020204" pitchFamily="34" charset="0"/>
              </a:rPr>
            </a:br>
            <a:r>
              <a:rPr lang="fr-FR" sz="1200" spc="30" dirty="0" smtClean="0">
                <a:solidFill>
                  <a:srgbClr val="F9BA00"/>
                </a:solidFill>
                <a:latin typeface="Arial" panose="020B0604020202020204" pitchFamily="34" charset="0"/>
                <a:cs typeface="Arial" panose="020B0604020202020204" pitchFamily="34" charset="0"/>
              </a:rPr>
              <a:t>(+ 8 </a:t>
            </a:r>
            <a:r>
              <a:rPr lang="fr-FR" sz="1200" spc="30" dirty="0">
                <a:solidFill>
                  <a:srgbClr val="F9BA00"/>
                </a:solidFill>
                <a:latin typeface="Arial" panose="020B0604020202020204" pitchFamily="34" charset="0"/>
                <a:cs typeface="Arial" panose="020B0604020202020204" pitchFamily="34" charset="0"/>
              </a:rPr>
              <a:t>points par rapport à </a:t>
            </a:r>
            <a:r>
              <a:rPr lang="fr-FR" sz="1200" spc="30" dirty="0" smtClean="0">
                <a:solidFill>
                  <a:srgbClr val="F9BA00"/>
                </a:solidFill>
                <a:latin typeface="Arial" panose="020B0604020202020204" pitchFamily="34" charset="0"/>
                <a:cs typeface="Arial" panose="020B0604020202020204" pitchFamily="34" charset="0"/>
              </a:rPr>
              <a:t>2014)</a:t>
            </a:r>
            <a:endParaRPr sz="1200" dirty="0">
              <a:solidFill>
                <a:srgbClr val="F9BA00"/>
              </a:solidFill>
              <a:latin typeface="Arial" panose="020B0604020202020204" pitchFamily="34" charset="0"/>
              <a:cs typeface="Arial" panose="020B0604020202020204" pitchFamily="34" charset="0"/>
            </a:endParaRPr>
          </a:p>
        </p:txBody>
      </p:sp>
      <p:grpSp>
        <p:nvGrpSpPr>
          <p:cNvPr id="170" name="Group 132">
            <a:extLst>
              <a:ext uri="{FF2B5EF4-FFF2-40B4-BE49-F238E27FC236}">
                <a16:creationId xmlns="" xmlns:a16="http://schemas.microsoft.com/office/drawing/2014/main" id="{2EF6D7A4-D9D8-4073-9748-DA35DA92A136}"/>
              </a:ext>
            </a:extLst>
          </p:cNvPr>
          <p:cNvGrpSpPr>
            <a:grpSpLocks noChangeAspect="1"/>
          </p:cNvGrpSpPr>
          <p:nvPr/>
        </p:nvGrpSpPr>
        <p:grpSpPr bwMode="auto">
          <a:xfrm>
            <a:off x="457200" y="5510392"/>
            <a:ext cx="3290887" cy="1079501"/>
            <a:chOff x="1847" y="3388"/>
            <a:chExt cx="2073" cy="680"/>
          </a:xfrm>
        </p:grpSpPr>
        <p:sp>
          <p:nvSpPr>
            <p:cNvPr id="171" name="AutoShape 131">
              <a:extLst>
                <a:ext uri="{FF2B5EF4-FFF2-40B4-BE49-F238E27FC236}">
                  <a16:creationId xmlns="" xmlns:a16="http://schemas.microsoft.com/office/drawing/2014/main" id="{FC773380-ACF5-461F-B4CD-E691AF60B8C0}"/>
                </a:ext>
              </a:extLst>
            </p:cNvPr>
            <p:cNvSpPr>
              <a:spLocks noChangeAspect="1" noChangeArrowheads="1" noTextEdit="1"/>
            </p:cNvSpPr>
            <p:nvPr/>
          </p:nvSpPr>
          <p:spPr bwMode="auto">
            <a:xfrm>
              <a:off x="1847" y="3466"/>
              <a:ext cx="2049"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172" name="Rectangle 133">
              <a:extLst>
                <a:ext uri="{FF2B5EF4-FFF2-40B4-BE49-F238E27FC236}">
                  <a16:creationId xmlns="" xmlns:a16="http://schemas.microsoft.com/office/drawing/2014/main" id="{4590ED0F-4044-4F9B-9950-4FD38DCC945F}"/>
                </a:ext>
              </a:extLst>
            </p:cNvPr>
            <p:cNvSpPr>
              <a:spLocks noChangeArrowheads="1"/>
            </p:cNvSpPr>
            <p:nvPr/>
          </p:nvSpPr>
          <p:spPr bwMode="auto">
            <a:xfrm>
              <a:off x="2449" y="3388"/>
              <a:ext cx="1340" cy="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fr-FR" altLang="fr-FR" sz="4100" b="1" dirty="0" smtClean="0">
                  <a:solidFill>
                    <a:srgbClr val="6EB130"/>
                  </a:solidFill>
                  <a:cs typeface="Arial" panose="020B0604020202020204" pitchFamily="34" charset="0"/>
                </a:rPr>
                <a:t>703</a:t>
              </a:r>
              <a:r>
                <a:rPr kumimoji="0" lang="fr-FR" altLang="fr-FR" sz="4100" b="1" i="0" u="none" strike="noStrike" cap="none" normalizeH="0" baseline="0" dirty="0" smtClean="0">
                  <a:ln>
                    <a:noFill/>
                  </a:ln>
                  <a:solidFill>
                    <a:srgbClr val="6EB130"/>
                  </a:solidFill>
                  <a:effectLst/>
                  <a:cs typeface="Arial" panose="020B0604020202020204" pitchFamily="34" charset="0"/>
                </a:rPr>
                <a:t> </a:t>
              </a:r>
              <a:r>
                <a:rPr lang="fr-FR" altLang="fr-FR" sz="4100" b="1" dirty="0">
                  <a:solidFill>
                    <a:srgbClr val="6EB130"/>
                  </a:solidFill>
                  <a:cs typeface="Arial" panose="020B0604020202020204" pitchFamily="34" charset="0"/>
                </a:rPr>
                <a:t>5</a:t>
              </a:r>
              <a:r>
                <a:rPr kumimoji="0" lang="fr-FR" altLang="fr-FR" sz="4100" b="1" i="0" u="none" strike="noStrike" cap="none" normalizeH="0" baseline="0" dirty="0" smtClean="0">
                  <a:ln>
                    <a:noFill/>
                  </a:ln>
                  <a:solidFill>
                    <a:srgbClr val="6EB130"/>
                  </a:solidFill>
                  <a:effectLst/>
                  <a:cs typeface="Arial" panose="020B0604020202020204" pitchFamily="34" charset="0"/>
                </a:rPr>
                <a:t>00</a:t>
              </a:r>
              <a:endParaRPr kumimoji="0" lang="fr-FR" altLang="fr-FR" sz="1800" b="0" i="0" u="none" strike="noStrike" cap="none" normalizeH="0" baseline="0" dirty="0">
                <a:ln>
                  <a:noFill/>
                </a:ln>
                <a:solidFill>
                  <a:srgbClr val="6EB130"/>
                </a:solidFill>
                <a:effectLst/>
                <a:cs typeface="Arial" panose="020B0604020202020204" pitchFamily="34" charset="0"/>
              </a:endParaRPr>
            </a:p>
          </p:txBody>
        </p:sp>
        <p:sp>
          <p:nvSpPr>
            <p:cNvPr id="177" name="Rectangle 138">
              <a:extLst>
                <a:ext uri="{FF2B5EF4-FFF2-40B4-BE49-F238E27FC236}">
                  <a16:creationId xmlns="" xmlns:a16="http://schemas.microsoft.com/office/drawing/2014/main" id="{0C786C87-224E-425C-B691-F44D06FA770D}"/>
                </a:ext>
              </a:extLst>
            </p:cNvPr>
            <p:cNvSpPr>
              <a:spLocks noChangeArrowheads="1"/>
            </p:cNvSpPr>
            <p:nvPr/>
          </p:nvSpPr>
          <p:spPr bwMode="auto">
            <a:xfrm>
              <a:off x="2462" y="37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178" name="Rectangle 139">
              <a:extLst>
                <a:ext uri="{FF2B5EF4-FFF2-40B4-BE49-F238E27FC236}">
                  <a16:creationId xmlns="" xmlns:a16="http://schemas.microsoft.com/office/drawing/2014/main" id="{99952B53-5A53-4D01-8D7A-9F3026D9E933}"/>
                </a:ext>
              </a:extLst>
            </p:cNvPr>
            <p:cNvSpPr>
              <a:spLocks noChangeArrowheads="1"/>
            </p:cNvSpPr>
            <p:nvPr/>
          </p:nvSpPr>
          <p:spPr bwMode="auto">
            <a:xfrm>
              <a:off x="2467" y="3750"/>
              <a:ext cx="145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fr-FR" altLang="fr-FR" sz="1200" b="1" dirty="0">
                  <a:solidFill>
                    <a:srgbClr val="6EB130"/>
                  </a:solidFill>
                  <a:cs typeface="Arial" panose="020B0604020202020204" pitchFamily="34" charset="0"/>
                </a:rPr>
                <a:t>e</a:t>
              </a:r>
              <a:r>
                <a:rPr lang="fr-FR" altLang="fr-FR" sz="1200" b="1" dirty="0" smtClean="0">
                  <a:solidFill>
                    <a:srgbClr val="6EB130"/>
                  </a:solidFill>
                  <a:cs typeface="Arial" panose="020B0604020202020204" pitchFamily="34" charset="0"/>
                </a:rPr>
                <a:t>ntrées en fo</a:t>
              </a:r>
              <a:r>
                <a:rPr kumimoji="0" lang="fr-FR" altLang="fr-FR" sz="1200" b="1" i="0" u="none" strike="noStrike" cap="none" normalizeH="0" baseline="0" dirty="0" smtClean="0">
                  <a:ln>
                    <a:noFill/>
                  </a:ln>
                  <a:solidFill>
                    <a:srgbClr val="6EB130"/>
                  </a:solidFill>
                  <a:effectLst/>
                  <a:cs typeface="Arial" panose="020B0604020202020204" pitchFamily="34" charset="0"/>
                </a:rPr>
                <a:t>rmation </a:t>
              </a:r>
              <a:r>
                <a:rPr kumimoji="0" lang="fr-FR" altLang="fr-FR" sz="1200" i="0" u="none" strike="noStrike" cap="none" normalizeH="0" baseline="0" dirty="0" smtClean="0">
                  <a:ln>
                    <a:noFill/>
                  </a:ln>
                  <a:effectLst/>
                  <a:cs typeface="Arial" panose="020B0604020202020204" pitchFamily="34" charset="0"/>
                </a:rPr>
                <a:t>de</a:t>
              </a:r>
              <a:r>
                <a:rPr kumimoji="0" lang="fr-FR" altLang="fr-FR" sz="1200" i="0" u="none" strike="noStrike" cap="none" normalizeH="0" dirty="0" smtClean="0">
                  <a:ln>
                    <a:noFill/>
                  </a:ln>
                  <a:effectLst/>
                  <a:cs typeface="Arial" panose="020B0604020202020204" pitchFamily="34" charset="0"/>
                </a:rPr>
                <a:t> demandeurs d’emploi en 2017</a:t>
              </a:r>
              <a:endParaRPr kumimoji="0" lang="fr-FR" altLang="fr-FR" sz="1800" i="0" u="none" strike="noStrike" cap="none" normalizeH="0" baseline="0" dirty="0">
                <a:ln>
                  <a:noFill/>
                </a:ln>
                <a:effectLst/>
                <a:cs typeface="Arial" panose="020B0604020202020204" pitchFamily="34" charset="0"/>
              </a:endParaRPr>
            </a:p>
          </p:txBody>
        </p:sp>
        <p:sp>
          <p:nvSpPr>
            <p:cNvPr id="182" name="Rectangle 143">
              <a:extLst>
                <a:ext uri="{FF2B5EF4-FFF2-40B4-BE49-F238E27FC236}">
                  <a16:creationId xmlns="" xmlns:a16="http://schemas.microsoft.com/office/drawing/2014/main" id="{A2C6267E-32BB-4BEB-B9E2-76D6C9012B4E}"/>
                </a:ext>
              </a:extLst>
            </p:cNvPr>
            <p:cNvSpPr>
              <a:spLocks noChangeArrowheads="1"/>
            </p:cNvSpPr>
            <p:nvPr/>
          </p:nvSpPr>
          <p:spPr bwMode="auto">
            <a:xfrm>
              <a:off x="3203" y="37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183" name="Rectangle 144">
              <a:extLst>
                <a:ext uri="{FF2B5EF4-FFF2-40B4-BE49-F238E27FC236}">
                  <a16:creationId xmlns="" xmlns:a16="http://schemas.microsoft.com/office/drawing/2014/main" id="{7F307601-CF7B-482B-A7AE-58171BDF4228}"/>
                </a:ext>
              </a:extLst>
            </p:cNvPr>
            <p:cNvSpPr>
              <a:spLocks noChangeArrowheads="1"/>
            </p:cNvSpPr>
            <p:nvPr/>
          </p:nvSpPr>
          <p:spPr bwMode="auto">
            <a:xfrm>
              <a:off x="3258" y="37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184" name="Rectangle 145">
              <a:extLst>
                <a:ext uri="{FF2B5EF4-FFF2-40B4-BE49-F238E27FC236}">
                  <a16:creationId xmlns="" xmlns:a16="http://schemas.microsoft.com/office/drawing/2014/main" id="{9DA9ABF9-A91B-4316-9F30-823EEF17C3E3}"/>
                </a:ext>
              </a:extLst>
            </p:cNvPr>
            <p:cNvSpPr>
              <a:spLocks noChangeArrowheads="1"/>
            </p:cNvSpPr>
            <p:nvPr/>
          </p:nvSpPr>
          <p:spPr bwMode="auto">
            <a:xfrm>
              <a:off x="3324" y="37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185" name="Rectangle 146">
              <a:extLst>
                <a:ext uri="{FF2B5EF4-FFF2-40B4-BE49-F238E27FC236}">
                  <a16:creationId xmlns="" xmlns:a16="http://schemas.microsoft.com/office/drawing/2014/main" id="{631A2F2B-40D4-4CA0-A44B-0958FE95BCD8}"/>
                </a:ext>
              </a:extLst>
            </p:cNvPr>
            <p:cNvSpPr>
              <a:spLocks noChangeArrowheads="1"/>
            </p:cNvSpPr>
            <p:nvPr/>
          </p:nvSpPr>
          <p:spPr bwMode="auto">
            <a:xfrm>
              <a:off x="3359" y="37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188" name="Rectangle 149">
              <a:extLst>
                <a:ext uri="{FF2B5EF4-FFF2-40B4-BE49-F238E27FC236}">
                  <a16:creationId xmlns="" xmlns:a16="http://schemas.microsoft.com/office/drawing/2014/main" id="{6974E8BC-9A48-4C1F-A235-255A906A8E7F}"/>
                </a:ext>
              </a:extLst>
            </p:cNvPr>
            <p:cNvSpPr>
              <a:spLocks noChangeArrowheads="1"/>
            </p:cNvSpPr>
            <p:nvPr/>
          </p:nvSpPr>
          <p:spPr bwMode="auto">
            <a:xfrm>
              <a:off x="2661" y="389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189" name="Rectangle 150">
              <a:extLst>
                <a:ext uri="{FF2B5EF4-FFF2-40B4-BE49-F238E27FC236}">
                  <a16:creationId xmlns="" xmlns:a16="http://schemas.microsoft.com/office/drawing/2014/main" id="{823B42F5-C3F9-4C4A-A2F8-107C31BB76EE}"/>
                </a:ext>
              </a:extLst>
            </p:cNvPr>
            <p:cNvSpPr>
              <a:spLocks noChangeArrowheads="1"/>
            </p:cNvSpPr>
            <p:nvPr/>
          </p:nvSpPr>
          <p:spPr bwMode="auto">
            <a:xfrm>
              <a:off x="2725" y="389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190" name="Rectangle 151">
              <a:extLst>
                <a:ext uri="{FF2B5EF4-FFF2-40B4-BE49-F238E27FC236}">
                  <a16:creationId xmlns="" xmlns:a16="http://schemas.microsoft.com/office/drawing/2014/main" id="{48AF9AE0-C33D-4A96-8F26-9DFBFD52CBC7}"/>
                </a:ext>
              </a:extLst>
            </p:cNvPr>
            <p:cNvSpPr>
              <a:spLocks noChangeArrowheads="1"/>
            </p:cNvSpPr>
            <p:nvPr/>
          </p:nvSpPr>
          <p:spPr bwMode="auto">
            <a:xfrm>
              <a:off x="2875" y="389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191" name="Rectangle 152">
              <a:extLst>
                <a:ext uri="{FF2B5EF4-FFF2-40B4-BE49-F238E27FC236}">
                  <a16:creationId xmlns="" xmlns:a16="http://schemas.microsoft.com/office/drawing/2014/main" id="{7FE6C7A3-0599-4B64-AD9E-14D334D31585}"/>
                </a:ext>
              </a:extLst>
            </p:cNvPr>
            <p:cNvSpPr>
              <a:spLocks noChangeArrowheads="1"/>
            </p:cNvSpPr>
            <p:nvPr/>
          </p:nvSpPr>
          <p:spPr bwMode="auto">
            <a:xfrm>
              <a:off x="2932" y="389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192" name="Rectangle 153">
              <a:extLst>
                <a:ext uri="{FF2B5EF4-FFF2-40B4-BE49-F238E27FC236}">
                  <a16:creationId xmlns="" xmlns:a16="http://schemas.microsoft.com/office/drawing/2014/main" id="{58A9B01F-2675-4732-9952-DB57CE1DBA41}"/>
                </a:ext>
              </a:extLst>
            </p:cNvPr>
            <p:cNvSpPr>
              <a:spLocks noChangeArrowheads="1"/>
            </p:cNvSpPr>
            <p:nvPr/>
          </p:nvSpPr>
          <p:spPr bwMode="auto">
            <a:xfrm>
              <a:off x="2987" y="389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193" name="Rectangle 154">
              <a:extLst>
                <a:ext uri="{FF2B5EF4-FFF2-40B4-BE49-F238E27FC236}">
                  <a16:creationId xmlns="" xmlns:a16="http://schemas.microsoft.com/office/drawing/2014/main" id="{23ED3474-C672-44D5-9393-0B79676D975B}"/>
                </a:ext>
              </a:extLst>
            </p:cNvPr>
            <p:cNvSpPr>
              <a:spLocks noChangeArrowheads="1"/>
            </p:cNvSpPr>
            <p:nvPr/>
          </p:nvSpPr>
          <p:spPr bwMode="auto">
            <a:xfrm>
              <a:off x="3049" y="389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194" name="Rectangle 155">
              <a:extLst>
                <a:ext uri="{FF2B5EF4-FFF2-40B4-BE49-F238E27FC236}">
                  <a16:creationId xmlns="" xmlns:a16="http://schemas.microsoft.com/office/drawing/2014/main" id="{66D16444-9E84-42EB-96C0-9AB55E2BB24F}"/>
                </a:ext>
              </a:extLst>
            </p:cNvPr>
            <p:cNvSpPr>
              <a:spLocks noChangeArrowheads="1"/>
            </p:cNvSpPr>
            <p:nvPr/>
          </p:nvSpPr>
          <p:spPr bwMode="auto">
            <a:xfrm>
              <a:off x="3166" y="389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195" name="Rectangle 156">
              <a:extLst>
                <a:ext uri="{FF2B5EF4-FFF2-40B4-BE49-F238E27FC236}">
                  <a16:creationId xmlns="" xmlns:a16="http://schemas.microsoft.com/office/drawing/2014/main" id="{984B9C25-482A-46BC-92CB-E1E148AC115A}"/>
                </a:ext>
              </a:extLst>
            </p:cNvPr>
            <p:cNvSpPr>
              <a:spLocks noChangeArrowheads="1"/>
            </p:cNvSpPr>
            <p:nvPr/>
          </p:nvSpPr>
          <p:spPr bwMode="auto">
            <a:xfrm>
              <a:off x="3205" y="389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198" name="Rectangle 159">
              <a:extLst>
                <a:ext uri="{FF2B5EF4-FFF2-40B4-BE49-F238E27FC236}">
                  <a16:creationId xmlns="" xmlns:a16="http://schemas.microsoft.com/office/drawing/2014/main" id="{871A284B-63FE-449B-83AF-BF3725D866EB}"/>
                </a:ext>
              </a:extLst>
            </p:cNvPr>
            <p:cNvSpPr>
              <a:spLocks noChangeArrowheads="1"/>
            </p:cNvSpPr>
            <p:nvPr/>
          </p:nvSpPr>
          <p:spPr bwMode="auto">
            <a:xfrm>
              <a:off x="3418" y="389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grpSp>
      <p:grpSp>
        <p:nvGrpSpPr>
          <p:cNvPr id="207" name="Group 170">
            <a:extLst>
              <a:ext uri="{FF2B5EF4-FFF2-40B4-BE49-F238E27FC236}">
                <a16:creationId xmlns="" xmlns:a16="http://schemas.microsoft.com/office/drawing/2014/main" id="{20C7FF4F-6138-4522-A415-226B747D3C9B}"/>
              </a:ext>
            </a:extLst>
          </p:cNvPr>
          <p:cNvGrpSpPr>
            <a:grpSpLocks noChangeAspect="1"/>
          </p:cNvGrpSpPr>
          <p:nvPr/>
        </p:nvGrpSpPr>
        <p:grpSpPr bwMode="auto">
          <a:xfrm>
            <a:off x="457200" y="2090738"/>
            <a:ext cx="3600451" cy="1357312"/>
            <a:chOff x="288" y="1317"/>
            <a:chExt cx="2268" cy="855"/>
          </a:xfrm>
        </p:grpSpPr>
        <p:sp>
          <p:nvSpPr>
            <p:cNvPr id="208" name="AutoShape 169">
              <a:extLst>
                <a:ext uri="{FF2B5EF4-FFF2-40B4-BE49-F238E27FC236}">
                  <a16:creationId xmlns="" xmlns:a16="http://schemas.microsoft.com/office/drawing/2014/main" id="{43AF0C45-70E8-40BA-9C07-B2B9CE23E136}"/>
                </a:ext>
              </a:extLst>
            </p:cNvPr>
            <p:cNvSpPr>
              <a:spLocks noChangeAspect="1" noChangeArrowheads="1" noTextEdit="1"/>
            </p:cNvSpPr>
            <p:nvPr/>
          </p:nvSpPr>
          <p:spPr bwMode="auto">
            <a:xfrm>
              <a:off x="288" y="1317"/>
              <a:ext cx="2268" cy="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09" name="Freeform 171">
              <a:extLst>
                <a:ext uri="{FF2B5EF4-FFF2-40B4-BE49-F238E27FC236}">
                  <a16:creationId xmlns="" xmlns:a16="http://schemas.microsoft.com/office/drawing/2014/main" id="{770B3B69-6246-481E-891D-68F3FEC8F2E9}"/>
                </a:ext>
              </a:extLst>
            </p:cNvPr>
            <p:cNvSpPr>
              <a:spLocks/>
            </p:cNvSpPr>
            <p:nvPr/>
          </p:nvSpPr>
          <p:spPr bwMode="auto">
            <a:xfrm>
              <a:off x="293" y="1591"/>
              <a:ext cx="547" cy="291"/>
            </a:xfrm>
            <a:custGeom>
              <a:avLst/>
              <a:gdLst>
                <a:gd name="T0" fmla="*/ 7 w 231"/>
                <a:gd name="T1" fmla="*/ 122 h 122"/>
                <a:gd name="T2" fmla="*/ 0 w 231"/>
                <a:gd name="T3" fmla="*/ 112 h 122"/>
                <a:gd name="T4" fmla="*/ 122 w 231"/>
                <a:gd name="T5" fmla="*/ 30 h 122"/>
                <a:gd name="T6" fmla="*/ 131 w 231"/>
                <a:gd name="T7" fmla="*/ 29 h 122"/>
                <a:gd name="T8" fmla="*/ 175 w 231"/>
                <a:gd name="T9" fmla="*/ 52 h 122"/>
                <a:gd name="T10" fmla="*/ 223 w 231"/>
                <a:gd name="T11" fmla="*/ 0 h 122"/>
                <a:gd name="T12" fmla="*/ 231 w 231"/>
                <a:gd name="T13" fmla="*/ 7 h 122"/>
                <a:gd name="T14" fmla="*/ 182 w 231"/>
                <a:gd name="T15" fmla="*/ 61 h 122"/>
                <a:gd name="T16" fmla="*/ 171 w 231"/>
                <a:gd name="T17" fmla="*/ 63 h 122"/>
                <a:gd name="T18" fmla="*/ 127 w 231"/>
                <a:gd name="T19" fmla="*/ 40 h 122"/>
                <a:gd name="T20" fmla="*/ 7 w 231"/>
                <a:gd name="T21"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22">
                  <a:moveTo>
                    <a:pt x="7" y="122"/>
                  </a:moveTo>
                  <a:cubicBezTo>
                    <a:pt x="0" y="112"/>
                    <a:pt x="0" y="112"/>
                    <a:pt x="0" y="112"/>
                  </a:cubicBezTo>
                  <a:cubicBezTo>
                    <a:pt x="122" y="30"/>
                    <a:pt x="122" y="30"/>
                    <a:pt x="122" y="30"/>
                  </a:cubicBezTo>
                  <a:cubicBezTo>
                    <a:pt x="125" y="28"/>
                    <a:pt x="128" y="28"/>
                    <a:pt x="131" y="29"/>
                  </a:cubicBezTo>
                  <a:cubicBezTo>
                    <a:pt x="175" y="52"/>
                    <a:pt x="175" y="52"/>
                    <a:pt x="175" y="52"/>
                  </a:cubicBezTo>
                  <a:cubicBezTo>
                    <a:pt x="223" y="0"/>
                    <a:pt x="223" y="0"/>
                    <a:pt x="223" y="0"/>
                  </a:cubicBezTo>
                  <a:cubicBezTo>
                    <a:pt x="231" y="7"/>
                    <a:pt x="231" y="7"/>
                    <a:pt x="231" y="7"/>
                  </a:cubicBezTo>
                  <a:cubicBezTo>
                    <a:pt x="182" y="61"/>
                    <a:pt x="182" y="61"/>
                    <a:pt x="182" y="61"/>
                  </a:cubicBezTo>
                  <a:cubicBezTo>
                    <a:pt x="179" y="64"/>
                    <a:pt x="175" y="65"/>
                    <a:pt x="171" y="63"/>
                  </a:cubicBezTo>
                  <a:cubicBezTo>
                    <a:pt x="127" y="40"/>
                    <a:pt x="127" y="40"/>
                    <a:pt x="127" y="40"/>
                  </a:cubicBezTo>
                  <a:lnTo>
                    <a:pt x="7" y="122"/>
                  </a:lnTo>
                  <a:close/>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10" name="Freeform 172">
              <a:extLst>
                <a:ext uri="{FF2B5EF4-FFF2-40B4-BE49-F238E27FC236}">
                  <a16:creationId xmlns="" xmlns:a16="http://schemas.microsoft.com/office/drawing/2014/main" id="{F37A9C30-F458-47DB-B847-54574D6D4F1A}"/>
                </a:ext>
              </a:extLst>
            </p:cNvPr>
            <p:cNvSpPr>
              <a:spLocks/>
            </p:cNvSpPr>
            <p:nvPr/>
          </p:nvSpPr>
          <p:spPr bwMode="auto">
            <a:xfrm>
              <a:off x="765" y="1520"/>
              <a:ext cx="139" cy="145"/>
            </a:xfrm>
            <a:custGeom>
              <a:avLst/>
              <a:gdLst>
                <a:gd name="T0" fmla="*/ 58 w 59"/>
                <a:gd name="T1" fmla="*/ 5 h 61"/>
                <a:gd name="T2" fmla="*/ 39 w 59"/>
                <a:gd name="T3" fmla="*/ 57 h 61"/>
                <a:gd name="T4" fmla="*/ 32 w 59"/>
                <a:gd name="T5" fmla="*/ 57 h 61"/>
                <a:gd name="T6" fmla="*/ 26 w 59"/>
                <a:gd name="T7" fmla="*/ 38 h 61"/>
                <a:gd name="T8" fmla="*/ 23 w 59"/>
                <a:gd name="T9" fmla="*/ 36 h 61"/>
                <a:gd name="T10" fmla="*/ 4 w 59"/>
                <a:gd name="T11" fmla="*/ 31 h 61"/>
                <a:gd name="T12" fmla="*/ 3 w 59"/>
                <a:gd name="T13" fmla="*/ 25 h 61"/>
                <a:gd name="T14" fmla="*/ 53 w 59"/>
                <a:gd name="T15" fmla="*/ 1 h 61"/>
                <a:gd name="T16" fmla="*/ 58 w 59"/>
                <a:gd name="T17" fmla="*/ 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61">
                  <a:moveTo>
                    <a:pt x="58" y="5"/>
                  </a:moveTo>
                  <a:cubicBezTo>
                    <a:pt x="39" y="57"/>
                    <a:pt x="39" y="57"/>
                    <a:pt x="39" y="57"/>
                  </a:cubicBezTo>
                  <a:cubicBezTo>
                    <a:pt x="38" y="61"/>
                    <a:pt x="33" y="61"/>
                    <a:pt x="32" y="57"/>
                  </a:cubicBezTo>
                  <a:cubicBezTo>
                    <a:pt x="26" y="38"/>
                    <a:pt x="26" y="38"/>
                    <a:pt x="26" y="38"/>
                  </a:cubicBezTo>
                  <a:cubicBezTo>
                    <a:pt x="26" y="37"/>
                    <a:pt x="25" y="36"/>
                    <a:pt x="23" y="36"/>
                  </a:cubicBezTo>
                  <a:cubicBezTo>
                    <a:pt x="4" y="31"/>
                    <a:pt x="4" y="31"/>
                    <a:pt x="4" y="31"/>
                  </a:cubicBezTo>
                  <a:cubicBezTo>
                    <a:pt x="0" y="31"/>
                    <a:pt x="0" y="26"/>
                    <a:pt x="3" y="25"/>
                  </a:cubicBezTo>
                  <a:cubicBezTo>
                    <a:pt x="53" y="1"/>
                    <a:pt x="53" y="1"/>
                    <a:pt x="53" y="1"/>
                  </a:cubicBezTo>
                  <a:cubicBezTo>
                    <a:pt x="56" y="0"/>
                    <a:pt x="59" y="3"/>
                    <a:pt x="58" y="5"/>
                  </a:cubicBezTo>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11" name="Freeform 173">
              <a:extLst>
                <a:ext uri="{FF2B5EF4-FFF2-40B4-BE49-F238E27FC236}">
                  <a16:creationId xmlns="" xmlns:a16="http://schemas.microsoft.com/office/drawing/2014/main" id="{C2469406-4553-4D58-857A-625B24B49063}"/>
                </a:ext>
              </a:extLst>
            </p:cNvPr>
            <p:cNvSpPr>
              <a:spLocks/>
            </p:cNvSpPr>
            <p:nvPr/>
          </p:nvSpPr>
          <p:spPr bwMode="auto">
            <a:xfrm>
              <a:off x="376" y="1841"/>
              <a:ext cx="78" cy="165"/>
            </a:xfrm>
            <a:custGeom>
              <a:avLst/>
              <a:gdLst>
                <a:gd name="T0" fmla="*/ 0 w 78"/>
                <a:gd name="T1" fmla="*/ 53 h 165"/>
                <a:gd name="T2" fmla="*/ 0 w 78"/>
                <a:gd name="T3" fmla="*/ 165 h 165"/>
                <a:gd name="T4" fmla="*/ 78 w 78"/>
                <a:gd name="T5" fmla="*/ 165 h 165"/>
                <a:gd name="T6" fmla="*/ 78 w 78"/>
                <a:gd name="T7" fmla="*/ 0 h 165"/>
                <a:gd name="T8" fmla="*/ 0 w 78"/>
                <a:gd name="T9" fmla="*/ 53 h 165"/>
              </a:gdLst>
              <a:ahLst/>
              <a:cxnLst>
                <a:cxn ang="0">
                  <a:pos x="T0" y="T1"/>
                </a:cxn>
                <a:cxn ang="0">
                  <a:pos x="T2" y="T3"/>
                </a:cxn>
                <a:cxn ang="0">
                  <a:pos x="T4" y="T5"/>
                </a:cxn>
                <a:cxn ang="0">
                  <a:pos x="T6" y="T7"/>
                </a:cxn>
                <a:cxn ang="0">
                  <a:pos x="T8" y="T9"/>
                </a:cxn>
              </a:cxnLst>
              <a:rect l="0" t="0" r="r" b="b"/>
              <a:pathLst>
                <a:path w="78" h="165">
                  <a:moveTo>
                    <a:pt x="0" y="53"/>
                  </a:moveTo>
                  <a:lnTo>
                    <a:pt x="0" y="165"/>
                  </a:lnTo>
                  <a:lnTo>
                    <a:pt x="78" y="165"/>
                  </a:lnTo>
                  <a:lnTo>
                    <a:pt x="78" y="0"/>
                  </a:lnTo>
                  <a:lnTo>
                    <a:pt x="0" y="53"/>
                  </a:lnTo>
                  <a:close/>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12" name="Freeform 174">
              <a:extLst>
                <a:ext uri="{FF2B5EF4-FFF2-40B4-BE49-F238E27FC236}">
                  <a16:creationId xmlns="" xmlns:a16="http://schemas.microsoft.com/office/drawing/2014/main" id="{B51D3B67-E584-4AA2-8BE8-9E77BE0D7C46}"/>
                </a:ext>
              </a:extLst>
            </p:cNvPr>
            <p:cNvSpPr>
              <a:spLocks/>
            </p:cNvSpPr>
            <p:nvPr/>
          </p:nvSpPr>
          <p:spPr bwMode="auto">
            <a:xfrm>
              <a:off x="492" y="1760"/>
              <a:ext cx="78" cy="246"/>
            </a:xfrm>
            <a:custGeom>
              <a:avLst/>
              <a:gdLst>
                <a:gd name="T0" fmla="*/ 0 w 78"/>
                <a:gd name="T1" fmla="*/ 53 h 246"/>
                <a:gd name="T2" fmla="*/ 0 w 78"/>
                <a:gd name="T3" fmla="*/ 246 h 246"/>
                <a:gd name="T4" fmla="*/ 78 w 78"/>
                <a:gd name="T5" fmla="*/ 246 h 246"/>
                <a:gd name="T6" fmla="*/ 78 w 78"/>
                <a:gd name="T7" fmla="*/ 0 h 246"/>
                <a:gd name="T8" fmla="*/ 0 w 78"/>
                <a:gd name="T9" fmla="*/ 53 h 246"/>
              </a:gdLst>
              <a:ahLst/>
              <a:cxnLst>
                <a:cxn ang="0">
                  <a:pos x="T0" y="T1"/>
                </a:cxn>
                <a:cxn ang="0">
                  <a:pos x="T2" y="T3"/>
                </a:cxn>
                <a:cxn ang="0">
                  <a:pos x="T4" y="T5"/>
                </a:cxn>
                <a:cxn ang="0">
                  <a:pos x="T6" y="T7"/>
                </a:cxn>
                <a:cxn ang="0">
                  <a:pos x="T8" y="T9"/>
                </a:cxn>
              </a:cxnLst>
              <a:rect l="0" t="0" r="r" b="b"/>
              <a:pathLst>
                <a:path w="78" h="246">
                  <a:moveTo>
                    <a:pt x="0" y="53"/>
                  </a:moveTo>
                  <a:lnTo>
                    <a:pt x="0" y="246"/>
                  </a:lnTo>
                  <a:lnTo>
                    <a:pt x="78" y="246"/>
                  </a:lnTo>
                  <a:lnTo>
                    <a:pt x="78" y="0"/>
                  </a:lnTo>
                  <a:lnTo>
                    <a:pt x="0" y="53"/>
                  </a:lnTo>
                  <a:close/>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13" name="Freeform 175">
              <a:extLst>
                <a:ext uri="{FF2B5EF4-FFF2-40B4-BE49-F238E27FC236}">
                  <a16:creationId xmlns="" xmlns:a16="http://schemas.microsoft.com/office/drawing/2014/main" id="{90A1D4C3-CAFC-47D9-ABA2-27993F343675}"/>
                </a:ext>
              </a:extLst>
            </p:cNvPr>
            <p:cNvSpPr>
              <a:spLocks/>
            </p:cNvSpPr>
            <p:nvPr/>
          </p:nvSpPr>
          <p:spPr bwMode="auto">
            <a:xfrm>
              <a:off x="610" y="1751"/>
              <a:ext cx="76" cy="255"/>
            </a:xfrm>
            <a:custGeom>
              <a:avLst/>
              <a:gdLst>
                <a:gd name="T0" fmla="*/ 0 w 76"/>
                <a:gd name="T1" fmla="*/ 0 h 255"/>
                <a:gd name="T2" fmla="*/ 0 w 76"/>
                <a:gd name="T3" fmla="*/ 255 h 255"/>
                <a:gd name="T4" fmla="*/ 76 w 76"/>
                <a:gd name="T5" fmla="*/ 255 h 255"/>
                <a:gd name="T6" fmla="*/ 76 w 76"/>
                <a:gd name="T7" fmla="*/ 40 h 255"/>
                <a:gd name="T8" fmla="*/ 0 w 76"/>
                <a:gd name="T9" fmla="*/ 0 h 255"/>
              </a:gdLst>
              <a:ahLst/>
              <a:cxnLst>
                <a:cxn ang="0">
                  <a:pos x="T0" y="T1"/>
                </a:cxn>
                <a:cxn ang="0">
                  <a:pos x="T2" y="T3"/>
                </a:cxn>
                <a:cxn ang="0">
                  <a:pos x="T4" y="T5"/>
                </a:cxn>
                <a:cxn ang="0">
                  <a:pos x="T6" y="T7"/>
                </a:cxn>
                <a:cxn ang="0">
                  <a:pos x="T8" y="T9"/>
                </a:cxn>
              </a:cxnLst>
              <a:rect l="0" t="0" r="r" b="b"/>
              <a:pathLst>
                <a:path w="76" h="255">
                  <a:moveTo>
                    <a:pt x="0" y="0"/>
                  </a:moveTo>
                  <a:lnTo>
                    <a:pt x="0" y="255"/>
                  </a:lnTo>
                  <a:lnTo>
                    <a:pt x="76" y="255"/>
                  </a:lnTo>
                  <a:lnTo>
                    <a:pt x="76" y="40"/>
                  </a:lnTo>
                  <a:lnTo>
                    <a:pt x="0" y="0"/>
                  </a:lnTo>
                  <a:close/>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14" name="Freeform 176">
              <a:extLst>
                <a:ext uri="{FF2B5EF4-FFF2-40B4-BE49-F238E27FC236}">
                  <a16:creationId xmlns="" xmlns:a16="http://schemas.microsoft.com/office/drawing/2014/main" id="{59180E1E-FF77-42EF-9057-22F6EBAC0062}"/>
                </a:ext>
              </a:extLst>
            </p:cNvPr>
            <p:cNvSpPr>
              <a:spLocks/>
            </p:cNvSpPr>
            <p:nvPr/>
          </p:nvSpPr>
          <p:spPr bwMode="auto">
            <a:xfrm>
              <a:off x="727" y="1710"/>
              <a:ext cx="75" cy="296"/>
            </a:xfrm>
            <a:custGeom>
              <a:avLst/>
              <a:gdLst>
                <a:gd name="T0" fmla="*/ 0 w 75"/>
                <a:gd name="T1" fmla="*/ 84 h 296"/>
                <a:gd name="T2" fmla="*/ 0 w 75"/>
                <a:gd name="T3" fmla="*/ 296 h 296"/>
                <a:gd name="T4" fmla="*/ 75 w 75"/>
                <a:gd name="T5" fmla="*/ 296 h 296"/>
                <a:gd name="T6" fmla="*/ 75 w 75"/>
                <a:gd name="T7" fmla="*/ 0 h 296"/>
                <a:gd name="T8" fmla="*/ 0 w 75"/>
                <a:gd name="T9" fmla="*/ 84 h 296"/>
              </a:gdLst>
              <a:ahLst/>
              <a:cxnLst>
                <a:cxn ang="0">
                  <a:pos x="T0" y="T1"/>
                </a:cxn>
                <a:cxn ang="0">
                  <a:pos x="T2" y="T3"/>
                </a:cxn>
                <a:cxn ang="0">
                  <a:pos x="T4" y="T5"/>
                </a:cxn>
                <a:cxn ang="0">
                  <a:pos x="T6" y="T7"/>
                </a:cxn>
                <a:cxn ang="0">
                  <a:pos x="T8" y="T9"/>
                </a:cxn>
              </a:cxnLst>
              <a:rect l="0" t="0" r="r" b="b"/>
              <a:pathLst>
                <a:path w="75" h="296">
                  <a:moveTo>
                    <a:pt x="0" y="84"/>
                  </a:moveTo>
                  <a:lnTo>
                    <a:pt x="0" y="296"/>
                  </a:lnTo>
                  <a:lnTo>
                    <a:pt x="75" y="296"/>
                  </a:lnTo>
                  <a:lnTo>
                    <a:pt x="75" y="0"/>
                  </a:lnTo>
                  <a:lnTo>
                    <a:pt x="0" y="84"/>
                  </a:lnTo>
                  <a:close/>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15" name="Freeform 177">
              <a:extLst>
                <a:ext uri="{FF2B5EF4-FFF2-40B4-BE49-F238E27FC236}">
                  <a16:creationId xmlns="" xmlns:a16="http://schemas.microsoft.com/office/drawing/2014/main" id="{92E2734E-2727-49C6-BD00-CD3C3E52F24B}"/>
                </a:ext>
              </a:extLst>
            </p:cNvPr>
            <p:cNvSpPr>
              <a:spLocks/>
            </p:cNvSpPr>
            <p:nvPr/>
          </p:nvSpPr>
          <p:spPr bwMode="auto">
            <a:xfrm>
              <a:off x="288" y="1481"/>
              <a:ext cx="602" cy="606"/>
            </a:xfrm>
            <a:custGeom>
              <a:avLst/>
              <a:gdLst>
                <a:gd name="T0" fmla="*/ 248 w 254"/>
                <a:gd name="T1" fmla="*/ 254 h 254"/>
                <a:gd name="T2" fmla="*/ 6 w 254"/>
                <a:gd name="T3" fmla="*/ 254 h 254"/>
                <a:gd name="T4" fmla="*/ 0 w 254"/>
                <a:gd name="T5" fmla="*/ 248 h 254"/>
                <a:gd name="T6" fmla="*/ 0 w 254"/>
                <a:gd name="T7" fmla="*/ 5 h 254"/>
                <a:gd name="T8" fmla="*/ 6 w 254"/>
                <a:gd name="T9" fmla="*/ 0 h 254"/>
                <a:gd name="T10" fmla="*/ 11 w 254"/>
                <a:gd name="T11" fmla="*/ 5 h 254"/>
                <a:gd name="T12" fmla="*/ 11 w 254"/>
                <a:gd name="T13" fmla="*/ 242 h 254"/>
                <a:gd name="T14" fmla="*/ 248 w 254"/>
                <a:gd name="T15" fmla="*/ 242 h 254"/>
                <a:gd name="T16" fmla="*/ 254 w 254"/>
                <a:gd name="T17" fmla="*/ 248 h 254"/>
                <a:gd name="T18" fmla="*/ 248 w 254"/>
                <a:gd name="T19" fmla="*/ 25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248" y="254"/>
                  </a:moveTo>
                  <a:cubicBezTo>
                    <a:pt x="6" y="254"/>
                    <a:pt x="6" y="254"/>
                    <a:pt x="6" y="254"/>
                  </a:cubicBezTo>
                  <a:cubicBezTo>
                    <a:pt x="2" y="254"/>
                    <a:pt x="0" y="251"/>
                    <a:pt x="0" y="248"/>
                  </a:cubicBezTo>
                  <a:cubicBezTo>
                    <a:pt x="0" y="5"/>
                    <a:pt x="0" y="5"/>
                    <a:pt x="0" y="5"/>
                  </a:cubicBezTo>
                  <a:cubicBezTo>
                    <a:pt x="0" y="2"/>
                    <a:pt x="2" y="0"/>
                    <a:pt x="6" y="0"/>
                  </a:cubicBezTo>
                  <a:cubicBezTo>
                    <a:pt x="9" y="0"/>
                    <a:pt x="11" y="2"/>
                    <a:pt x="11" y="5"/>
                  </a:cubicBezTo>
                  <a:cubicBezTo>
                    <a:pt x="11" y="242"/>
                    <a:pt x="11" y="242"/>
                    <a:pt x="11" y="242"/>
                  </a:cubicBezTo>
                  <a:cubicBezTo>
                    <a:pt x="248" y="242"/>
                    <a:pt x="248" y="242"/>
                    <a:pt x="248" y="242"/>
                  </a:cubicBezTo>
                  <a:cubicBezTo>
                    <a:pt x="251" y="242"/>
                    <a:pt x="254" y="245"/>
                    <a:pt x="254" y="248"/>
                  </a:cubicBezTo>
                  <a:cubicBezTo>
                    <a:pt x="254" y="251"/>
                    <a:pt x="251" y="254"/>
                    <a:pt x="248" y="254"/>
                  </a:cubicBezTo>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16" name="Rectangle 178">
              <a:extLst>
                <a:ext uri="{FF2B5EF4-FFF2-40B4-BE49-F238E27FC236}">
                  <a16:creationId xmlns="" xmlns:a16="http://schemas.microsoft.com/office/drawing/2014/main" id="{924E2B1D-5386-4F9A-B2E1-2064E5B7DD6E}"/>
                </a:ext>
              </a:extLst>
            </p:cNvPr>
            <p:cNvSpPr>
              <a:spLocks noChangeArrowheads="1"/>
            </p:cNvSpPr>
            <p:nvPr/>
          </p:nvSpPr>
          <p:spPr bwMode="auto">
            <a:xfrm>
              <a:off x="998" y="1358"/>
              <a:ext cx="1032"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4800" b="1" i="0" u="none" strike="noStrike" cap="none" normalizeH="0" baseline="0" dirty="0" smtClean="0">
                  <a:ln>
                    <a:noFill/>
                  </a:ln>
                  <a:solidFill>
                    <a:srgbClr val="F9BA00"/>
                  </a:solidFill>
                  <a:effectLst/>
                  <a:cs typeface="Arial" panose="020B0604020202020204" pitchFamily="34" charset="0"/>
                </a:rPr>
                <a:t>4,2</a:t>
              </a:r>
              <a:r>
                <a:rPr kumimoji="0" lang="fr-FR" altLang="fr-FR" sz="1200" b="1" i="0" u="none" strike="noStrike" cap="none" normalizeH="0" baseline="0" dirty="0" smtClean="0">
                  <a:ln>
                    <a:noFill/>
                  </a:ln>
                  <a:solidFill>
                    <a:srgbClr val="F9BA00"/>
                  </a:solidFill>
                  <a:effectLst/>
                  <a:cs typeface="Arial" panose="020B0604020202020204" pitchFamily="34" charset="0"/>
                </a:rPr>
                <a:t> </a:t>
              </a:r>
              <a:r>
                <a:rPr lang="fr-FR" altLang="fr-FR" sz="1200" b="1" dirty="0" smtClean="0">
                  <a:solidFill>
                    <a:srgbClr val="F9BA00"/>
                  </a:solidFill>
                  <a:cs typeface="Arial" panose="020B0604020202020204" pitchFamily="34" charset="0"/>
                </a:rPr>
                <a:t>MILLIONS</a:t>
              </a: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222" name="Rectangle 184">
              <a:extLst>
                <a:ext uri="{FF2B5EF4-FFF2-40B4-BE49-F238E27FC236}">
                  <a16:creationId xmlns="" xmlns:a16="http://schemas.microsoft.com/office/drawing/2014/main" id="{43F031EE-4FFF-4006-81F3-B48F7C8DC23E}"/>
                </a:ext>
              </a:extLst>
            </p:cNvPr>
            <p:cNvSpPr>
              <a:spLocks noChangeArrowheads="1"/>
            </p:cNvSpPr>
            <p:nvPr/>
          </p:nvSpPr>
          <p:spPr bwMode="auto">
            <a:xfrm>
              <a:off x="986" y="1823"/>
              <a:ext cx="1570"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fr-FR" altLang="fr-FR" sz="1200" b="1" dirty="0" smtClean="0">
                  <a:solidFill>
                    <a:srgbClr val="F9BA00"/>
                  </a:solidFill>
                  <a:cs typeface="Arial" panose="020B0604020202020204" pitchFamily="34" charset="0"/>
                </a:rPr>
                <a:t>de retours à l’emploi</a:t>
              </a:r>
            </a:p>
            <a:p>
              <a:pPr defTabSz="914400"/>
              <a:r>
                <a:rPr lang="fr-FR" altLang="fr-FR" sz="1200" b="1" dirty="0" smtClean="0">
                  <a:solidFill>
                    <a:srgbClr val="F9BA00"/>
                  </a:solidFill>
                  <a:cs typeface="Arial" panose="020B0604020202020204" pitchFamily="34" charset="0"/>
                </a:rPr>
                <a:t>en mars 2018</a:t>
              </a:r>
              <a:br>
                <a:rPr lang="fr-FR" altLang="fr-FR" sz="1200" b="1" dirty="0" smtClean="0">
                  <a:solidFill>
                    <a:srgbClr val="F9BA00"/>
                  </a:solidFill>
                  <a:cs typeface="Arial" panose="020B0604020202020204" pitchFamily="34" charset="0"/>
                </a:rPr>
              </a:br>
              <a:r>
                <a:rPr lang="fr-FR" sz="1200" spc="30" dirty="0">
                  <a:solidFill>
                    <a:srgbClr val="F9BA00"/>
                  </a:solidFill>
                  <a:cs typeface="Arial" panose="020B0604020202020204" pitchFamily="34" charset="0"/>
                </a:rPr>
                <a:t>(+ </a:t>
              </a:r>
              <a:r>
                <a:rPr lang="fr-FR" sz="1200" spc="30" dirty="0" smtClean="0">
                  <a:solidFill>
                    <a:srgbClr val="F9BA00"/>
                  </a:solidFill>
                  <a:cs typeface="Arial" panose="020B0604020202020204" pitchFamily="34" charset="0"/>
                </a:rPr>
                <a:t>17,4% </a:t>
              </a:r>
              <a:r>
                <a:rPr lang="fr-FR" sz="1200" spc="30" dirty="0">
                  <a:solidFill>
                    <a:srgbClr val="F9BA00"/>
                  </a:solidFill>
                  <a:cs typeface="Arial" panose="020B0604020202020204" pitchFamily="34" charset="0"/>
                </a:rPr>
                <a:t>par rapport à </a:t>
              </a:r>
              <a:r>
                <a:rPr lang="fr-FR" sz="1200" spc="30" dirty="0" smtClean="0">
                  <a:solidFill>
                    <a:srgbClr val="F9BA00"/>
                  </a:solidFill>
                  <a:cs typeface="Arial" panose="020B0604020202020204" pitchFamily="34" charset="0"/>
                </a:rPr>
                <a:t>mars 2014)</a:t>
              </a:r>
              <a:endParaRPr lang="fr-FR" sz="1200" dirty="0">
                <a:solidFill>
                  <a:srgbClr val="F9BA00"/>
                </a:solidFill>
                <a:cs typeface="Arial" panose="020B0604020202020204" pitchFamily="34" charset="0"/>
              </a:endParaRPr>
            </a:p>
          </p:txBody>
        </p:sp>
        <p:sp>
          <p:nvSpPr>
            <p:cNvPr id="223" name="Rectangle 185">
              <a:extLst>
                <a:ext uri="{FF2B5EF4-FFF2-40B4-BE49-F238E27FC236}">
                  <a16:creationId xmlns="" xmlns:a16="http://schemas.microsoft.com/office/drawing/2014/main" id="{06246CFB-BCA9-4563-B018-5F6F91F7E216}"/>
                </a:ext>
              </a:extLst>
            </p:cNvPr>
            <p:cNvSpPr>
              <a:spLocks noChangeArrowheads="1"/>
            </p:cNvSpPr>
            <p:nvPr/>
          </p:nvSpPr>
          <p:spPr bwMode="auto">
            <a:xfrm>
              <a:off x="1058" y="1976"/>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225" name="Rectangle 187">
              <a:extLst>
                <a:ext uri="{FF2B5EF4-FFF2-40B4-BE49-F238E27FC236}">
                  <a16:creationId xmlns="" xmlns:a16="http://schemas.microsoft.com/office/drawing/2014/main" id="{666E2909-A53F-4AD4-8D4F-E5BDE3CA7FA0}"/>
                </a:ext>
              </a:extLst>
            </p:cNvPr>
            <p:cNvSpPr>
              <a:spLocks noChangeArrowheads="1"/>
            </p:cNvSpPr>
            <p:nvPr/>
          </p:nvSpPr>
          <p:spPr bwMode="auto">
            <a:xfrm>
              <a:off x="1201" y="1976"/>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227" name="Rectangle 189">
              <a:extLst>
                <a:ext uri="{FF2B5EF4-FFF2-40B4-BE49-F238E27FC236}">
                  <a16:creationId xmlns="" xmlns:a16="http://schemas.microsoft.com/office/drawing/2014/main" id="{1D4463FE-C88E-4688-8B72-C57B43BBBA7B}"/>
                </a:ext>
              </a:extLst>
            </p:cNvPr>
            <p:cNvSpPr>
              <a:spLocks noChangeArrowheads="1"/>
            </p:cNvSpPr>
            <p:nvPr/>
          </p:nvSpPr>
          <p:spPr bwMode="auto">
            <a:xfrm>
              <a:off x="1305" y="1976"/>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sp>
          <p:nvSpPr>
            <p:cNvPr id="231" name="Rectangle 193">
              <a:extLst>
                <a:ext uri="{FF2B5EF4-FFF2-40B4-BE49-F238E27FC236}">
                  <a16:creationId xmlns="" xmlns:a16="http://schemas.microsoft.com/office/drawing/2014/main" id="{CD91C477-9272-4202-808F-2FE019487532}"/>
                </a:ext>
              </a:extLst>
            </p:cNvPr>
            <p:cNvSpPr>
              <a:spLocks noChangeArrowheads="1"/>
            </p:cNvSpPr>
            <p:nvPr/>
          </p:nvSpPr>
          <p:spPr bwMode="auto">
            <a:xfrm>
              <a:off x="995" y="1976"/>
              <a:ext cx="1529"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b="0" i="0" u="none" strike="noStrike" cap="none" normalizeH="0" baseline="0" dirty="0">
                <a:ln>
                  <a:noFill/>
                </a:ln>
                <a:solidFill>
                  <a:schemeClr val="tx1"/>
                </a:solidFill>
                <a:effectLst/>
                <a:cs typeface="Arial" panose="020B0604020202020204" pitchFamily="34" charset="0"/>
              </a:endParaRPr>
            </a:p>
          </p:txBody>
        </p:sp>
        <p:sp>
          <p:nvSpPr>
            <p:cNvPr id="234" name="Rectangle 196">
              <a:extLst>
                <a:ext uri="{FF2B5EF4-FFF2-40B4-BE49-F238E27FC236}">
                  <a16:creationId xmlns="" xmlns:a16="http://schemas.microsoft.com/office/drawing/2014/main" id="{D8198D75-A31F-467C-9E0A-389E945FB6AA}"/>
                </a:ext>
              </a:extLst>
            </p:cNvPr>
            <p:cNvSpPr>
              <a:spLocks noChangeArrowheads="1"/>
            </p:cNvSpPr>
            <p:nvPr/>
          </p:nvSpPr>
          <p:spPr bwMode="auto">
            <a:xfrm>
              <a:off x="1926" y="1976"/>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cs typeface="Arial" panose="020B0604020202020204" pitchFamily="34" charset="0"/>
              </a:endParaRPr>
            </a:p>
          </p:txBody>
        </p:sp>
      </p:grpSp>
      <p:sp>
        <p:nvSpPr>
          <p:cNvPr id="118" name="object 4">
            <a:extLst>
              <a:ext uri="{FF2B5EF4-FFF2-40B4-BE49-F238E27FC236}">
                <a16:creationId xmlns="" xmlns:a16="http://schemas.microsoft.com/office/drawing/2014/main" id="{11443152-57DA-48EA-8DEB-DD6C8A584CDB}"/>
              </a:ext>
            </a:extLst>
          </p:cNvPr>
          <p:cNvSpPr txBox="1"/>
          <p:nvPr/>
        </p:nvSpPr>
        <p:spPr>
          <a:xfrm>
            <a:off x="5951735" y="5522702"/>
            <a:ext cx="3086100" cy="982320"/>
          </a:xfrm>
          <a:prstGeom prst="rect">
            <a:avLst/>
          </a:prstGeom>
        </p:spPr>
        <p:txBody>
          <a:bodyPr vert="horz" wrap="square" lIns="0" tIns="12700" rIns="0" bIns="0" rtlCol="0">
            <a:spAutoFit/>
          </a:bodyPr>
          <a:lstStyle/>
          <a:p>
            <a:pPr marL="12700">
              <a:lnSpc>
                <a:spcPts val="3560"/>
              </a:lnSpc>
              <a:spcBef>
                <a:spcPts val="100"/>
              </a:spcBef>
            </a:pPr>
            <a:r>
              <a:rPr lang="fr-FR" sz="4000" b="1" spc="-150" dirty="0" smtClean="0">
                <a:solidFill>
                  <a:srgbClr val="50BECB"/>
                </a:solidFill>
                <a:latin typeface="Arial" panose="020B0604020202020204" pitchFamily="34" charset="0"/>
                <a:cs typeface="Arial" panose="020B0604020202020204" pitchFamily="34" charset="0"/>
              </a:rPr>
              <a:t>13/14</a:t>
            </a:r>
            <a:endParaRPr sz="6000" spc="-150" dirty="0">
              <a:solidFill>
                <a:srgbClr val="50BECB"/>
              </a:solidFill>
              <a:latin typeface="Arial" panose="020B0604020202020204" pitchFamily="34" charset="0"/>
              <a:cs typeface="Arial" panose="020B0604020202020204" pitchFamily="34" charset="0"/>
            </a:endParaRPr>
          </a:p>
          <a:p>
            <a:pPr marL="12700">
              <a:lnSpc>
                <a:spcPts val="1500"/>
              </a:lnSpc>
            </a:pPr>
            <a:r>
              <a:rPr lang="fr-FR" sz="1200" b="1" spc="20" dirty="0">
                <a:solidFill>
                  <a:srgbClr val="50BECB"/>
                </a:solidFill>
                <a:latin typeface="Arial" panose="020B0604020202020204" pitchFamily="34" charset="0"/>
                <a:cs typeface="Arial" panose="020B0604020202020204" pitchFamily="34" charset="0"/>
              </a:rPr>
              <a:t>indicateurs de la convention</a:t>
            </a:r>
          </a:p>
          <a:p>
            <a:pPr marL="12700">
              <a:lnSpc>
                <a:spcPts val="1500"/>
              </a:lnSpc>
            </a:pPr>
            <a:r>
              <a:rPr lang="fr-FR" sz="1200" b="1" spc="20" dirty="0">
                <a:solidFill>
                  <a:srgbClr val="50BECB"/>
                </a:solidFill>
                <a:latin typeface="Arial" panose="020B0604020202020204" pitchFamily="34" charset="0"/>
                <a:cs typeface="Arial" panose="020B0604020202020204" pitchFamily="34" charset="0"/>
              </a:rPr>
              <a:t>tripartite </a:t>
            </a:r>
            <a:r>
              <a:rPr lang="fr-FR" sz="1200" spc="20" dirty="0">
                <a:latin typeface="Arial" panose="020B0604020202020204" pitchFamily="34" charset="0"/>
                <a:cs typeface="Arial" panose="020B0604020202020204" pitchFamily="34" charset="0"/>
              </a:rPr>
              <a:t>2015-2018 à la cible </a:t>
            </a:r>
            <a:r>
              <a:rPr lang="fr-FR" sz="1200" spc="20" dirty="0" smtClean="0">
                <a:latin typeface="Arial" panose="020B0604020202020204" pitchFamily="34" charset="0"/>
                <a:cs typeface="Arial" panose="020B0604020202020204" pitchFamily="34" charset="0"/>
              </a:rPr>
              <a:t>fin 2018</a:t>
            </a:r>
            <a:endParaRPr lang="fr-FR" sz="700" spc="20" dirty="0">
              <a:latin typeface="Arial" panose="020B0604020202020204" pitchFamily="34" charset="0"/>
              <a:cs typeface="Arial" panose="020B0604020202020204" pitchFamily="34" charset="0"/>
            </a:endParaRPr>
          </a:p>
          <a:p>
            <a:pPr marL="12700"/>
            <a:endParaRPr lang="fr-FR" sz="800" spc="20" dirty="0" smtClean="0">
              <a:latin typeface="Arial" panose="020B0604020202020204" pitchFamily="34" charset="0"/>
              <a:cs typeface="Arial" panose="020B0604020202020204" pitchFamily="34" charset="0"/>
            </a:endParaRPr>
          </a:p>
        </p:txBody>
      </p:sp>
      <p:pic>
        <p:nvPicPr>
          <p:cNvPr id="121" name="Image 1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24951" y="3723910"/>
            <a:ext cx="1303738" cy="1303738"/>
          </a:xfrm>
          <a:prstGeom prst="rect">
            <a:avLst/>
          </a:prstGeom>
        </p:spPr>
      </p:pic>
      <p:pic>
        <p:nvPicPr>
          <p:cNvPr id="160" name="Image 1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577" y="5505638"/>
            <a:ext cx="1118998" cy="1118998"/>
          </a:xfrm>
          <a:prstGeom prst="rect">
            <a:avLst/>
          </a:prstGeom>
        </p:spPr>
      </p:pic>
      <p:pic>
        <p:nvPicPr>
          <p:cNvPr id="161" name="Image 16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84687" y="5264492"/>
            <a:ext cx="1360144" cy="1360144"/>
          </a:xfrm>
          <a:prstGeom prst="rect">
            <a:avLst/>
          </a:prstGeom>
        </p:spPr>
      </p:pic>
      <p:sp>
        <p:nvSpPr>
          <p:cNvPr id="88" name="Espace réservé du pied de page 22">
            <a:extLst>
              <a:ext uri="{FF2B5EF4-FFF2-40B4-BE49-F238E27FC236}">
                <a16:creationId xmlns="" xmlns:a16="http://schemas.microsoft.com/office/drawing/2014/main" id="{2A3758F1-82FD-469C-A407-4EBA8581AAC3}"/>
              </a:ext>
            </a:extLst>
          </p:cNvPr>
          <p:cNvSpPr>
            <a:spLocks noGrp="1"/>
          </p:cNvSpPr>
          <p:nvPr>
            <p:ph type="ftr" sz="quarter" idx="11"/>
          </p:nvPr>
        </p:nvSpPr>
        <p:spPr>
          <a:xfrm>
            <a:off x="4941455" y="318650"/>
            <a:ext cx="4041496" cy="359871"/>
          </a:xfrm>
        </p:spPr>
        <p:txBody>
          <a:bodyPr/>
          <a:lstStyle/>
          <a:p>
            <a:r>
              <a:rPr lang="fr-FR" b="1" spc="40" dirty="0">
                <a:latin typeface="Arial" panose="020B0604020202020204" pitchFamily="34" charset="0"/>
                <a:cs typeface="Arial" panose="020B0604020202020204" pitchFamily="34" charset="0"/>
              </a:rPr>
              <a:t>PRÉSENTATION DE </a:t>
            </a:r>
            <a:r>
              <a:rPr lang="fr-FR" b="1" spc="40" dirty="0" smtClean="0">
                <a:latin typeface="Arial" panose="020B0604020202020204" pitchFamily="34" charset="0"/>
                <a:cs typeface="Arial" panose="020B0604020202020204" pitchFamily="34" charset="0"/>
              </a:rPr>
              <a:t>PÔLE EMPLOI  </a:t>
            </a:r>
            <a:r>
              <a:rPr lang="fr-FR" spc="40" dirty="0"/>
              <a:t>I </a:t>
            </a:r>
            <a:r>
              <a:rPr lang="fr-FR" spc="40" dirty="0" smtClean="0"/>
              <a:t>JUIN </a:t>
            </a:r>
            <a:r>
              <a:rPr lang="fr-FR" spc="40" dirty="0"/>
              <a:t>2019 I  </a:t>
            </a:r>
            <a:endParaRPr lang="fr-FR" spc="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293160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re 1"/>
          <p:cNvSpPr>
            <a:spLocks noGrp="1"/>
          </p:cNvSpPr>
          <p:nvPr>
            <p:ph type="title" idx="4294967295"/>
          </p:nvPr>
        </p:nvSpPr>
        <p:spPr>
          <a:xfrm>
            <a:off x="425442" y="-125960"/>
            <a:ext cx="7886700" cy="1325563"/>
          </a:xfrm>
        </p:spPr>
        <p:txBody>
          <a:bodyPr>
            <a:normAutofit/>
          </a:bodyPr>
          <a:lstStyle/>
          <a:p>
            <a:pPr marL="12700" defTabSz="457200">
              <a:lnSpc>
                <a:spcPts val="3840"/>
              </a:lnSpc>
              <a:spcBef>
                <a:spcPts val="100"/>
              </a:spcBef>
            </a:pPr>
            <a:r>
              <a:rPr lang="fr-FR" sz="2400" b="1" dirty="0" smtClean="0">
                <a:solidFill>
                  <a:srgbClr val="50BECB"/>
                </a:solidFill>
                <a:latin typeface="Arial" panose="020B0604020202020204" pitchFamily="34" charset="0"/>
                <a:ea typeface="+mn-ea"/>
                <a:cs typeface="Arial" panose="020B0604020202020204" pitchFamily="34" charset="0"/>
              </a:rPr>
              <a:t>6 missions essentielles</a:t>
            </a:r>
            <a:endParaRPr lang="fr-FR" sz="2400" b="1" dirty="0">
              <a:solidFill>
                <a:srgbClr val="50BECB"/>
              </a:solidFill>
              <a:latin typeface="Arial" panose="020B0604020202020204" pitchFamily="34" charset="0"/>
              <a:ea typeface="+mn-ea"/>
              <a:cs typeface="Arial" panose="020B0604020202020204" pitchFamily="34" charset="0"/>
            </a:endParaRPr>
          </a:p>
        </p:txBody>
      </p:sp>
      <p:sp>
        <p:nvSpPr>
          <p:cNvPr id="25" name="Espace réservé du pied de page 22">
            <a:extLst>
              <a:ext uri="{FF2B5EF4-FFF2-40B4-BE49-F238E27FC236}">
                <a16:creationId xmlns="" xmlns:a16="http://schemas.microsoft.com/office/drawing/2014/main" id="{2A3758F1-82FD-469C-A407-4EBA8581AAC3}"/>
              </a:ext>
            </a:extLst>
          </p:cNvPr>
          <p:cNvSpPr>
            <a:spLocks noGrp="1"/>
          </p:cNvSpPr>
          <p:nvPr>
            <p:ph type="ftr" sz="quarter" idx="11"/>
          </p:nvPr>
        </p:nvSpPr>
        <p:spPr>
          <a:xfrm>
            <a:off x="4996002" y="699645"/>
            <a:ext cx="4041496" cy="359871"/>
          </a:xfrm>
        </p:spPr>
        <p:txBody>
          <a:bodyPr vert="horz" lIns="91440" tIns="45720" rIns="91440" bIns="45720" rtlCol="0" anchor="ctr"/>
          <a:lstStyle/>
          <a:p>
            <a:r>
              <a:rPr lang="fr-FR" sz="800" b="1" spc="40" dirty="0">
                <a:solidFill>
                  <a:schemeClr val="tx1"/>
                </a:solidFill>
                <a:latin typeface="Arial" panose="020B0604020202020204" pitchFamily="34" charset="0"/>
                <a:cs typeface="Arial" panose="020B0604020202020204" pitchFamily="34" charset="0"/>
              </a:rPr>
              <a:t>PRÉSENTATION DE PÔLE EMPLOI  I JUIN 2019 I  </a:t>
            </a:r>
          </a:p>
        </p:txBody>
      </p:sp>
      <p:cxnSp>
        <p:nvCxnSpPr>
          <p:cNvPr id="3" name="Connecteur droit 2"/>
          <p:cNvCxnSpPr/>
          <p:nvPr/>
        </p:nvCxnSpPr>
        <p:spPr>
          <a:xfrm>
            <a:off x="135465" y="1075256"/>
            <a:ext cx="896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Espace réservé du numéro de diapositive 58">
            <a:extLst>
              <a:ext uri="{FF2B5EF4-FFF2-40B4-BE49-F238E27FC236}">
                <a16:creationId xmlns:a16="http://schemas.microsoft.com/office/drawing/2014/main" xmlns="" id="{1C2A1FC0-19CF-48E3-8DD0-75CC14196811}"/>
              </a:ext>
            </a:extLst>
          </p:cNvPr>
          <p:cNvSpPr>
            <a:spLocks noGrp="1"/>
          </p:cNvSpPr>
          <p:nvPr>
            <p:ph type="sldNum" sz="quarter" idx="12"/>
          </p:nvPr>
        </p:nvSpPr>
        <p:spPr>
          <a:xfrm>
            <a:off x="8494573" y="685944"/>
            <a:ext cx="431232" cy="365125"/>
          </a:xfrm>
        </p:spPr>
        <p:txBody>
          <a:bodyPr vert="horz" lIns="91440" tIns="45720" rIns="91440" bIns="45720" rtlCol="0" anchor="ctr"/>
          <a:lstStyle/>
          <a:p>
            <a:pPr algn="l"/>
            <a:fld id="{E5C3AFE5-AA87-46A3-8AEF-92DC5C6A7126}" type="slidenum">
              <a:rPr lang="fr-FR" sz="800">
                <a:solidFill>
                  <a:schemeClr val="accent1"/>
                </a:solidFill>
                <a:latin typeface="Arial" panose="020B0604020202020204" pitchFamily="34" charset="0"/>
                <a:cs typeface="Arial" panose="020B0604020202020204" pitchFamily="34" charset="0"/>
              </a:rPr>
              <a:pPr algn="l"/>
              <a:t>2</a:t>
            </a:fld>
            <a:endParaRPr lang="fr-FR" sz="800" dirty="0">
              <a:solidFill>
                <a:schemeClr val="accent1"/>
              </a:solidFill>
              <a:latin typeface="Arial" panose="020B0604020202020204" pitchFamily="34" charset="0"/>
              <a:cs typeface="Arial" panose="020B0604020202020204" pitchFamily="34" charset="0"/>
            </a:endParaRPr>
          </a:p>
        </p:txBody>
      </p:sp>
      <p:sp>
        <p:nvSpPr>
          <p:cNvPr id="2" name="Rectangle 1"/>
          <p:cNvSpPr/>
          <p:nvPr/>
        </p:nvSpPr>
        <p:spPr>
          <a:xfrm>
            <a:off x="448733" y="1075932"/>
            <a:ext cx="8170334" cy="5693866"/>
          </a:xfrm>
          <a:prstGeom prst="rect">
            <a:avLst/>
          </a:prstGeom>
        </p:spPr>
        <p:txBody>
          <a:bodyPr wrap="square">
            <a:spAutoFit/>
          </a:bodyPr>
          <a:lstStyle/>
          <a:p>
            <a:endParaRPr lang="fr-FR" sz="1400" dirty="0"/>
          </a:p>
          <a:p>
            <a:r>
              <a:rPr lang="fr-FR" sz="1600" b="1" dirty="0">
                <a:solidFill>
                  <a:schemeClr val="accent4">
                    <a:lumMod val="40000"/>
                    <a:lumOff val="60000"/>
                  </a:schemeClr>
                </a:solidFill>
              </a:rPr>
              <a:t>1/ Accueillir et accompagner</a:t>
            </a:r>
            <a:endParaRPr lang="fr-FR" sz="1600" dirty="0">
              <a:solidFill>
                <a:schemeClr val="accent4">
                  <a:lumMod val="40000"/>
                  <a:lumOff val="60000"/>
                </a:schemeClr>
              </a:solidFill>
            </a:endParaRPr>
          </a:p>
          <a:p>
            <a:r>
              <a:rPr lang="fr-FR" sz="1400" dirty="0"/>
              <a:t>Nous accueillons, informons et orientons toutes les personnes – qu’elles soient ou non déjà en poste – dans la recherche d’un emploi, d’une formation, d’un conseil professionnel, d’une aide à la mobilité ou à l’insertion sociale et professionnelle.</a:t>
            </a:r>
          </a:p>
          <a:p>
            <a:r>
              <a:rPr lang="fr-FR" sz="1400" dirty="0"/>
              <a:t> </a:t>
            </a:r>
          </a:p>
          <a:p>
            <a:r>
              <a:rPr lang="fr-FR" sz="1600" b="1" dirty="0">
                <a:solidFill>
                  <a:schemeClr val="accent4">
                    <a:lumMod val="40000"/>
                    <a:lumOff val="60000"/>
                  </a:schemeClr>
                </a:solidFill>
              </a:rPr>
              <a:t>2/ Prospecter et mettre en relation</a:t>
            </a:r>
            <a:endParaRPr lang="fr-FR" sz="1600" dirty="0">
              <a:solidFill>
                <a:schemeClr val="accent4">
                  <a:lumMod val="40000"/>
                  <a:lumOff val="60000"/>
                </a:schemeClr>
              </a:solidFill>
            </a:endParaRPr>
          </a:p>
          <a:p>
            <a:r>
              <a:rPr lang="fr-FR" sz="1400" dirty="0"/>
              <a:t>Expert du marché du travail dont il suit au plus près l’évolution, Pôle emploi collecte les offres des entreprises, les conseille dans leurs recrutements et les met en relation avec les demandeurs.</a:t>
            </a:r>
          </a:p>
          <a:p>
            <a:r>
              <a:rPr lang="fr-FR" sz="1400" dirty="0"/>
              <a:t> </a:t>
            </a:r>
          </a:p>
          <a:p>
            <a:r>
              <a:rPr lang="fr-FR" sz="1600" b="1" dirty="0">
                <a:solidFill>
                  <a:schemeClr val="accent4">
                    <a:lumMod val="40000"/>
                    <a:lumOff val="60000"/>
                  </a:schemeClr>
                </a:solidFill>
              </a:rPr>
              <a:t>3/ Contrôler</a:t>
            </a:r>
            <a:endParaRPr lang="fr-FR" sz="1600" dirty="0">
              <a:solidFill>
                <a:schemeClr val="accent4">
                  <a:lumMod val="40000"/>
                  <a:lumOff val="60000"/>
                </a:schemeClr>
              </a:solidFill>
            </a:endParaRPr>
          </a:p>
          <a:p>
            <a:r>
              <a:rPr lang="fr-FR" sz="1400" dirty="0"/>
              <a:t>Nous tenons à jour la liste des demandeurs d’emploi afin d’assurer le contrôle de la recherche d’emploi en France.</a:t>
            </a:r>
          </a:p>
          <a:p>
            <a:r>
              <a:rPr lang="fr-FR" sz="1600" dirty="0"/>
              <a:t> </a:t>
            </a:r>
          </a:p>
          <a:p>
            <a:r>
              <a:rPr lang="fr-FR" sz="1600" b="1" dirty="0">
                <a:solidFill>
                  <a:schemeClr val="accent4">
                    <a:lumMod val="40000"/>
                    <a:lumOff val="60000"/>
                  </a:schemeClr>
                </a:solidFill>
              </a:rPr>
              <a:t>4/ Indemniser</a:t>
            </a:r>
            <a:endParaRPr lang="fr-FR" sz="1600" dirty="0">
              <a:solidFill>
                <a:schemeClr val="accent4">
                  <a:lumMod val="40000"/>
                  <a:lumOff val="60000"/>
                </a:schemeClr>
              </a:solidFill>
            </a:endParaRPr>
          </a:p>
          <a:p>
            <a:r>
              <a:rPr lang="fr-FR" sz="1400" dirty="0"/>
              <a:t>Nous indemnisons les ayant-droits pour le compte de l'organisme gestionnaire du régime d'assurance chômage et pour le compte de l'État.</a:t>
            </a:r>
          </a:p>
          <a:p>
            <a:r>
              <a:rPr lang="fr-FR" sz="1400" dirty="0"/>
              <a:t> </a:t>
            </a:r>
          </a:p>
          <a:p>
            <a:r>
              <a:rPr lang="fr-FR" sz="1600" b="1" dirty="0">
                <a:solidFill>
                  <a:schemeClr val="accent4">
                    <a:lumMod val="40000"/>
                    <a:lumOff val="60000"/>
                  </a:schemeClr>
                </a:solidFill>
              </a:rPr>
              <a:t>5/ Maîtriser les données</a:t>
            </a:r>
            <a:endParaRPr lang="fr-FR" sz="1600" dirty="0">
              <a:solidFill>
                <a:schemeClr val="accent4">
                  <a:lumMod val="40000"/>
                  <a:lumOff val="60000"/>
                </a:schemeClr>
              </a:solidFill>
            </a:endParaRPr>
          </a:p>
          <a:p>
            <a:r>
              <a:rPr lang="fr-FR" sz="1400" dirty="0"/>
              <a:t>Nous recueillons, traitons et mettons à la disposition de nos publics un vaste ensemble de données relatives au marché du travail et à l'indemnisation des demandeurs d'emploi.</a:t>
            </a:r>
          </a:p>
          <a:p>
            <a:r>
              <a:rPr lang="fr-FR" sz="1400" dirty="0"/>
              <a:t> </a:t>
            </a:r>
          </a:p>
          <a:p>
            <a:r>
              <a:rPr lang="fr-FR" sz="1600" b="1" dirty="0">
                <a:solidFill>
                  <a:schemeClr val="accent4">
                    <a:lumMod val="40000"/>
                    <a:lumOff val="60000"/>
                  </a:schemeClr>
                </a:solidFill>
              </a:rPr>
              <a:t>6/ Relayer les politiques publiques</a:t>
            </a:r>
            <a:endParaRPr lang="fr-FR" sz="1600" dirty="0">
              <a:solidFill>
                <a:schemeClr val="accent4">
                  <a:lumMod val="40000"/>
                  <a:lumOff val="60000"/>
                </a:schemeClr>
              </a:solidFill>
            </a:endParaRPr>
          </a:p>
          <a:p>
            <a:r>
              <a:rPr lang="fr-FR" sz="1400" dirty="0"/>
              <a:t>Pôle emploi met en œuvre toutes les actions en relation avec sa mission que lui confient l’État, les collectivités territoriales et l’</a:t>
            </a:r>
            <a:r>
              <a:rPr lang="fr-FR" sz="1400" dirty="0" err="1"/>
              <a:t>Unédic</a:t>
            </a:r>
            <a:r>
              <a:rPr lang="fr-FR" sz="1400" dirty="0"/>
              <a:t>.</a:t>
            </a:r>
          </a:p>
        </p:txBody>
      </p:sp>
    </p:spTree>
    <p:extLst>
      <p:ext uri="{BB962C8B-B14F-4D97-AF65-F5344CB8AC3E}">
        <p14:creationId xmlns:p14="http://schemas.microsoft.com/office/powerpoint/2010/main" val="35720942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re 1"/>
          <p:cNvSpPr>
            <a:spLocks noGrp="1"/>
          </p:cNvSpPr>
          <p:nvPr>
            <p:ph type="title" idx="4294967295"/>
          </p:nvPr>
        </p:nvSpPr>
        <p:spPr>
          <a:xfrm>
            <a:off x="425442" y="9512"/>
            <a:ext cx="7886700" cy="1325563"/>
          </a:xfrm>
        </p:spPr>
        <p:txBody>
          <a:bodyPr>
            <a:normAutofit/>
          </a:bodyPr>
          <a:lstStyle/>
          <a:p>
            <a:pPr marL="12700" defTabSz="457200">
              <a:lnSpc>
                <a:spcPts val="3840"/>
              </a:lnSpc>
              <a:spcBef>
                <a:spcPts val="100"/>
              </a:spcBef>
            </a:pPr>
            <a:r>
              <a:rPr lang="fr-FR" sz="2400" b="1" dirty="0">
                <a:solidFill>
                  <a:srgbClr val="50BECB"/>
                </a:solidFill>
                <a:latin typeface="Arial" panose="020B0604020202020204" pitchFamily="34" charset="0"/>
                <a:ea typeface="+mn-ea"/>
                <a:cs typeface="Arial" panose="020B0604020202020204" pitchFamily="34" charset="0"/>
              </a:rPr>
              <a:t>10 ans de transformation pour devenir un service public de référence</a:t>
            </a:r>
          </a:p>
        </p:txBody>
      </p:sp>
      <p:sp>
        <p:nvSpPr>
          <p:cNvPr id="46083" name="Rectangle 5"/>
          <p:cNvSpPr>
            <a:spLocks noChangeArrowheads="1"/>
          </p:cNvSpPr>
          <p:nvPr>
            <p:custDataLst>
              <p:tags r:id="rId1"/>
            </p:custDataLst>
          </p:nvPr>
        </p:nvSpPr>
        <p:spPr bwMode="auto">
          <a:xfrm>
            <a:off x="661988" y="5574785"/>
            <a:ext cx="285750" cy="168275"/>
          </a:xfrm>
          <a:prstGeom prst="rect">
            <a:avLst/>
          </a:prstGeom>
          <a:noFill/>
          <a:ln w="9525">
            <a:noFill/>
            <a:miter lim="800000"/>
            <a:headEnd/>
            <a:tailEnd/>
          </a:ln>
        </p:spPr>
        <p:txBody>
          <a:bodyPr wrap="none" lIns="0" tIns="0" rIns="0" bIns="0">
            <a:spAutoFit/>
          </a:bodyPr>
          <a:lstStyle/>
          <a:p>
            <a:pPr defTabSz="933450" eaLnBrk="0" fontAlgn="base" hangingPunct="0">
              <a:spcBef>
                <a:spcPct val="0"/>
              </a:spcBef>
              <a:spcAft>
                <a:spcPct val="0"/>
              </a:spcAft>
              <a:buSzPct val="100000"/>
            </a:pPr>
            <a:r>
              <a:rPr lang="en-US" altLang="fr-FR" sz="1100">
                <a:solidFill>
                  <a:srgbClr val="000000"/>
                </a:solidFill>
                <a:cs typeface="Arial" charset="0"/>
              </a:rPr>
              <a:t>2009</a:t>
            </a:r>
          </a:p>
        </p:txBody>
      </p:sp>
      <p:sp>
        <p:nvSpPr>
          <p:cNvPr id="46084" name="Rectangle 6"/>
          <p:cNvSpPr>
            <a:spLocks noChangeArrowheads="1"/>
          </p:cNvSpPr>
          <p:nvPr>
            <p:custDataLst>
              <p:tags r:id="rId2"/>
            </p:custDataLst>
          </p:nvPr>
        </p:nvSpPr>
        <p:spPr bwMode="auto">
          <a:xfrm>
            <a:off x="696913" y="4406385"/>
            <a:ext cx="723900" cy="508000"/>
          </a:xfrm>
          <a:prstGeom prst="rect">
            <a:avLst/>
          </a:prstGeom>
          <a:noFill/>
          <a:ln w="9525">
            <a:noFill/>
            <a:miter lim="800000"/>
            <a:headEnd/>
            <a:tailEnd/>
          </a:ln>
        </p:spPr>
        <p:txBody>
          <a:bodyPr wrap="none" lIns="0" tIns="0" rIns="0" bIns="0">
            <a:spAutoFit/>
          </a:bodyPr>
          <a:lstStyle/>
          <a:p>
            <a:pPr algn="ctr" defTabSz="933450" eaLnBrk="0" fontAlgn="base" hangingPunct="0">
              <a:spcBef>
                <a:spcPct val="0"/>
              </a:spcBef>
              <a:spcAft>
                <a:spcPct val="0"/>
              </a:spcAft>
              <a:buSzPct val="100000"/>
            </a:pPr>
            <a:r>
              <a:rPr lang="en-US" altLang="fr-FR" sz="1100" b="1" dirty="0">
                <a:solidFill>
                  <a:srgbClr val="000000"/>
                </a:solidFill>
                <a:cs typeface="Arial" charset="0"/>
              </a:rPr>
              <a:t>Fusion</a:t>
            </a:r>
          </a:p>
          <a:p>
            <a:pPr algn="ctr" defTabSz="933450" eaLnBrk="0" fontAlgn="base" hangingPunct="0">
              <a:spcBef>
                <a:spcPct val="0"/>
              </a:spcBef>
              <a:spcAft>
                <a:spcPct val="0"/>
              </a:spcAft>
              <a:buSzPct val="100000"/>
            </a:pPr>
            <a:r>
              <a:rPr lang="en-US" altLang="fr-FR" sz="1100" b="1" dirty="0">
                <a:solidFill>
                  <a:srgbClr val="000000"/>
                </a:solidFill>
                <a:cs typeface="Arial" charset="0"/>
              </a:rPr>
              <a:t>de </a:t>
            </a:r>
            <a:r>
              <a:rPr lang="en-US" altLang="fr-FR" sz="1100" b="1" dirty="0" err="1">
                <a:solidFill>
                  <a:srgbClr val="000000"/>
                </a:solidFill>
                <a:cs typeface="Arial" charset="0"/>
              </a:rPr>
              <a:t>l’ANPE</a:t>
            </a:r>
            <a:r>
              <a:rPr lang="en-US" altLang="fr-FR" sz="1100" b="1" dirty="0">
                <a:solidFill>
                  <a:srgbClr val="000000"/>
                </a:solidFill>
                <a:cs typeface="Arial" charset="0"/>
              </a:rPr>
              <a:t> et</a:t>
            </a:r>
          </a:p>
          <a:p>
            <a:pPr algn="ctr" defTabSz="933450" eaLnBrk="0" fontAlgn="base" hangingPunct="0">
              <a:spcBef>
                <a:spcPct val="0"/>
              </a:spcBef>
              <a:spcAft>
                <a:spcPct val="0"/>
              </a:spcAft>
              <a:buSzPct val="100000"/>
            </a:pPr>
            <a:r>
              <a:rPr lang="en-US" altLang="fr-FR" sz="1100" b="1" dirty="0">
                <a:solidFill>
                  <a:srgbClr val="000000"/>
                </a:solidFill>
                <a:cs typeface="Arial" charset="0"/>
              </a:rPr>
              <a:t>des </a:t>
            </a:r>
            <a:r>
              <a:rPr lang="en-US" altLang="fr-FR" sz="1100" b="1" dirty="0" err="1" smtClean="0">
                <a:solidFill>
                  <a:srgbClr val="000000"/>
                </a:solidFill>
                <a:cs typeface="Arial" charset="0"/>
              </a:rPr>
              <a:t>Assedic</a:t>
            </a:r>
            <a:endParaRPr lang="en-US" altLang="fr-FR" sz="1100" b="1" dirty="0">
              <a:solidFill>
                <a:srgbClr val="000000"/>
              </a:solidFill>
              <a:cs typeface="Arial" charset="0"/>
            </a:endParaRPr>
          </a:p>
        </p:txBody>
      </p:sp>
      <p:sp>
        <p:nvSpPr>
          <p:cNvPr id="46085" name="Rectangle 7"/>
          <p:cNvSpPr>
            <a:spLocks noChangeArrowheads="1"/>
          </p:cNvSpPr>
          <p:nvPr>
            <p:custDataLst>
              <p:tags r:id="rId3"/>
            </p:custDataLst>
          </p:nvPr>
        </p:nvSpPr>
        <p:spPr bwMode="auto">
          <a:xfrm>
            <a:off x="2700338" y="2506147"/>
            <a:ext cx="1374775" cy="1185863"/>
          </a:xfrm>
          <a:prstGeom prst="rect">
            <a:avLst/>
          </a:prstGeom>
          <a:noFill/>
          <a:ln w="9525">
            <a:noFill/>
            <a:miter lim="800000"/>
            <a:headEnd/>
            <a:tailEnd/>
          </a:ln>
        </p:spPr>
        <p:txBody>
          <a:bodyPr lIns="0" tIns="0" rIns="0" bIns="0">
            <a:spAutoFit/>
          </a:bodyPr>
          <a:lstStyle/>
          <a:p>
            <a:pPr algn="ctr" defTabSz="933450" eaLnBrk="0" fontAlgn="base" hangingPunct="0">
              <a:spcBef>
                <a:spcPct val="0"/>
              </a:spcBef>
              <a:spcAft>
                <a:spcPct val="0"/>
              </a:spcAft>
              <a:buSzPct val="100000"/>
            </a:pPr>
            <a:r>
              <a:rPr lang="fr-FR" altLang="fr-FR" sz="1100" b="1" dirty="0">
                <a:solidFill>
                  <a:srgbClr val="000000"/>
                </a:solidFill>
                <a:cs typeface="Arial" charset="0"/>
              </a:rPr>
              <a:t>Plan stratégique</a:t>
            </a:r>
          </a:p>
          <a:p>
            <a:pPr algn="ctr" defTabSz="933450" eaLnBrk="0" fontAlgn="base" hangingPunct="0">
              <a:spcBef>
                <a:spcPct val="0"/>
              </a:spcBef>
              <a:spcAft>
                <a:spcPct val="0"/>
              </a:spcAft>
              <a:buSzPct val="100000"/>
            </a:pPr>
            <a:r>
              <a:rPr lang="fr-FR" altLang="fr-FR" sz="1100" b="1" dirty="0">
                <a:solidFill>
                  <a:srgbClr val="000000"/>
                </a:solidFill>
                <a:cs typeface="Arial" charset="0"/>
              </a:rPr>
              <a:t>Pôle emploi 2015</a:t>
            </a:r>
          </a:p>
          <a:p>
            <a:pPr defTabSz="933450" eaLnBrk="0" fontAlgn="base" hangingPunct="0">
              <a:spcBef>
                <a:spcPct val="0"/>
              </a:spcBef>
              <a:spcAft>
                <a:spcPct val="0"/>
              </a:spcAft>
              <a:buSzPct val="100000"/>
            </a:pPr>
            <a:r>
              <a:rPr lang="fr-FR" altLang="fr-FR" sz="1100" dirty="0">
                <a:solidFill>
                  <a:srgbClr val="000000"/>
                </a:solidFill>
                <a:cs typeface="Arial" charset="0"/>
              </a:rPr>
              <a:t>- Différenciation des </a:t>
            </a:r>
          </a:p>
          <a:p>
            <a:pPr defTabSz="933450" eaLnBrk="0" fontAlgn="base" hangingPunct="0">
              <a:spcBef>
                <a:spcPct val="0"/>
              </a:spcBef>
              <a:spcAft>
                <a:spcPct val="0"/>
              </a:spcAft>
              <a:buSzPct val="100000"/>
            </a:pPr>
            <a:r>
              <a:rPr lang="fr-FR" altLang="fr-FR" sz="1100" dirty="0">
                <a:solidFill>
                  <a:srgbClr val="000000"/>
                </a:solidFill>
                <a:cs typeface="Arial" charset="0"/>
              </a:rPr>
              <a:t>offres de </a:t>
            </a:r>
            <a:r>
              <a:rPr lang="fr-FR" altLang="fr-FR" sz="1100" dirty="0" smtClean="0">
                <a:solidFill>
                  <a:srgbClr val="000000"/>
                </a:solidFill>
                <a:cs typeface="Arial" charset="0"/>
              </a:rPr>
              <a:t>services</a:t>
            </a:r>
            <a:endParaRPr lang="fr-FR" altLang="fr-FR" sz="1100" dirty="0">
              <a:solidFill>
                <a:srgbClr val="000000"/>
              </a:solidFill>
              <a:cs typeface="Arial" charset="0"/>
            </a:endParaRPr>
          </a:p>
          <a:p>
            <a:pPr defTabSz="933450" eaLnBrk="0" fontAlgn="base" hangingPunct="0">
              <a:spcBef>
                <a:spcPct val="0"/>
              </a:spcBef>
              <a:spcAft>
                <a:spcPct val="0"/>
              </a:spcAft>
              <a:buSzPct val="100000"/>
            </a:pPr>
            <a:r>
              <a:rPr lang="fr-FR" altLang="fr-FR" sz="1100" dirty="0">
                <a:solidFill>
                  <a:srgbClr val="000000"/>
                </a:solidFill>
                <a:cs typeface="Arial" charset="0"/>
              </a:rPr>
              <a:t>- Déconcentration</a:t>
            </a:r>
          </a:p>
          <a:p>
            <a:pPr defTabSz="933450" eaLnBrk="0" fontAlgn="base" hangingPunct="0">
              <a:spcBef>
                <a:spcPct val="0"/>
              </a:spcBef>
              <a:spcAft>
                <a:spcPct val="0"/>
              </a:spcAft>
              <a:buSzPct val="100000"/>
            </a:pPr>
            <a:r>
              <a:rPr lang="fr-FR" altLang="fr-FR" sz="1100" dirty="0">
                <a:solidFill>
                  <a:srgbClr val="000000"/>
                </a:solidFill>
                <a:cs typeface="Arial" charset="0"/>
              </a:rPr>
              <a:t>- Amorce de la </a:t>
            </a:r>
          </a:p>
          <a:p>
            <a:pPr defTabSz="933450" eaLnBrk="0" fontAlgn="base" hangingPunct="0">
              <a:spcBef>
                <a:spcPct val="0"/>
              </a:spcBef>
              <a:spcAft>
                <a:spcPct val="0"/>
              </a:spcAft>
              <a:buSzPct val="100000"/>
            </a:pPr>
            <a:r>
              <a:rPr lang="fr-FR" altLang="fr-FR" sz="1100" dirty="0">
                <a:solidFill>
                  <a:srgbClr val="000000"/>
                </a:solidFill>
                <a:cs typeface="Arial" charset="0"/>
              </a:rPr>
              <a:t>transition numérique</a:t>
            </a:r>
          </a:p>
        </p:txBody>
      </p:sp>
      <p:sp>
        <p:nvSpPr>
          <p:cNvPr id="46086" name="Freeform 10"/>
          <p:cNvSpPr>
            <a:spLocks/>
          </p:cNvSpPr>
          <p:nvPr>
            <p:custDataLst>
              <p:tags r:id="rId4"/>
            </p:custDataLst>
          </p:nvPr>
        </p:nvSpPr>
        <p:spPr bwMode="auto">
          <a:xfrm>
            <a:off x="4243388" y="2747447"/>
            <a:ext cx="3208337" cy="1577975"/>
          </a:xfrm>
          <a:custGeom>
            <a:avLst/>
            <a:gdLst>
              <a:gd name="T0" fmla="*/ 2147483647 w 970"/>
              <a:gd name="T1" fmla="*/ 2147483647 h 570"/>
              <a:gd name="T2" fmla="*/ 2147483647 w 970"/>
              <a:gd name="T3" fmla="*/ 2147483647 h 570"/>
              <a:gd name="T4" fmla="*/ 2147483647 w 970"/>
              <a:gd name="T5" fmla="*/ 2147483647 h 570"/>
              <a:gd name="T6" fmla="*/ 2147483647 w 970"/>
              <a:gd name="T7" fmla="*/ 2147483647 h 570"/>
              <a:gd name="T8" fmla="*/ 2147483647 w 970"/>
              <a:gd name="T9" fmla="*/ 2147483647 h 570"/>
              <a:gd name="T10" fmla="*/ 2147483647 w 970"/>
              <a:gd name="T11" fmla="*/ 2147483647 h 570"/>
              <a:gd name="T12" fmla="*/ 2147483647 w 970"/>
              <a:gd name="T13" fmla="*/ 2147483647 h 570"/>
              <a:gd name="T14" fmla="*/ 2147483647 w 970"/>
              <a:gd name="T15" fmla="*/ 2147483647 h 570"/>
              <a:gd name="T16" fmla="*/ 2147483647 w 970"/>
              <a:gd name="T17" fmla="*/ 2147483647 h 570"/>
              <a:gd name="T18" fmla="*/ 2147483647 w 970"/>
              <a:gd name="T19" fmla="*/ 2147483647 h 570"/>
              <a:gd name="T20" fmla="*/ 2147483647 w 970"/>
              <a:gd name="T21" fmla="*/ 2147483647 h 570"/>
              <a:gd name="T22" fmla="*/ 2147483647 w 970"/>
              <a:gd name="T23" fmla="*/ 2147483647 h 570"/>
              <a:gd name="T24" fmla="*/ 2147483647 w 970"/>
              <a:gd name="T25" fmla="*/ 2147483647 h 570"/>
              <a:gd name="T26" fmla="*/ 2147483647 w 970"/>
              <a:gd name="T27" fmla="*/ 2147483647 h 570"/>
              <a:gd name="T28" fmla="*/ 2147483647 w 970"/>
              <a:gd name="T29" fmla="*/ 2147483647 h 570"/>
              <a:gd name="T30" fmla="*/ 2147483647 w 970"/>
              <a:gd name="T31" fmla="*/ 2147483647 h 570"/>
              <a:gd name="T32" fmla="*/ 2147483647 w 970"/>
              <a:gd name="T33" fmla="*/ 2147483647 h 570"/>
              <a:gd name="T34" fmla="*/ 2147483647 w 970"/>
              <a:gd name="T35" fmla="*/ 2147483647 h 570"/>
              <a:gd name="T36" fmla="*/ 2147483647 w 970"/>
              <a:gd name="T37" fmla="*/ 2147483647 h 570"/>
              <a:gd name="T38" fmla="*/ 2147483647 w 970"/>
              <a:gd name="T39" fmla="*/ 2147483647 h 570"/>
              <a:gd name="T40" fmla="*/ 2147483647 w 970"/>
              <a:gd name="T41" fmla="*/ 2147483647 h 570"/>
              <a:gd name="T42" fmla="*/ 2147483647 w 970"/>
              <a:gd name="T43" fmla="*/ 2147483647 h 570"/>
              <a:gd name="T44" fmla="*/ 2147483647 w 970"/>
              <a:gd name="T45" fmla="*/ 2147483647 h 570"/>
              <a:gd name="T46" fmla="*/ 2147483647 w 970"/>
              <a:gd name="T47" fmla="*/ 2147483647 h 570"/>
              <a:gd name="T48" fmla="*/ 2147483647 w 970"/>
              <a:gd name="T49" fmla="*/ 2147483647 h 570"/>
              <a:gd name="T50" fmla="*/ 2147483647 w 970"/>
              <a:gd name="T51" fmla="*/ 2147483647 h 570"/>
              <a:gd name="T52" fmla="*/ 2147483647 w 970"/>
              <a:gd name="T53" fmla="*/ 2147483647 h 570"/>
              <a:gd name="T54" fmla="*/ 2147483647 w 970"/>
              <a:gd name="T55" fmla="*/ 2147483647 h 570"/>
              <a:gd name="T56" fmla="*/ 2147483647 w 970"/>
              <a:gd name="T57" fmla="*/ 2147483647 h 570"/>
              <a:gd name="T58" fmla="*/ 2147483647 w 970"/>
              <a:gd name="T59" fmla="*/ 2147483647 h 570"/>
              <a:gd name="T60" fmla="*/ 2147483647 w 970"/>
              <a:gd name="T61" fmla="*/ 2147483647 h 570"/>
              <a:gd name="T62" fmla="*/ 2147483647 w 970"/>
              <a:gd name="T63" fmla="*/ 2147483647 h 570"/>
              <a:gd name="T64" fmla="*/ 2147483647 w 970"/>
              <a:gd name="T65" fmla="*/ 2147483647 h 570"/>
              <a:gd name="T66" fmla="*/ 2147483647 w 970"/>
              <a:gd name="T67" fmla="*/ 2147483647 h 570"/>
              <a:gd name="T68" fmla="*/ 2147483647 w 970"/>
              <a:gd name="T69" fmla="*/ 2147483647 h 570"/>
              <a:gd name="T70" fmla="*/ 2147483647 w 970"/>
              <a:gd name="T71" fmla="*/ 2147483647 h 570"/>
              <a:gd name="T72" fmla="*/ 2147483647 w 970"/>
              <a:gd name="T73" fmla="*/ 2147483647 h 570"/>
              <a:gd name="T74" fmla="*/ 2147483647 w 970"/>
              <a:gd name="T75" fmla="*/ 2147483647 h 570"/>
              <a:gd name="T76" fmla="*/ 2147483647 w 970"/>
              <a:gd name="T77" fmla="*/ 2147483647 h 570"/>
              <a:gd name="T78" fmla="*/ 2147483647 w 970"/>
              <a:gd name="T79" fmla="*/ 0 h 5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70"/>
              <a:gd name="T121" fmla="*/ 0 h 570"/>
              <a:gd name="T122" fmla="*/ 970 w 970"/>
              <a:gd name="T123" fmla="*/ 570 h 5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70" h="570">
                <a:moveTo>
                  <a:pt x="0" y="568"/>
                </a:moveTo>
                <a:lnTo>
                  <a:pt x="32" y="569"/>
                </a:lnTo>
                <a:lnTo>
                  <a:pt x="48" y="570"/>
                </a:lnTo>
                <a:lnTo>
                  <a:pt x="66" y="570"/>
                </a:lnTo>
                <a:lnTo>
                  <a:pt x="82" y="570"/>
                </a:lnTo>
                <a:lnTo>
                  <a:pt x="99" y="570"/>
                </a:lnTo>
                <a:lnTo>
                  <a:pt x="116" y="568"/>
                </a:lnTo>
                <a:lnTo>
                  <a:pt x="134" y="566"/>
                </a:lnTo>
                <a:lnTo>
                  <a:pt x="142" y="565"/>
                </a:lnTo>
                <a:lnTo>
                  <a:pt x="151" y="562"/>
                </a:lnTo>
                <a:lnTo>
                  <a:pt x="160" y="560"/>
                </a:lnTo>
                <a:lnTo>
                  <a:pt x="169" y="558"/>
                </a:lnTo>
                <a:lnTo>
                  <a:pt x="179" y="555"/>
                </a:lnTo>
                <a:lnTo>
                  <a:pt x="188" y="552"/>
                </a:lnTo>
                <a:lnTo>
                  <a:pt x="197" y="549"/>
                </a:lnTo>
                <a:lnTo>
                  <a:pt x="207" y="545"/>
                </a:lnTo>
                <a:lnTo>
                  <a:pt x="217" y="540"/>
                </a:lnTo>
                <a:lnTo>
                  <a:pt x="227" y="536"/>
                </a:lnTo>
                <a:lnTo>
                  <a:pt x="236" y="531"/>
                </a:lnTo>
                <a:lnTo>
                  <a:pt x="247" y="525"/>
                </a:lnTo>
                <a:lnTo>
                  <a:pt x="257" y="520"/>
                </a:lnTo>
                <a:lnTo>
                  <a:pt x="267" y="513"/>
                </a:lnTo>
                <a:lnTo>
                  <a:pt x="278" y="506"/>
                </a:lnTo>
                <a:lnTo>
                  <a:pt x="289" y="499"/>
                </a:lnTo>
                <a:lnTo>
                  <a:pt x="300" y="491"/>
                </a:lnTo>
                <a:lnTo>
                  <a:pt x="311" y="482"/>
                </a:lnTo>
                <a:lnTo>
                  <a:pt x="323" y="471"/>
                </a:lnTo>
                <a:lnTo>
                  <a:pt x="335" y="461"/>
                </a:lnTo>
                <a:lnTo>
                  <a:pt x="347" y="449"/>
                </a:lnTo>
                <a:lnTo>
                  <a:pt x="359" y="437"/>
                </a:lnTo>
                <a:lnTo>
                  <a:pt x="372" y="424"/>
                </a:lnTo>
                <a:lnTo>
                  <a:pt x="386" y="410"/>
                </a:lnTo>
                <a:lnTo>
                  <a:pt x="399" y="396"/>
                </a:lnTo>
                <a:lnTo>
                  <a:pt x="411" y="382"/>
                </a:lnTo>
                <a:lnTo>
                  <a:pt x="425" y="367"/>
                </a:lnTo>
                <a:lnTo>
                  <a:pt x="439" y="352"/>
                </a:lnTo>
                <a:lnTo>
                  <a:pt x="466" y="320"/>
                </a:lnTo>
                <a:lnTo>
                  <a:pt x="493" y="288"/>
                </a:lnTo>
                <a:lnTo>
                  <a:pt x="521" y="256"/>
                </a:lnTo>
                <a:lnTo>
                  <a:pt x="547" y="225"/>
                </a:lnTo>
                <a:lnTo>
                  <a:pt x="561" y="210"/>
                </a:lnTo>
                <a:lnTo>
                  <a:pt x="575" y="195"/>
                </a:lnTo>
                <a:lnTo>
                  <a:pt x="588" y="180"/>
                </a:lnTo>
                <a:lnTo>
                  <a:pt x="600" y="166"/>
                </a:lnTo>
                <a:lnTo>
                  <a:pt x="613" y="152"/>
                </a:lnTo>
                <a:lnTo>
                  <a:pt x="626" y="140"/>
                </a:lnTo>
                <a:lnTo>
                  <a:pt x="638" y="127"/>
                </a:lnTo>
                <a:lnTo>
                  <a:pt x="651" y="115"/>
                </a:lnTo>
                <a:lnTo>
                  <a:pt x="663" y="104"/>
                </a:lnTo>
                <a:lnTo>
                  <a:pt x="674" y="94"/>
                </a:lnTo>
                <a:lnTo>
                  <a:pt x="685" y="84"/>
                </a:lnTo>
                <a:lnTo>
                  <a:pt x="696" y="76"/>
                </a:lnTo>
                <a:lnTo>
                  <a:pt x="706" y="69"/>
                </a:lnTo>
                <a:lnTo>
                  <a:pt x="717" y="62"/>
                </a:lnTo>
                <a:lnTo>
                  <a:pt x="728" y="56"/>
                </a:lnTo>
                <a:lnTo>
                  <a:pt x="739" y="50"/>
                </a:lnTo>
                <a:lnTo>
                  <a:pt x="749" y="44"/>
                </a:lnTo>
                <a:lnTo>
                  <a:pt x="759" y="39"/>
                </a:lnTo>
                <a:lnTo>
                  <a:pt x="770" y="35"/>
                </a:lnTo>
                <a:lnTo>
                  <a:pt x="780" y="31"/>
                </a:lnTo>
                <a:lnTo>
                  <a:pt x="791" y="28"/>
                </a:lnTo>
                <a:lnTo>
                  <a:pt x="801" y="24"/>
                </a:lnTo>
                <a:lnTo>
                  <a:pt x="810" y="22"/>
                </a:lnTo>
                <a:lnTo>
                  <a:pt x="821" y="19"/>
                </a:lnTo>
                <a:lnTo>
                  <a:pt x="830" y="17"/>
                </a:lnTo>
                <a:lnTo>
                  <a:pt x="840" y="15"/>
                </a:lnTo>
                <a:lnTo>
                  <a:pt x="859" y="12"/>
                </a:lnTo>
                <a:lnTo>
                  <a:pt x="876" y="9"/>
                </a:lnTo>
                <a:lnTo>
                  <a:pt x="893" y="8"/>
                </a:lnTo>
                <a:lnTo>
                  <a:pt x="909" y="7"/>
                </a:lnTo>
                <a:lnTo>
                  <a:pt x="916" y="6"/>
                </a:lnTo>
                <a:lnTo>
                  <a:pt x="924" y="6"/>
                </a:lnTo>
                <a:lnTo>
                  <a:pt x="931" y="6"/>
                </a:lnTo>
                <a:lnTo>
                  <a:pt x="937" y="5"/>
                </a:lnTo>
                <a:lnTo>
                  <a:pt x="944" y="5"/>
                </a:lnTo>
                <a:lnTo>
                  <a:pt x="950" y="4"/>
                </a:lnTo>
                <a:lnTo>
                  <a:pt x="955" y="4"/>
                </a:lnTo>
                <a:lnTo>
                  <a:pt x="961" y="3"/>
                </a:lnTo>
                <a:lnTo>
                  <a:pt x="966" y="1"/>
                </a:lnTo>
                <a:lnTo>
                  <a:pt x="970" y="0"/>
                </a:lnTo>
              </a:path>
            </a:pathLst>
          </a:custGeom>
          <a:noFill/>
          <a:ln w="34925">
            <a:solidFill>
              <a:srgbClr val="FF6600"/>
            </a:solidFill>
            <a:prstDash val="solid"/>
            <a:round/>
            <a:headEnd/>
            <a:tailEnd/>
          </a:ln>
        </p:spPr>
        <p:txBody>
          <a:bodyPr/>
          <a:lstStyle/>
          <a:p>
            <a:pPr fontAlgn="base">
              <a:spcBef>
                <a:spcPct val="0"/>
              </a:spcBef>
              <a:spcAft>
                <a:spcPct val="0"/>
              </a:spcAft>
            </a:pPr>
            <a:endParaRPr lang="fr-FR">
              <a:solidFill>
                <a:srgbClr val="00597C"/>
              </a:solidFill>
              <a:cs typeface="Arial" charset="0"/>
            </a:endParaRPr>
          </a:p>
        </p:txBody>
      </p:sp>
      <p:sp>
        <p:nvSpPr>
          <p:cNvPr id="46087" name="Rectangle 11"/>
          <p:cNvSpPr>
            <a:spLocks noChangeArrowheads="1"/>
          </p:cNvSpPr>
          <p:nvPr>
            <p:custDataLst>
              <p:tags r:id="rId5"/>
            </p:custDataLst>
          </p:nvPr>
        </p:nvSpPr>
        <p:spPr bwMode="auto">
          <a:xfrm>
            <a:off x="4586288" y="1953697"/>
            <a:ext cx="1695450" cy="1354138"/>
          </a:xfrm>
          <a:prstGeom prst="rect">
            <a:avLst/>
          </a:prstGeom>
          <a:noFill/>
          <a:ln w="9525">
            <a:noFill/>
            <a:miter lim="800000"/>
            <a:headEnd/>
            <a:tailEnd/>
          </a:ln>
        </p:spPr>
        <p:txBody>
          <a:bodyPr lIns="0" tIns="0" rIns="0" bIns="0">
            <a:spAutoFit/>
          </a:bodyPr>
          <a:lstStyle/>
          <a:p>
            <a:pPr algn="ctr" defTabSz="933450" eaLnBrk="0" fontAlgn="base" hangingPunct="0">
              <a:spcBef>
                <a:spcPct val="0"/>
              </a:spcBef>
              <a:spcAft>
                <a:spcPct val="0"/>
              </a:spcAft>
              <a:buSzPct val="100000"/>
            </a:pPr>
            <a:r>
              <a:rPr lang="fr-FR" altLang="fr-FR" sz="1100" b="1" dirty="0">
                <a:solidFill>
                  <a:srgbClr val="000000"/>
                </a:solidFill>
                <a:cs typeface="Arial" charset="0"/>
              </a:rPr>
              <a:t>Projet stratégique</a:t>
            </a:r>
          </a:p>
          <a:p>
            <a:pPr algn="ctr" defTabSz="933450" eaLnBrk="0" fontAlgn="base" hangingPunct="0">
              <a:spcBef>
                <a:spcPct val="0"/>
              </a:spcBef>
              <a:spcAft>
                <a:spcPct val="0"/>
              </a:spcAft>
              <a:buSzPct val="100000"/>
            </a:pPr>
            <a:r>
              <a:rPr lang="fr-FR" altLang="fr-FR" sz="1100" b="1" dirty="0">
                <a:solidFill>
                  <a:srgbClr val="000000"/>
                </a:solidFill>
                <a:cs typeface="Arial" charset="0"/>
              </a:rPr>
              <a:t>Pôle </a:t>
            </a:r>
            <a:r>
              <a:rPr lang="fr-FR" altLang="fr-FR" sz="1100" b="1" dirty="0" smtClean="0">
                <a:solidFill>
                  <a:srgbClr val="000000"/>
                </a:solidFill>
                <a:cs typeface="Arial" charset="0"/>
              </a:rPr>
              <a:t>emploi </a:t>
            </a:r>
            <a:r>
              <a:rPr lang="fr-FR" altLang="fr-FR" sz="1100" b="1" dirty="0">
                <a:solidFill>
                  <a:srgbClr val="000000"/>
                </a:solidFill>
                <a:cs typeface="Arial" charset="0"/>
              </a:rPr>
              <a:t>2015-2020</a:t>
            </a:r>
          </a:p>
          <a:p>
            <a:pPr defTabSz="933450" eaLnBrk="0" fontAlgn="base" hangingPunct="0">
              <a:spcBef>
                <a:spcPct val="0"/>
              </a:spcBef>
              <a:spcAft>
                <a:spcPct val="0"/>
              </a:spcAft>
              <a:buSzPct val="100000"/>
            </a:pPr>
            <a:r>
              <a:rPr lang="fr-FR" altLang="fr-FR" sz="1100" dirty="0">
                <a:solidFill>
                  <a:srgbClr val="000000"/>
                </a:solidFill>
                <a:cs typeface="Arial" charset="0"/>
              </a:rPr>
              <a:t>- Spécialisation et montée en compétence des conseillers</a:t>
            </a:r>
          </a:p>
          <a:p>
            <a:pPr defTabSz="933450" eaLnBrk="0" fontAlgn="base" hangingPunct="0">
              <a:spcBef>
                <a:spcPct val="0"/>
              </a:spcBef>
              <a:spcAft>
                <a:spcPct val="0"/>
              </a:spcAft>
              <a:buSzPct val="100000"/>
            </a:pPr>
            <a:r>
              <a:rPr lang="fr-FR" altLang="fr-FR" sz="1100" dirty="0">
                <a:solidFill>
                  <a:srgbClr val="000000"/>
                </a:solidFill>
                <a:cs typeface="Arial" charset="0"/>
              </a:rPr>
              <a:t>-  </a:t>
            </a:r>
            <a:r>
              <a:rPr lang="fr-FR" altLang="fr-FR" sz="1100" dirty="0" smtClean="0">
                <a:solidFill>
                  <a:srgbClr val="000000"/>
                </a:solidFill>
                <a:cs typeface="Arial" charset="0"/>
              </a:rPr>
              <a:t>Attention </a:t>
            </a:r>
            <a:r>
              <a:rPr lang="fr-FR" altLang="fr-FR" sz="1100" dirty="0">
                <a:solidFill>
                  <a:srgbClr val="000000"/>
                </a:solidFill>
                <a:cs typeface="Arial" charset="0"/>
              </a:rPr>
              <a:t>portée </a:t>
            </a:r>
            <a:r>
              <a:rPr lang="fr-FR" altLang="fr-FR" sz="1100" dirty="0" smtClean="0">
                <a:solidFill>
                  <a:srgbClr val="000000"/>
                </a:solidFill>
                <a:cs typeface="Arial" charset="0"/>
              </a:rPr>
              <a:t> aux </a:t>
            </a:r>
            <a:r>
              <a:rPr lang="fr-FR" altLang="fr-FR" sz="1100" dirty="0">
                <a:solidFill>
                  <a:srgbClr val="000000"/>
                </a:solidFill>
                <a:cs typeface="Arial" charset="0"/>
              </a:rPr>
              <a:t>résultats</a:t>
            </a:r>
          </a:p>
          <a:p>
            <a:pPr defTabSz="933450" eaLnBrk="0" fontAlgn="base" hangingPunct="0">
              <a:spcBef>
                <a:spcPct val="0"/>
              </a:spcBef>
              <a:spcAft>
                <a:spcPct val="0"/>
              </a:spcAft>
              <a:buSzPct val="100000"/>
            </a:pPr>
            <a:r>
              <a:rPr lang="fr-FR" altLang="fr-FR" sz="1100" dirty="0">
                <a:solidFill>
                  <a:srgbClr val="000000"/>
                </a:solidFill>
                <a:cs typeface="Arial" charset="0"/>
              </a:rPr>
              <a:t>- Installation du numérique au cœur des activités</a:t>
            </a:r>
          </a:p>
        </p:txBody>
      </p:sp>
      <p:sp>
        <p:nvSpPr>
          <p:cNvPr id="46088" name="Freeform 12"/>
          <p:cNvSpPr>
            <a:spLocks/>
          </p:cNvSpPr>
          <p:nvPr>
            <p:custDataLst>
              <p:tags r:id="rId6"/>
            </p:custDataLst>
          </p:nvPr>
        </p:nvSpPr>
        <p:spPr bwMode="auto">
          <a:xfrm>
            <a:off x="798513" y="4355585"/>
            <a:ext cx="1827212" cy="958850"/>
          </a:xfrm>
          <a:custGeom>
            <a:avLst/>
            <a:gdLst>
              <a:gd name="T0" fmla="*/ 2147483647 w 970"/>
              <a:gd name="T1" fmla="*/ 2147483647 h 570"/>
              <a:gd name="T2" fmla="*/ 2147483647 w 970"/>
              <a:gd name="T3" fmla="*/ 2147483647 h 570"/>
              <a:gd name="T4" fmla="*/ 2147483647 w 970"/>
              <a:gd name="T5" fmla="*/ 2147483647 h 570"/>
              <a:gd name="T6" fmla="*/ 2147483647 w 970"/>
              <a:gd name="T7" fmla="*/ 2147483647 h 570"/>
              <a:gd name="T8" fmla="*/ 2147483647 w 970"/>
              <a:gd name="T9" fmla="*/ 2147483647 h 570"/>
              <a:gd name="T10" fmla="*/ 2147483647 w 970"/>
              <a:gd name="T11" fmla="*/ 2147483647 h 570"/>
              <a:gd name="T12" fmla="*/ 2147483647 w 970"/>
              <a:gd name="T13" fmla="*/ 2147483647 h 570"/>
              <a:gd name="T14" fmla="*/ 2147483647 w 970"/>
              <a:gd name="T15" fmla="*/ 2147483647 h 570"/>
              <a:gd name="T16" fmla="*/ 2147483647 w 970"/>
              <a:gd name="T17" fmla="*/ 2147483647 h 570"/>
              <a:gd name="T18" fmla="*/ 2147483647 w 970"/>
              <a:gd name="T19" fmla="*/ 2147483647 h 570"/>
              <a:gd name="T20" fmla="*/ 2147483647 w 970"/>
              <a:gd name="T21" fmla="*/ 2147483647 h 570"/>
              <a:gd name="T22" fmla="*/ 2147483647 w 970"/>
              <a:gd name="T23" fmla="*/ 2147483647 h 570"/>
              <a:gd name="T24" fmla="*/ 2147483647 w 970"/>
              <a:gd name="T25" fmla="*/ 2147483647 h 570"/>
              <a:gd name="T26" fmla="*/ 2147483647 w 970"/>
              <a:gd name="T27" fmla="*/ 2147483647 h 570"/>
              <a:gd name="T28" fmla="*/ 2147483647 w 970"/>
              <a:gd name="T29" fmla="*/ 2147483647 h 570"/>
              <a:gd name="T30" fmla="*/ 2147483647 w 970"/>
              <a:gd name="T31" fmla="*/ 2147483647 h 570"/>
              <a:gd name="T32" fmla="*/ 2147483647 w 970"/>
              <a:gd name="T33" fmla="*/ 2147483647 h 570"/>
              <a:gd name="T34" fmla="*/ 2147483647 w 970"/>
              <a:gd name="T35" fmla="*/ 2147483647 h 570"/>
              <a:gd name="T36" fmla="*/ 2147483647 w 970"/>
              <a:gd name="T37" fmla="*/ 2147483647 h 570"/>
              <a:gd name="T38" fmla="*/ 2147483647 w 970"/>
              <a:gd name="T39" fmla="*/ 2147483647 h 570"/>
              <a:gd name="T40" fmla="*/ 2147483647 w 970"/>
              <a:gd name="T41" fmla="*/ 2147483647 h 570"/>
              <a:gd name="T42" fmla="*/ 2147483647 w 970"/>
              <a:gd name="T43" fmla="*/ 2147483647 h 570"/>
              <a:gd name="T44" fmla="*/ 2147483647 w 970"/>
              <a:gd name="T45" fmla="*/ 2147483647 h 570"/>
              <a:gd name="T46" fmla="*/ 2147483647 w 970"/>
              <a:gd name="T47" fmla="*/ 2147483647 h 570"/>
              <a:gd name="T48" fmla="*/ 2147483647 w 970"/>
              <a:gd name="T49" fmla="*/ 2147483647 h 570"/>
              <a:gd name="T50" fmla="*/ 2147483647 w 970"/>
              <a:gd name="T51" fmla="*/ 2147483647 h 570"/>
              <a:gd name="T52" fmla="*/ 2147483647 w 970"/>
              <a:gd name="T53" fmla="*/ 2147483647 h 570"/>
              <a:gd name="T54" fmla="*/ 2147483647 w 970"/>
              <a:gd name="T55" fmla="*/ 2147483647 h 570"/>
              <a:gd name="T56" fmla="*/ 2147483647 w 970"/>
              <a:gd name="T57" fmla="*/ 2147483647 h 570"/>
              <a:gd name="T58" fmla="*/ 2147483647 w 970"/>
              <a:gd name="T59" fmla="*/ 2147483647 h 570"/>
              <a:gd name="T60" fmla="*/ 2147483647 w 970"/>
              <a:gd name="T61" fmla="*/ 2147483647 h 570"/>
              <a:gd name="T62" fmla="*/ 2147483647 w 970"/>
              <a:gd name="T63" fmla="*/ 2147483647 h 570"/>
              <a:gd name="T64" fmla="*/ 2147483647 w 970"/>
              <a:gd name="T65" fmla="*/ 2147483647 h 570"/>
              <a:gd name="T66" fmla="*/ 2147483647 w 970"/>
              <a:gd name="T67" fmla="*/ 2147483647 h 570"/>
              <a:gd name="T68" fmla="*/ 2147483647 w 970"/>
              <a:gd name="T69" fmla="*/ 2147483647 h 570"/>
              <a:gd name="T70" fmla="*/ 2147483647 w 970"/>
              <a:gd name="T71" fmla="*/ 2147483647 h 570"/>
              <a:gd name="T72" fmla="*/ 2147483647 w 970"/>
              <a:gd name="T73" fmla="*/ 2147483647 h 570"/>
              <a:gd name="T74" fmla="*/ 2147483647 w 970"/>
              <a:gd name="T75" fmla="*/ 2147483647 h 570"/>
              <a:gd name="T76" fmla="*/ 2147483647 w 970"/>
              <a:gd name="T77" fmla="*/ 2147483647 h 570"/>
              <a:gd name="T78" fmla="*/ 2147483647 w 970"/>
              <a:gd name="T79" fmla="*/ 0 h 5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70"/>
              <a:gd name="T121" fmla="*/ 0 h 570"/>
              <a:gd name="T122" fmla="*/ 970 w 970"/>
              <a:gd name="T123" fmla="*/ 570 h 5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70" h="570">
                <a:moveTo>
                  <a:pt x="0" y="567"/>
                </a:moveTo>
                <a:lnTo>
                  <a:pt x="33" y="569"/>
                </a:lnTo>
                <a:lnTo>
                  <a:pt x="49" y="570"/>
                </a:lnTo>
                <a:lnTo>
                  <a:pt x="66" y="570"/>
                </a:lnTo>
                <a:lnTo>
                  <a:pt x="83" y="570"/>
                </a:lnTo>
                <a:lnTo>
                  <a:pt x="99" y="570"/>
                </a:lnTo>
                <a:lnTo>
                  <a:pt x="116" y="568"/>
                </a:lnTo>
                <a:lnTo>
                  <a:pt x="134" y="566"/>
                </a:lnTo>
                <a:lnTo>
                  <a:pt x="143" y="565"/>
                </a:lnTo>
                <a:lnTo>
                  <a:pt x="152" y="562"/>
                </a:lnTo>
                <a:lnTo>
                  <a:pt x="160" y="560"/>
                </a:lnTo>
                <a:lnTo>
                  <a:pt x="169" y="558"/>
                </a:lnTo>
                <a:lnTo>
                  <a:pt x="179" y="555"/>
                </a:lnTo>
                <a:lnTo>
                  <a:pt x="189" y="552"/>
                </a:lnTo>
                <a:lnTo>
                  <a:pt x="198" y="548"/>
                </a:lnTo>
                <a:lnTo>
                  <a:pt x="207" y="545"/>
                </a:lnTo>
                <a:lnTo>
                  <a:pt x="218" y="540"/>
                </a:lnTo>
                <a:lnTo>
                  <a:pt x="227" y="536"/>
                </a:lnTo>
                <a:lnTo>
                  <a:pt x="237" y="531"/>
                </a:lnTo>
                <a:lnTo>
                  <a:pt x="248" y="525"/>
                </a:lnTo>
                <a:lnTo>
                  <a:pt x="258" y="520"/>
                </a:lnTo>
                <a:lnTo>
                  <a:pt x="268" y="513"/>
                </a:lnTo>
                <a:lnTo>
                  <a:pt x="279" y="506"/>
                </a:lnTo>
                <a:lnTo>
                  <a:pt x="289" y="499"/>
                </a:lnTo>
                <a:lnTo>
                  <a:pt x="301" y="491"/>
                </a:lnTo>
                <a:lnTo>
                  <a:pt x="312" y="482"/>
                </a:lnTo>
                <a:lnTo>
                  <a:pt x="324" y="471"/>
                </a:lnTo>
                <a:lnTo>
                  <a:pt x="335" y="461"/>
                </a:lnTo>
                <a:lnTo>
                  <a:pt x="348" y="448"/>
                </a:lnTo>
                <a:lnTo>
                  <a:pt x="361" y="437"/>
                </a:lnTo>
                <a:lnTo>
                  <a:pt x="373" y="424"/>
                </a:lnTo>
                <a:lnTo>
                  <a:pt x="386" y="410"/>
                </a:lnTo>
                <a:lnTo>
                  <a:pt x="400" y="396"/>
                </a:lnTo>
                <a:lnTo>
                  <a:pt x="413" y="381"/>
                </a:lnTo>
                <a:lnTo>
                  <a:pt x="426" y="366"/>
                </a:lnTo>
                <a:lnTo>
                  <a:pt x="439" y="351"/>
                </a:lnTo>
                <a:lnTo>
                  <a:pt x="467" y="320"/>
                </a:lnTo>
                <a:lnTo>
                  <a:pt x="494" y="288"/>
                </a:lnTo>
                <a:lnTo>
                  <a:pt x="521" y="256"/>
                </a:lnTo>
                <a:lnTo>
                  <a:pt x="549" y="225"/>
                </a:lnTo>
                <a:lnTo>
                  <a:pt x="562" y="210"/>
                </a:lnTo>
                <a:lnTo>
                  <a:pt x="575" y="195"/>
                </a:lnTo>
                <a:lnTo>
                  <a:pt x="589" y="180"/>
                </a:lnTo>
                <a:lnTo>
                  <a:pt x="602" y="166"/>
                </a:lnTo>
                <a:lnTo>
                  <a:pt x="614" y="152"/>
                </a:lnTo>
                <a:lnTo>
                  <a:pt x="627" y="140"/>
                </a:lnTo>
                <a:lnTo>
                  <a:pt x="640" y="127"/>
                </a:lnTo>
                <a:lnTo>
                  <a:pt x="651" y="115"/>
                </a:lnTo>
                <a:lnTo>
                  <a:pt x="663" y="104"/>
                </a:lnTo>
                <a:lnTo>
                  <a:pt x="674" y="93"/>
                </a:lnTo>
                <a:lnTo>
                  <a:pt x="686" y="84"/>
                </a:lnTo>
                <a:lnTo>
                  <a:pt x="696" y="76"/>
                </a:lnTo>
                <a:lnTo>
                  <a:pt x="708" y="69"/>
                </a:lnTo>
                <a:lnTo>
                  <a:pt x="718" y="62"/>
                </a:lnTo>
                <a:lnTo>
                  <a:pt x="728" y="55"/>
                </a:lnTo>
                <a:lnTo>
                  <a:pt x="739" y="50"/>
                </a:lnTo>
                <a:lnTo>
                  <a:pt x="749" y="44"/>
                </a:lnTo>
                <a:lnTo>
                  <a:pt x="761" y="39"/>
                </a:lnTo>
                <a:lnTo>
                  <a:pt x="771" y="35"/>
                </a:lnTo>
                <a:lnTo>
                  <a:pt x="781" y="31"/>
                </a:lnTo>
                <a:lnTo>
                  <a:pt x="791" y="28"/>
                </a:lnTo>
                <a:lnTo>
                  <a:pt x="801" y="24"/>
                </a:lnTo>
                <a:lnTo>
                  <a:pt x="811" y="22"/>
                </a:lnTo>
                <a:lnTo>
                  <a:pt x="821" y="19"/>
                </a:lnTo>
                <a:lnTo>
                  <a:pt x="831" y="16"/>
                </a:lnTo>
                <a:lnTo>
                  <a:pt x="840" y="15"/>
                </a:lnTo>
                <a:lnTo>
                  <a:pt x="859" y="12"/>
                </a:lnTo>
                <a:lnTo>
                  <a:pt x="877" y="9"/>
                </a:lnTo>
                <a:lnTo>
                  <a:pt x="893" y="8"/>
                </a:lnTo>
                <a:lnTo>
                  <a:pt x="909" y="7"/>
                </a:lnTo>
                <a:lnTo>
                  <a:pt x="917" y="6"/>
                </a:lnTo>
                <a:lnTo>
                  <a:pt x="924" y="6"/>
                </a:lnTo>
                <a:lnTo>
                  <a:pt x="931" y="6"/>
                </a:lnTo>
                <a:lnTo>
                  <a:pt x="938" y="5"/>
                </a:lnTo>
                <a:lnTo>
                  <a:pt x="944" y="5"/>
                </a:lnTo>
                <a:lnTo>
                  <a:pt x="951" y="4"/>
                </a:lnTo>
                <a:lnTo>
                  <a:pt x="957" y="4"/>
                </a:lnTo>
                <a:lnTo>
                  <a:pt x="961" y="2"/>
                </a:lnTo>
                <a:lnTo>
                  <a:pt x="966" y="1"/>
                </a:lnTo>
                <a:lnTo>
                  <a:pt x="970" y="0"/>
                </a:lnTo>
              </a:path>
            </a:pathLst>
          </a:custGeom>
          <a:noFill/>
          <a:ln w="34925" cap="flat" cmpd="sng">
            <a:solidFill>
              <a:srgbClr val="000080"/>
            </a:solidFill>
            <a:prstDash val="solid"/>
            <a:round/>
            <a:headEnd type="none" w="med" len="med"/>
            <a:tailEnd type="none" w="med" len="med"/>
          </a:ln>
        </p:spPr>
        <p:txBody>
          <a:bodyPr/>
          <a:lstStyle/>
          <a:p>
            <a:pPr fontAlgn="base">
              <a:spcBef>
                <a:spcPct val="0"/>
              </a:spcBef>
              <a:spcAft>
                <a:spcPct val="0"/>
              </a:spcAft>
            </a:pPr>
            <a:endParaRPr lang="fr-FR">
              <a:solidFill>
                <a:srgbClr val="00597C"/>
              </a:solidFill>
              <a:cs typeface="Arial" charset="0"/>
            </a:endParaRPr>
          </a:p>
        </p:txBody>
      </p:sp>
      <p:sp>
        <p:nvSpPr>
          <p:cNvPr id="46089" name="Freeform 13"/>
          <p:cNvSpPr>
            <a:spLocks/>
          </p:cNvSpPr>
          <p:nvPr>
            <p:custDataLst>
              <p:tags r:id="rId7"/>
            </p:custDataLst>
          </p:nvPr>
        </p:nvSpPr>
        <p:spPr bwMode="auto">
          <a:xfrm>
            <a:off x="2447925" y="4025385"/>
            <a:ext cx="1906588" cy="958850"/>
          </a:xfrm>
          <a:custGeom>
            <a:avLst/>
            <a:gdLst>
              <a:gd name="T0" fmla="*/ 2147483647 w 971"/>
              <a:gd name="T1" fmla="*/ 2147483647 h 571"/>
              <a:gd name="T2" fmla="*/ 2147483647 w 971"/>
              <a:gd name="T3" fmla="*/ 2147483647 h 571"/>
              <a:gd name="T4" fmla="*/ 2147483647 w 971"/>
              <a:gd name="T5" fmla="*/ 2147483647 h 571"/>
              <a:gd name="T6" fmla="*/ 2147483647 w 971"/>
              <a:gd name="T7" fmla="*/ 2147483647 h 571"/>
              <a:gd name="T8" fmla="*/ 2147483647 w 971"/>
              <a:gd name="T9" fmla="*/ 2147483647 h 571"/>
              <a:gd name="T10" fmla="*/ 2147483647 w 971"/>
              <a:gd name="T11" fmla="*/ 2147483647 h 571"/>
              <a:gd name="T12" fmla="*/ 2147483647 w 971"/>
              <a:gd name="T13" fmla="*/ 2147483647 h 571"/>
              <a:gd name="T14" fmla="*/ 2147483647 w 971"/>
              <a:gd name="T15" fmla="*/ 2147483647 h 571"/>
              <a:gd name="T16" fmla="*/ 2147483647 w 971"/>
              <a:gd name="T17" fmla="*/ 2147483647 h 571"/>
              <a:gd name="T18" fmla="*/ 2147483647 w 971"/>
              <a:gd name="T19" fmla="*/ 2147483647 h 571"/>
              <a:gd name="T20" fmla="*/ 2147483647 w 971"/>
              <a:gd name="T21" fmla="*/ 2147483647 h 571"/>
              <a:gd name="T22" fmla="*/ 2147483647 w 971"/>
              <a:gd name="T23" fmla="*/ 2147483647 h 571"/>
              <a:gd name="T24" fmla="*/ 2147483647 w 971"/>
              <a:gd name="T25" fmla="*/ 2147483647 h 571"/>
              <a:gd name="T26" fmla="*/ 2147483647 w 971"/>
              <a:gd name="T27" fmla="*/ 2147483647 h 571"/>
              <a:gd name="T28" fmla="*/ 2147483647 w 971"/>
              <a:gd name="T29" fmla="*/ 2147483647 h 571"/>
              <a:gd name="T30" fmla="*/ 2147483647 w 971"/>
              <a:gd name="T31" fmla="*/ 2147483647 h 571"/>
              <a:gd name="T32" fmla="*/ 2147483647 w 971"/>
              <a:gd name="T33" fmla="*/ 2147483647 h 571"/>
              <a:gd name="T34" fmla="*/ 2147483647 w 971"/>
              <a:gd name="T35" fmla="*/ 2147483647 h 571"/>
              <a:gd name="T36" fmla="*/ 2147483647 w 971"/>
              <a:gd name="T37" fmla="*/ 2147483647 h 571"/>
              <a:gd name="T38" fmla="*/ 2147483647 w 971"/>
              <a:gd name="T39" fmla="*/ 2147483647 h 571"/>
              <a:gd name="T40" fmla="*/ 2147483647 w 971"/>
              <a:gd name="T41" fmla="*/ 2147483647 h 571"/>
              <a:gd name="T42" fmla="*/ 2147483647 w 971"/>
              <a:gd name="T43" fmla="*/ 2147483647 h 571"/>
              <a:gd name="T44" fmla="*/ 2147483647 w 971"/>
              <a:gd name="T45" fmla="*/ 2147483647 h 571"/>
              <a:gd name="T46" fmla="*/ 2147483647 w 971"/>
              <a:gd name="T47" fmla="*/ 2147483647 h 571"/>
              <a:gd name="T48" fmla="*/ 2147483647 w 971"/>
              <a:gd name="T49" fmla="*/ 2147483647 h 571"/>
              <a:gd name="T50" fmla="*/ 2147483647 w 971"/>
              <a:gd name="T51" fmla="*/ 2147483647 h 571"/>
              <a:gd name="T52" fmla="*/ 2147483647 w 971"/>
              <a:gd name="T53" fmla="*/ 2147483647 h 571"/>
              <a:gd name="T54" fmla="*/ 2147483647 w 971"/>
              <a:gd name="T55" fmla="*/ 2147483647 h 571"/>
              <a:gd name="T56" fmla="*/ 2147483647 w 971"/>
              <a:gd name="T57" fmla="*/ 2147483647 h 571"/>
              <a:gd name="T58" fmla="*/ 2147483647 w 971"/>
              <a:gd name="T59" fmla="*/ 2147483647 h 571"/>
              <a:gd name="T60" fmla="*/ 2147483647 w 971"/>
              <a:gd name="T61" fmla="*/ 2147483647 h 571"/>
              <a:gd name="T62" fmla="*/ 2147483647 w 971"/>
              <a:gd name="T63" fmla="*/ 2147483647 h 571"/>
              <a:gd name="T64" fmla="*/ 2147483647 w 971"/>
              <a:gd name="T65" fmla="*/ 2147483647 h 571"/>
              <a:gd name="T66" fmla="*/ 2147483647 w 971"/>
              <a:gd name="T67" fmla="*/ 2147483647 h 571"/>
              <a:gd name="T68" fmla="*/ 2147483647 w 971"/>
              <a:gd name="T69" fmla="*/ 2147483647 h 571"/>
              <a:gd name="T70" fmla="*/ 2147483647 w 971"/>
              <a:gd name="T71" fmla="*/ 2147483647 h 571"/>
              <a:gd name="T72" fmla="*/ 2147483647 w 971"/>
              <a:gd name="T73" fmla="*/ 2147483647 h 571"/>
              <a:gd name="T74" fmla="*/ 2147483647 w 971"/>
              <a:gd name="T75" fmla="*/ 2147483647 h 571"/>
              <a:gd name="T76" fmla="*/ 2147483647 w 971"/>
              <a:gd name="T77" fmla="*/ 2147483647 h 571"/>
              <a:gd name="T78" fmla="*/ 2147483647 w 971"/>
              <a:gd name="T79" fmla="*/ 0 h 5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71"/>
              <a:gd name="T121" fmla="*/ 0 h 571"/>
              <a:gd name="T122" fmla="*/ 971 w 971"/>
              <a:gd name="T123" fmla="*/ 571 h 57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71" h="571">
                <a:moveTo>
                  <a:pt x="0" y="568"/>
                </a:moveTo>
                <a:lnTo>
                  <a:pt x="33" y="570"/>
                </a:lnTo>
                <a:lnTo>
                  <a:pt x="50" y="570"/>
                </a:lnTo>
                <a:lnTo>
                  <a:pt x="66" y="571"/>
                </a:lnTo>
                <a:lnTo>
                  <a:pt x="82" y="570"/>
                </a:lnTo>
                <a:lnTo>
                  <a:pt x="99" y="570"/>
                </a:lnTo>
                <a:lnTo>
                  <a:pt x="116" y="568"/>
                </a:lnTo>
                <a:lnTo>
                  <a:pt x="134" y="565"/>
                </a:lnTo>
                <a:lnTo>
                  <a:pt x="143" y="564"/>
                </a:lnTo>
                <a:lnTo>
                  <a:pt x="152" y="562"/>
                </a:lnTo>
                <a:lnTo>
                  <a:pt x="160" y="560"/>
                </a:lnTo>
                <a:lnTo>
                  <a:pt x="169" y="557"/>
                </a:lnTo>
                <a:lnTo>
                  <a:pt x="179" y="555"/>
                </a:lnTo>
                <a:lnTo>
                  <a:pt x="188" y="551"/>
                </a:lnTo>
                <a:lnTo>
                  <a:pt x="198" y="548"/>
                </a:lnTo>
                <a:lnTo>
                  <a:pt x="208" y="545"/>
                </a:lnTo>
                <a:lnTo>
                  <a:pt x="217" y="540"/>
                </a:lnTo>
                <a:lnTo>
                  <a:pt x="227" y="535"/>
                </a:lnTo>
                <a:lnTo>
                  <a:pt x="238" y="531"/>
                </a:lnTo>
                <a:lnTo>
                  <a:pt x="247" y="525"/>
                </a:lnTo>
                <a:lnTo>
                  <a:pt x="257" y="519"/>
                </a:lnTo>
                <a:lnTo>
                  <a:pt x="269" y="512"/>
                </a:lnTo>
                <a:lnTo>
                  <a:pt x="279" y="505"/>
                </a:lnTo>
                <a:lnTo>
                  <a:pt x="289" y="498"/>
                </a:lnTo>
                <a:lnTo>
                  <a:pt x="301" y="490"/>
                </a:lnTo>
                <a:lnTo>
                  <a:pt x="312" y="481"/>
                </a:lnTo>
                <a:lnTo>
                  <a:pt x="324" y="471"/>
                </a:lnTo>
                <a:lnTo>
                  <a:pt x="335" y="460"/>
                </a:lnTo>
                <a:lnTo>
                  <a:pt x="348" y="449"/>
                </a:lnTo>
                <a:lnTo>
                  <a:pt x="361" y="436"/>
                </a:lnTo>
                <a:lnTo>
                  <a:pt x="374" y="424"/>
                </a:lnTo>
                <a:lnTo>
                  <a:pt x="386" y="410"/>
                </a:lnTo>
                <a:lnTo>
                  <a:pt x="399" y="396"/>
                </a:lnTo>
                <a:lnTo>
                  <a:pt x="413" y="381"/>
                </a:lnTo>
                <a:lnTo>
                  <a:pt x="427" y="366"/>
                </a:lnTo>
                <a:lnTo>
                  <a:pt x="439" y="351"/>
                </a:lnTo>
                <a:lnTo>
                  <a:pt x="467" y="320"/>
                </a:lnTo>
                <a:lnTo>
                  <a:pt x="495" y="288"/>
                </a:lnTo>
                <a:lnTo>
                  <a:pt x="521" y="257"/>
                </a:lnTo>
                <a:lnTo>
                  <a:pt x="549" y="225"/>
                </a:lnTo>
                <a:lnTo>
                  <a:pt x="561" y="209"/>
                </a:lnTo>
                <a:lnTo>
                  <a:pt x="575" y="194"/>
                </a:lnTo>
                <a:lnTo>
                  <a:pt x="588" y="181"/>
                </a:lnTo>
                <a:lnTo>
                  <a:pt x="602" y="166"/>
                </a:lnTo>
                <a:lnTo>
                  <a:pt x="614" y="152"/>
                </a:lnTo>
                <a:lnTo>
                  <a:pt x="627" y="139"/>
                </a:lnTo>
                <a:lnTo>
                  <a:pt x="639" y="126"/>
                </a:lnTo>
                <a:lnTo>
                  <a:pt x="651" y="115"/>
                </a:lnTo>
                <a:lnTo>
                  <a:pt x="663" y="103"/>
                </a:lnTo>
                <a:lnTo>
                  <a:pt x="674" y="94"/>
                </a:lnTo>
                <a:lnTo>
                  <a:pt x="686" y="85"/>
                </a:lnTo>
                <a:lnTo>
                  <a:pt x="696" y="76"/>
                </a:lnTo>
                <a:lnTo>
                  <a:pt x="708" y="69"/>
                </a:lnTo>
                <a:lnTo>
                  <a:pt x="718" y="62"/>
                </a:lnTo>
                <a:lnTo>
                  <a:pt x="729" y="55"/>
                </a:lnTo>
                <a:lnTo>
                  <a:pt x="739" y="49"/>
                </a:lnTo>
                <a:lnTo>
                  <a:pt x="749" y="45"/>
                </a:lnTo>
                <a:lnTo>
                  <a:pt x="760" y="39"/>
                </a:lnTo>
                <a:lnTo>
                  <a:pt x="770" y="35"/>
                </a:lnTo>
                <a:lnTo>
                  <a:pt x="780" y="31"/>
                </a:lnTo>
                <a:lnTo>
                  <a:pt x="791" y="27"/>
                </a:lnTo>
                <a:lnTo>
                  <a:pt x="801" y="24"/>
                </a:lnTo>
                <a:lnTo>
                  <a:pt x="812" y="22"/>
                </a:lnTo>
                <a:lnTo>
                  <a:pt x="821" y="19"/>
                </a:lnTo>
                <a:lnTo>
                  <a:pt x="831" y="17"/>
                </a:lnTo>
                <a:lnTo>
                  <a:pt x="840" y="15"/>
                </a:lnTo>
                <a:lnTo>
                  <a:pt x="859" y="11"/>
                </a:lnTo>
                <a:lnTo>
                  <a:pt x="877" y="9"/>
                </a:lnTo>
                <a:lnTo>
                  <a:pt x="893" y="8"/>
                </a:lnTo>
                <a:lnTo>
                  <a:pt x="909" y="7"/>
                </a:lnTo>
                <a:lnTo>
                  <a:pt x="918" y="7"/>
                </a:lnTo>
                <a:lnTo>
                  <a:pt x="924" y="5"/>
                </a:lnTo>
                <a:lnTo>
                  <a:pt x="931" y="5"/>
                </a:lnTo>
                <a:lnTo>
                  <a:pt x="938" y="4"/>
                </a:lnTo>
                <a:lnTo>
                  <a:pt x="944" y="4"/>
                </a:lnTo>
                <a:lnTo>
                  <a:pt x="951" y="3"/>
                </a:lnTo>
                <a:lnTo>
                  <a:pt x="956" y="3"/>
                </a:lnTo>
                <a:lnTo>
                  <a:pt x="961" y="2"/>
                </a:lnTo>
                <a:lnTo>
                  <a:pt x="966" y="1"/>
                </a:lnTo>
                <a:lnTo>
                  <a:pt x="971" y="0"/>
                </a:lnTo>
              </a:path>
            </a:pathLst>
          </a:custGeom>
          <a:noFill/>
          <a:ln w="34925" cap="flat" cmpd="sng">
            <a:solidFill>
              <a:srgbClr val="000080"/>
            </a:solidFill>
            <a:prstDash val="solid"/>
            <a:round/>
            <a:headEnd type="none" w="med" len="med"/>
            <a:tailEnd type="none" w="med" len="med"/>
          </a:ln>
        </p:spPr>
        <p:txBody>
          <a:bodyPr/>
          <a:lstStyle/>
          <a:p>
            <a:pPr fontAlgn="base">
              <a:spcBef>
                <a:spcPct val="0"/>
              </a:spcBef>
              <a:spcAft>
                <a:spcPct val="0"/>
              </a:spcAft>
            </a:pPr>
            <a:endParaRPr lang="fr-FR">
              <a:solidFill>
                <a:srgbClr val="00597C"/>
              </a:solidFill>
              <a:cs typeface="Arial" charset="0"/>
            </a:endParaRPr>
          </a:p>
        </p:txBody>
      </p:sp>
      <p:sp>
        <p:nvSpPr>
          <p:cNvPr id="46090" name="Rectangle 14"/>
          <p:cNvSpPr>
            <a:spLocks noChangeArrowheads="1"/>
          </p:cNvSpPr>
          <p:nvPr>
            <p:custDataLst>
              <p:tags r:id="rId8"/>
            </p:custDataLst>
          </p:nvPr>
        </p:nvSpPr>
        <p:spPr bwMode="auto">
          <a:xfrm>
            <a:off x="487363" y="2255322"/>
            <a:ext cx="736600" cy="168275"/>
          </a:xfrm>
          <a:prstGeom prst="rect">
            <a:avLst/>
          </a:prstGeom>
          <a:noFill/>
          <a:ln w="9525">
            <a:noFill/>
            <a:miter lim="800000"/>
            <a:headEnd/>
            <a:tailEnd/>
          </a:ln>
        </p:spPr>
        <p:txBody>
          <a:bodyPr wrap="none" lIns="0" tIns="0" rIns="0" bIns="0">
            <a:spAutoFit/>
          </a:bodyPr>
          <a:lstStyle/>
          <a:p>
            <a:pPr defTabSz="933450" eaLnBrk="0" fontAlgn="base" hangingPunct="0">
              <a:spcBef>
                <a:spcPct val="0"/>
              </a:spcBef>
              <a:spcAft>
                <a:spcPct val="0"/>
              </a:spcAft>
              <a:buSzPct val="100000"/>
            </a:pPr>
            <a:r>
              <a:rPr lang="en-US" altLang="fr-FR" sz="1100" b="1">
                <a:solidFill>
                  <a:srgbClr val="000000"/>
                </a:solidFill>
                <a:cs typeface="Arial" charset="0"/>
              </a:rPr>
              <a:t>Avancement</a:t>
            </a:r>
          </a:p>
        </p:txBody>
      </p:sp>
      <p:sp>
        <p:nvSpPr>
          <p:cNvPr id="46091" name="Rectangle 16"/>
          <p:cNvSpPr>
            <a:spLocks noChangeArrowheads="1"/>
          </p:cNvSpPr>
          <p:nvPr>
            <p:custDataLst>
              <p:tags r:id="rId9"/>
            </p:custDataLst>
          </p:nvPr>
        </p:nvSpPr>
        <p:spPr bwMode="auto">
          <a:xfrm>
            <a:off x="1265238" y="5574785"/>
            <a:ext cx="285750" cy="168275"/>
          </a:xfrm>
          <a:prstGeom prst="rect">
            <a:avLst/>
          </a:prstGeom>
          <a:noFill/>
          <a:ln w="9525">
            <a:noFill/>
            <a:miter lim="800000"/>
            <a:headEnd/>
            <a:tailEnd/>
          </a:ln>
        </p:spPr>
        <p:txBody>
          <a:bodyPr wrap="none" lIns="0" tIns="0" rIns="0" bIns="0">
            <a:spAutoFit/>
          </a:bodyPr>
          <a:lstStyle/>
          <a:p>
            <a:pPr defTabSz="933450" eaLnBrk="0" fontAlgn="base" hangingPunct="0">
              <a:spcBef>
                <a:spcPct val="0"/>
              </a:spcBef>
              <a:spcAft>
                <a:spcPct val="0"/>
              </a:spcAft>
              <a:buSzPct val="100000"/>
            </a:pPr>
            <a:r>
              <a:rPr lang="en-US" altLang="fr-FR" sz="1100">
                <a:solidFill>
                  <a:srgbClr val="000000"/>
                </a:solidFill>
                <a:cs typeface="Arial" charset="0"/>
              </a:rPr>
              <a:t>2010</a:t>
            </a:r>
          </a:p>
        </p:txBody>
      </p:sp>
      <p:sp>
        <p:nvSpPr>
          <p:cNvPr id="46092" name="Rectangle 17"/>
          <p:cNvSpPr>
            <a:spLocks noChangeArrowheads="1"/>
          </p:cNvSpPr>
          <p:nvPr>
            <p:custDataLst>
              <p:tags r:id="rId10"/>
            </p:custDataLst>
          </p:nvPr>
        </p:nvSpPr>
        <p:spPr bwMode="auto">
          <a:xfrm>
            <a:off x="1870075" y="5574785"/>
            <a:ext cx="285750" cy="168275"/>
          </a:xfrm>
          <a:prstGeom prst="rect">
            <a:avLst/>
          </a:prstGeom>
          <a:noFill/>
          <a:ln w="9525">
            <a:noFill/>
            <a:miter lim="800000"/>
            <a:headEnd/>
            <a:tailEnd/>
          </a:ln>
        </p:spPr>
        <p:txBody>
          <a:bodyPr wrap="none" lIns="0" tIns="0" rIns="0" bIns="0">
            <a:spAutoFit/>
          </a:bodyPr>
          <a:lstStyle/>
          <a:p>
            <a:pPr defTabSz="933450" eaLnBrk="0" fontAlgn="base" hangingPunct="0">
              <a:spcBef>
                <a:spcPct val="0"/>
              </a:spcBef>
              <a:spcAft>
                <a:spcPct val="0"/>
              </a:spcAft>
              <a:buSzPct val="100000"/>
            </a:pPr>
            <a:r>
              <a:rPr lang="en-US" altLang="fr-FR" sz="1100">
                <a:solidFill>
                  <a:srgbClr val="000000"/>
                </a:solidFill>
                <a:cs typeface="Arial" charset="0"/>
              </a:rPr>
              <a:t>2011</a:t>
            </a:r>
          </a:p>
        </p:txBody>
      </p:sp>
      <p:sp>
        <p:nvSpPr>
          <p:cNvPr id="46093" name="Rectangle 18"/>
          <p:cNvSpPr>
            <a:spLocks noChangeArrowheads="1"/>
          </p:cNvSpPr>
          <p:nvPr>
            <p:custDataLst>
              <p:tags r:id="rId11"/>
            </p:custDataLst>
          </p:nvPr>
        </p:nvSpPr>
        <p:spPr bwMode="auto">
          <a:xfrm>
            <a:off x="2471738" y="5574785"/>
            <a:ext cx="285750" cy="168275"/>
          </a:xfrm>
          <a:prstGeom prst="rect">
            <a:avLst/>
          </a:prstGeom>
          <a:noFill/>
          <a:ln w="9525">
            <a:noFill/>
            <a:miter lim="800000"/>
            <a:headEnd/>
            <a:tailEnd/>
          </a:ln>
        </p:spPr>
        <p:txBody>
          <a:bodyPr wrap="none" lIns="0" tIns="0" rIns="0" bIns="0">
            <a:spAutoFit/>
          </a:bodyPr>
          <a:lstStyle/>
          <a:p>
            <a:pPr defTabSz="933450" eaLnBrk="0" fontAlgn="base" hangingPunct="0">
              <a:spcBef>
                <a:spcPct val="0"/>
              </a:spcBef>
              <a:spcAft>
                <a:spcPct val="0"/>
              </a:spcAft>
              <a:buSzPct val="100000"/>
            </a:pPr>
            <a:r>
              <a:rPr lang="en-US" altLang="fr-FR" sz="1100">
                <a:solidFill>
                  <a:srgbClr val="000000"/>
                </a:solidFill>
                <a:cs typeface="Arial" charset="0"/>
              </a:rPr>
              <a:t>2012</a:t>
            </a:r>
          </a:p>
        </p:txBody>
      </p:sp>
      <p:sp>
        <p:nvSpPr>
          <p:cNvPr id="46094" name="Rectangle 19"/>
          <p:cNvSpPr>
            <a:spLocks noChangeArrowheads="1"/>
          </p:cNvSpPr>
          <p:nvPr>
            <p:custDataLst>
              <p:tags r:id="rId12"/>
            </p:custDataLst>
          </p:nvPr>
        </p:nvSpPr>
        <p:spPr bwMode="auto">
          <a:xfrm>
            <a:off x="3076575" y="5574785"/>
            <a:ext cx="285750" cy="168275"/>
          </a:xfrm>
          <a:prstGeom prst="rect">
            <a:avLst/>
          </a:prstGeom>
          <a:noFill/>
          <a:ln w="9525">
            <a:noFill/>
            <a:miter lim="800000"/>
            <a:headEnd/>
            <a:tailEnd/>
          </a:ln>
        </p:spPr>
        <p:txBody>
          <a:bodyPr wrap="none" lIns="0" tIns="0" rIns="0" bIns="0">
            <a:spAutoFit/>
          </a:bodyPr>
          <a:lstStyle/>
          <a:p>
            <a:pPr defTabSz="933450" eaLnBrk="0" fontAlgn="base" hangingPunct="0">
              <a:spcBef>
                <a:spcPct val="0"/>
              </a:spcBef>
              <a:spcAft>
                <a:spcPct val="0"/>
              </a:spcAft>
              <a:buSzPct val="100000"/>
            </a:pPr>
            <a:r>
              <a:rPr lang="en-US" altLang="fr-FR" sz="1100">
                <a:solidFill>
                  <a:srgbClr val="000000"/>
                </a:solidFill>
                <a:cs typeface="Arial" charset="0"/>
              </a:rPr>
              <a:t>2013</a:t>
            </a:r>
          </a:p>
        </p:txBody>
      </p:sp>
      <p:sp>
        <p:nvSpPr>
          <p:cNvPr id="46095" name="Rectangle 20"/>
          <p:cNvSpPr>
            <a:spLocks noChangeArrowheads="1"/>
          </p:cNvSpPr>
          <p:nvPr>
            <p:custDataLst>
              <p:tags r:id="rId13"/>
            </p:custDataLst>
          </p:nvPr>
        </p:nvSpPr>
        <p:spPr bwMode="auto">
          <a:xfrm>
            <a:off x="3678238" y="5574785"/>
            <a:ext cx="285750" cy="168275"/>
          </a:xfrm>
          <a:prstGeom prst="rect">
            <a:avLst/>
          </a:prstGeom>
          <a:noFill/>
          <a:ln w="9525">
            <a:noFill/>
            <a:miter lim="800000"/>
            <a:headEnd/>
            <a:tailEnd/>
          </a:ln>
        </p:spPr>
        <p:txBody>
          <a:bodyPr wrap="none" lIns="0" tIns="0" rIns="0" bIns="0">
            <a:spAutoFit/>
          </a:bodyPr>
          <a:lstStyle/>
          <a:p>
            <a:pPr defTabSz="933450" eaLnBrk="0" fontAlgn="base" hangingPunct="0">
              <a:spcBef>
                <a:spcPct val="0"/>
              </a:spcBef>
              <a:spcAft>
                <a:spcPct val="0"/>
              </a:spcAft>
              <a:buSzPct val="100000"/>
            </a:pPr>
            <a:r>
              <a:rPr lang="en-US" altLang="fr-FR" sz="1100">
                <a:solidFill>
                  <a:srgbClr val="000000"/>
                </a:solidFill>
                <a:cs typeface="Arial" charset="0"/>
              </a:rPr>
              <a:t>2014</a:t>
            </a:r>
          </a:p>
        </p:txBody>
      </p:sp>
      <p:sp>
        <p:nvSpPr>
          <p:cNvPr id="46096" name="Rectangle 21"/>
          <p:cNvSpPr>
            <a:spLocks noChangeArrowheads="1"/>
          </p:cNvSpPr>
          <p:nvPr>
            <p:custDataLst>
              <p:tags r:id="rId14"/>
            </p:custDataLst>
          </p:nvPr>
        </p:nvSpPr>
        <p:spPr bwMode="auto">
          <a:xfrm>
            <a:off x="4283075" y="5574785"/>
            <a:ext cx="285750" cy="168275"/>
          </a:xfrm>
          <a:prstGeom prst="rect">
            <a:avLst/>
          </a:prstGeom>
          <a:noFill/>
          <a:ln w="9525">
            <a:noFill/>
            <a:miter lim="800000"/>
            <a:headEnd/>
            <a:tailEnd/>
          </a:ln>
        </p:spPr>
        <p:txBody>
          <a:bodyPr wrap="none" lIns="0" tIns="0" rIns="0" bIns="0">
            <a:spAutoFit/>
          </a:bodyPr>
          <a:lstStyle/>
          <a:p>
            <a:pPr defTabSz="933450" eaLnBrk="0" fontAlgn="base" hangingPunct="0">
              <a:spcBef>
                <a:spcPct val="0"/>
              </a:spcBef>
              <a:spcAft>
                <a:spcPct val="0"/>
              </a:spcAft>
              <a:buSzPct val="100000"/>
            </a:pPr>
            <a:r>
              <a:rPr lang="en-US" altLang="fr-FR" sz="1100">
                <a:solidFill>
                  <a:srgbClr val="000000"/>
                </a:solidFill>
                <a:cs typeface="Arial" charset="0"/>
              </a:rPr>
              <a:t>2015</a:t>
            </a:r>
          </a:p>
        </p:txBody>
      </p:sp>
      <p:sp>
        <p:nvSpPr>
          <p:cNvPr id="46097" name="Rectangle 22"/>
          <p:cNvSpPr>
            <a:spLocks noChangeArrowheads="1"/>
          </p:cNvSpPr>
          <p:nvPr>
            <p:custDataLst>
              <p:tags r:id="rId15"/>
            </p:custDataLst>
          </p:nvPr>
        </p:nvSpPr>
        <p:spPr bwMode="auto">
          <a:xfrm>
            <a:off x="4886325" y="5574785"/>
            <a:ext cx="285750" cy="168275"/>
          </a:xfrm>
          <a:prstGeom prst="rect">
            <a:avLst/>
          </a:prstGeom>
          <a:noFill/>
          <a:ln w="9525">
            <a:noFill/>
            <a:miter lim="800000"/>
            <a:headEnd/>
            <a:tailEnd/>
          </a:ln>
        </p:spPr>
        <p:txBody>
          <a:bodyPr wrap="none" lIns="0" tIns="0" rIns="0" bIns="0">
            <a:spAutoFit/>
          </a:bodyPr>
          <a:lstStyle/>
          <a:p>
            <a:pPr defTabSz="933450" eaLnBrk="0" fontAlgn="base" hangingPunct="0">
              <a:spcBef>
                <a:spcPct val="0"/>
              </a:spcBef>
              <a:spcAft>
                <a:spcPct val="0"/>
              </a:spcAft>
              <a:buSzPct val="100000"/>
            </a:pPr>
            <a:r>
              <a:rPr lang="en-US" altLang="fr-FR" sz="1100">
                <a:solidFill>
                  <a:srgbClr val="000000"/>
                </a:solidFill>
                <a:cs typeface="Arial" charset="0"/>
              </a:rPr>
              <a:t>2016</a:t>
            </a:r>
          </a:p>
        </p:txBody>
      </p:sp>
      <p:sp>
        <p:nvSpPr>
          <p:cNvPr id="46098" name="Freeform 23"/>
          <p:cNvSpPr>
            <a:spLocks/>
          </p:cNvSpPr>
          <p:nvPr>
            <p:custDataLst>
              <p:tags r:id="rId16"/>
            </p:custDataLst>
          </p:nvPr>
        </p:nvSpPr>
        <p:spPr bwMode="auto">
          <a:xfrm>
            <a:off x="538163" y="2475985"/>
            <a:ext cx="8064500" cy="2882900"/>
          </a:xfrm>
          <a:custGeom>
            <a:avLst/>
            <a:gdLst>
              <a:gd name="T0" fmla="*/ 2147483647 w 3416"/>
              <a:gd name="T1" fmla="*/ 2147483647 h 1768"/>
              <a:gd name="T2" fmla="*/ 0 w 3416"/>
              <a:gd name="T3" fmla="*/ 2147483647 h 1768"/>
              <a:gd name="T4" fmla="*/ 0 w 3416"/>
              <a:gd name="T5" fmla="*/ 0 h 1768"/>
              <a:gd name="T6" fmla="*/ 0 60000 65536"/>
              <a:gd name="T7" fmla="*/ 0 60000 65536"/>
              <a:gd name="T8" fmla="*/ 0 60000 65536"/>
              <a:gd name="T9" fmla="*/ 0 w 3416"/>
              <a:gd name="T10" fmla="*/ 0 h 1768"/>
              <a:gd name="T11" fmla="*/ 3416 w 3416"/>
              <a:gd name="T12" fmla="*/ 1768 h 1768"/>
            </a:gdLst>
            <a:ahLst/>
            <a:cxnLst>
              <a:cxn ang="T6">
                <a:pos x="T0" y="T1"/>
              </a:cxn>
              <a:cxn ang="T7">
                <a:pos x="T2" y="T3"/>
              </a:cxn>
              <a:cxn ang="T8">
                <a:pos x="T4" y="T5"/>
              </a:cxn>
            </a:cxnLst>
            <a:rect l="T9" t="T10" r="T11" b="T12"/>
            <a:pathLst>
              <a:path w="3416" h="1768">
                <a:moveTo>
                  <a:pt x="3416" y="1768"/>
                </a:moveTo>
                <a:lnTo>
                  <a:pt x="0" y="1768"/>
                </a:lnTo>
                <a:lnTo>
                  <a:pt x="0" y="0"/>
                </a:lnTo>
              </a:path>
            </a:pathLst>
          </a:custGeom>
          <a:noFill/>
          <a:ln w="19050" cmpd="sng">
            <a:solidFill>
              <a:srgbClr val="808080"/>
            </a:solidFill>
            <a:round/>
            <a:headEnd type="triangle" w="med" len="med"/>
            <a:tailEnd type="triangle" w="med" len="med"/>
          </a:ln>
        </p:spPr>
        <p:txBody>
          <a:bodyPr/>
          <a:lstStyle/>
          <a:p>
            <a:pPr fontAlgn="base">
              <a:spcBef>
                <a:spcPct val="0"/>
              </a:spcBef>
              <a:spcAft>
                <a:spcPct val="0"/>
              </a:spcAft>
            </a:pPr>
            <a:endParaRPr lang="fr-FR">
              <a:solidFill>
                <a:srgbClr val="00597C"/>
              </a:solidFill>
              <a:cs typeface="Arial" charset="0"/>
            </a:endParaRPr>
          </a:p>
        </p:txBody>
      </p:sp>
      <p:sp>
        <p:nvSpPr>
          <p:cNvPr id="46099" name="Line 35"/>
          <p:cNvSpPr>
            <a:spLocks noChangeShapeType="1"/>
          </p:cNvSpPr>
          <p:nvPr>
            <p:custDataLst>
              <p:tags r:id="rId17"/>
            </p:custDataLst>
          </p:nvPr>
        </p:nvSpPr>
        <p:spPr bwMode="auto">
          <a:xfrm>
            <a:off x="566738" y="5790685"/>
            <a:ext cx="7462837" cy="0"/>
          </a:xfrm>
          <a:prstGeom prst="line">
            <a:avLst/>
          </a:prstGeom>
          <a:noFill/>
          <a:ln w="9525">
            <a:solidFill>
              <a:srgbClr val="808080"/>
            </a:solidFill>
            <a:round/>
            <a:headEnd/>
            <a:tailEnd/>
          </a:ln>
        </p:spPr>
        <p:txBody>
          <a:bodyPr/>
          <a:lstStyle/>
          <a:p>
            <a:pPr fontAlgn="base">
              <a:spcBef>
                <a:spcPct val="0"/>
              </a:spcBef>
              <a:spcAft>
                <a:spcPct val="0"/>
              </a:spcAft>
            </a:pPr>
            <a:endParaRPr lang="fr-FR">
              <a:solidFill>
                <a:srgbClr val="00597C"/>
              </a:solidFill>
              <a:cs typeface="Arial" charset="0"/>
            </a:endParaRPr>
          </a:p>
        </p:txBody>
      </p:sp>
      <p:sp>
        <p:nvSpPr>
          <p:cNvPr id="46100" name="Rectangle 45"/>
          <p:cNvSpPr>
            <a:spLocks noChangeArrowheads="1"/>
          </p:cNvSpPr>
          <p:nvPr>
            <p:custDataLst>
              <p:tags r:id="rId18"/>
            </p:custDataLst>
          </p:nvPr>
        </p:nvSpPr>
        <p:spPr bwMode="auto">
          <a:xfrm>
            <a:off x="5489575" y="5574785"/>
            <a:ext cx="285750" cy="168275"/>
          </a:xfrm>
          <a:prstGeom prst="rect">
            <a:avLst/>
          </a:prstGeom>
          <a:noFill/>
          <a:ln w="9525">
            <a:noFill/>
            <a:miter lim="800000"/>
            <a:headEnd/>
            <a:tailEnd/>
          </a:ln>
        </p:spPr>
        <p:txBody>
          <a:bodyPr wrap="none" lIns="0" tIns="0" rIns="0" bIns="0">
            <a:spAutoFit/>
          </a:bodyPr>
          <a:lstStyle/>
          <a:p>
            <a:pPr defTabSz="933450" eaLnBrk="0" fontAlgn="base" hangingPunct="0">
              <a:spcBef>
                <a:spcPct val="0"/>
              </a:spcBef>
              <a:spcAft>
                <a:spcPct val="0"/>
              </a:spcAft>
              <a:buSzPct val="100000"/>
            </a:pPr>
            <a:r>
              <a:rPr lang="en-US" altLang="fr-FR" sz="1100">
                <a:solidFill>
                  <a:srgbClr val="000000"/>
                </a:solidFill>
                <a:cs typeface="Arial" charset="0"/>
              </a:rPr>
              <a:t>2017</a:t>
            </a:r>
          </a:p>
        </p:txBody>
      </p:sp>
      <p:sp>
        <p:nvSpPr>
          <p:cNvPr id="46101" name="Rectangle 47"/>
          <p:cNvSpPr>
            <a:spLocks noChangeArrowheads="1"/>
          </p:cNvSpPr>
          <p:nvPr>
            <p:custDataLst>
              <p:tags r:id="rId19"/>
            </p:custDataLst>
          </p:nvPr>
        </p:nvSpPr>
        <p:spPr bwMode="auto">
          <a:xfrm>
            <a:off x="6731000" y="5574785"/>
            <a:ext cx="285750" cy="168275"/>
          </a:xfrm>
          <a:prstGeom prst="rect">
            <a:avLst/>
          </a:prstGeom>
          <a:noFill/>
          <a:ln w="9525">
            <a:noFill/>
            <a:miter lim="800000"/>
            <a:headEnd/>
            <a:tailEnd/>
          </a:ln>
        </p:spPr>
        <p:txBody>
          <a:bodyPr wrap="none" lIns="0" tIns="0" rIns="0" bIns="0">
            <a:spAutoFit/>
          </a:bodyPr>
          <a:lstStyle/>
          <a:p>
            <a:pPr defTabSz="933450" eaLnBrk="0" fontAlgn="base" hangingPunct="0">
              <a:spcBef>
                <a:spcPct val="0"/>
              </a:spcBef>
              <a:spcAft>
                <a:spcPct val="0"/>
              </a:spcAft>
              <a:buSzPct val="100000"/>
            </a:pPr>
            <a:r>
              <a:rPr lang="en-US" altLang="fr-FR" sz="1100">
                <a:solidFill>
                  <a:srgbClr val="000000"/>
                </a:solidFill>
                <a:cs typeface="Arial" charset="0"/>
              </a:rPr>
              <a:t>2019</a:t>
            </a:r>
          </a:p>
        </p:txBody>
      </p:sp>
      <p:sp>
        <p:nvSpPr>
          <p:cNvPr id="46102" name="Rectangle 50"/>
          <p:cNvSpPr>
            <a:spLocks noChangeArrowheads="1"/>
          </p:cNvSpPr>
          <p:nvPr>
            <p:custDataLst>
              <p:tags r:id="rId20"/>
            </p:custDataLst>
          </p:nvPr>
        </p:nvSpPr>
        <p:spPr bwMode="auto">
          <a:xfrm>
            <a:off x="6094413" y="5574785"/>
            <a:ext cx="285750" cy="168275"/>
          </a:xfrm>
          <a:prstGeom prst="rect">
            <a:avLst/>
          </a:prstGeom>
          <a:noFill/>
          <a:ln w="9525">
            <a:noFill/>
            <a:miter lim="800000"/>
            <a:headEnd/>
            <a:tailEnd/>
          </a:ln>
        </p:spPr>
        <p:txBody>
          <a:bodyPr wrap="none" lIns="0" tIns="0" rIns="0" bIns="0">
            <a:spAutoFit/>
          </a:bodyPr>
          <a:lstStyle/>
          <a:p>
            <a:pPr defTabSz="933450" eaLnBrk="0" fontAlgn="base" hangingPunct="0">
              <a:spcBef>
                <a:spcPct val="0"/>
              </a:spcBef>
              <a:spcAft>
                <a:spcPct val="0"/>
              </a:spcAft>
              <a:buSzPct val="100000"/>
            </a:pPr>
            <a:r>
              <a:rPr lang="en-US" altLang="fr-FR" sz="1100">
                <a:solidFill>
                  <a:srgbClr val="000000"/>
                </a:solidFill>
                <a:cs typeface="Arial" charset="0"/>
              </a:rPr>
              <a:t>2018</a:t>
            </a:r>
          </a:p>
        </p:txBody>
      </p:sp>
      <p:sp>
        <p:nvSpPr>
          <p:cNvPr id="46103" name="Rectangle 53"/>
          <p:cNvSpPr>
            <a:spLocks noChangeArrowheads="1"/>
          </p:cNvSpPr>
          <p:nvPr>
            <p:custDataLst>
              <p:tags r:id="rId21"/>
            </p:custDataLst>
          </p:nvPr>
        </p:nvSpPr>
        <p:spPr bwMode="auto">
          <a:xfrm>
            <a:off x="7016750" y="2285485"/>
            <a:ext cx="1568450" cy="338137"/>
          </a:xfrm>
          <a:prstGeom prst="rect">
            <a:avLst/>
          </a:prstGeom>
          <a:noFill/>
          <a:ln w="9525">
            <a:noFill/>
            <a:miter lim="800000"/>
            <a:headEnd/>
            <a:tailEnd/>
          </a:ln>
        </p:spPr>
        <p:txBody>
          <a:bodyPr wrap="none" lIns="0" tIns="0" rIns="0" bIns="0">
            <a:spAutoFit/>
          </a:bodyPr>
          <a:lstStyle/>
          <a:p>
            <a:pPr algn="ctr" defTabSz="933450" eaLnBrk="0" fontAlgn="base" hangingPunct="0">
              <a:spcBef>
                <a:spcPct val="0"/>
              </a:spcBef>
              <a:spcAft>
                <a:spcPct val="0"/>
              </a:spcAft>
              <a:buSzPct val="100000"/>
            </a:pPr>
            <a:r>
              <a:rPr lang="fr-FR" altLang="fr-FR" sz="1100" b="1" dirty="0">
                <a:solidFill>
                  <a:srgbClr val="000000"/>
                </a:solidFill>
                <a:cs typeface="Arial" charset="0"/>
              </a:rPr>
              <a:t>Pôle </a:t>
            </a:r>
            <a:r>
              <a:rPr lang="fr-FR" altLang="fr-FR" sz="1100" b="1" dirty="0" smtClean="0">
                <a:solidFill>
                  <a:srgbClr val="000000"/>
                </a:solidFill>
                <a:cs typeface="Arial" charset="0"/>
              </a:rPr>
              <a:t>emploi</a:t>
            </a:r>
            <a:r>
              <a:rPr lang="fr-FR" altLang="fr-FR" sz="1100" b="1" dirty="0">
                <a:solidFill>
                  <a:srgbClr val="000000"/>
                </a:solidFill>
                <a:cs typeface="Arial" charset="0"/>
              </a:rPr>
              <a:t>, </a:t>
            </a:r>
          </a:p>
          <a:p>
            <a:pPr algn="ctr" defTabSz="933450" eaLnBrk="0" fontAlgn="base" hangingPunct="0">
              <a:spcBef>
                <a:spcPct val="0"/>
              </a:spcBef>
              <a:spcAft>
                <a:spcPct val="0"/>
              </a:spcAft>
              <a:buSzPct val="100000"/>
            </a:pPr>
            <a:r>
              <a:rPr lang="fr-FR" altLang="fr-FR" sz="1100" b="1" dirty="0">
                <a:solidFill>
                  <a:srgbClr val="000000"/>
                </a:solidFill>
                <a:cs typeface="Arial" charset="0"/>
              </a:rPr>
              <a:t>S</a:t>
            </a:r>
            <a:r>
              <a:rPr lang="fr-FR" altLang="fr-FR" sz="1100" b="1" dirty="0" smtClean="0">
                <a:solidFill>
                  <a:srgbClr val="000000"/>
                </a:solidFill>
                <a:cs typeface="Arial" charset="0"/>
              </a:rPr>
              <a:t>ervice </a:t>
            </a:r>
            <a:r>
              <a:rPr lang="fr-FR" altLang="fr-FR" sz="1100" b="1" dirty="0">
                <a:solidFill>
                  <a:srgbClr val="000000"/>
                </a:solidFill>
                <a:cs typeface="Arial" charset="0"/>
              </a:rPr>
              <a:t>public de référence</a:t>
            </a:r>
          </a:p>
        </p:txBody>
      </p:sp>
      <p:sp>
        <p:nvSpPr>
          <p:cNvPr id="46104" name="Rectangle 47"/>
          <p:cNvSpPr>
            <a:spLocks noChangeArrowheads="1"/>
          </p:cNvSpPr>
          <p:nvPr>
            <p:custDataLst>
              <p:tags r:id="rId22"/>
            </p:custDataLst>
          </p:nvPr>
        </p:nvSpPr>
        <p:spPr bwMode="auto">
          <a:xfrm>
            <a:off x="7308850" y="5558910"/>
            <a:ext cx="285750" cy="168275"/>
          </a:xfrm>
          <a:prstGeom prst="rect">
            <a:avLst/>
          </a:prstGeom>
          <a:noFill/>
          <a:ln w="9525">
            <a:noFill/>
            <a:miter lim="800000"/>
            <a:headEnd/>
            <a:tailEnd/>
          </a:ln>
        </p:spPr>
        <p:txBody>
          <a:bodyPr wrap="none" lIns="0" tIns="0" rIns="0" bIns="0">
            <a:spAutoFit/>
          </a:bodyPr>
          <a:lstStyle/>
          <a:p>
            <a:pPr defTabSz="933450" eaLnBrk="0" fontAlgn="base" hangingPunct="0">
              <a:spcBef>
                <a:spcPct val="0"/>
              </a:spcBef>
              <a:spcAft>
                <a:spcPct val="0"/>
              </a:spcAft>
              <a:buSzPct val="100000"/>
            </a:pPr>
            <a:r>
              <a:rPr lang="en-US" altLang="fr-FR" sz="1100">
                <a:solidFill>
                  <a:srgbClr val="000000"/>
                </a:solidFill>
                <a:cs typeface="Arial" charset="0"/>
              </a:rPr>
              <a:t>2020</a:t>
            </a:r>
          </a:p>
        </p:txBody>
      </p:sp>
      <p:sp>
        <p:nvSpPr>
          <p:cNvPr id="25" name="Espace réservé du pied de page 22">
            <a:extLst>
              <a:ext uri="{FF2B5EF4-FFF2-40B4-BE49-F238E27FC236}">
                <a16:creationId xmlns="" xmlns:a16="http://schemas.microsoft.com/office/drawing/2014/main" id="{2A3758F1-82FD-469C-A407-4EBA8581AAC3}"/>
              </a:ext>
            </a:extLst>
          </p:cNvPr>
          <p:cNvSpPr>
            <a:spLocks noGrp="1"/>
          </p:cNvSpPr>
          <p:nvPr>
            <p:ph type="ftr" sz="quarter" idx="11"/>
          </p:nvPr>
        </p:nvSpPr>
        <p:spPr>
          <a:xfrm>
            <a:off x="4996002" y="801249"/>
            <a:ext cx="4041496" cy="359871"/>
          </a:xfrm>
        </p:spPr>
        <p:txBody>
          <a:bodyPr vert="horz" lIns="91440" tIns="45720" rIns="91440" bIns="45720" rtlCol="0" anchor="ctr"/>
          <a:lstStyle/>
          <a:p>
            <a:r>
              <a:rPr lang="fr-FR" sz="800" b="1" spc="40" dirty="0">
                <a:solidFill>
                  <a:schemeClr val="tx1"/>
                </a:solidFill>
                <a:latin typeface="Arial" panose="020B0604020202020204" pitchFamily="34" charset="0"/>
                <a:cs typeface="Arial" panose="020B0604020202020204" pitchFamily="34" charset="0"/>
              </a:rPr>
              <a:t>PRÉSENTATION DE PÔLE EMPLOI  I JUIN 2019 I  </a:t>
            </a:r>
          </a:p>
        </p:txBody>
      </p:sp>
      <p:cxnSp>
        <p:nvCxnSpPr>
          <p:cNvPr id="3" name="Connecteur droit 2"/>
          <p:cNvCxnSpPr/>
          <p:nvPr/>
        </p:nvCxnSpPr>
        <p:spPr>
          <a:xfrm>
            <a:off x="135465" y="1210728"/>
            <a:ext cx="896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Espace réservé du numéro de diapositive 58">
            <a:extLst>
              <a:ext uri="{FF2B5EF4-FFF2-40B4-BE49-F238E27FC236}">
                <a16:creationId xmlns:a16="http://schemas.microsoft.com/office/drawing/2014/main" xmlns="" id="{1C2A1FC0-19CF-48E3-8DD0-75CC14196811}"/>
              </a:ext>
            </a:extLst>
          </p:cNvPr>
          <p:cNvSpPr>
            <a:spLocks noGrp="1"/>
          </p:cNvSpPr>
          <p:nvPr>
            <p:ph type="sldNum" sz="quarter" idx="12"/>
          </p:nvPr>
        </p:nvSpPr>
        <p:spPr>
          <a:xfrm>
            <a:off x="8494573" y="787548"/>
            <a:ext cx="431232" cy="365125"/>
          </a:xfrm>
        </p:spPr>
        <p:txBody>
          <a:bodyPr vert="horz" lIns="91440" tIns="45720" rIns="91440" bIns="45720" rtlCol="0" anchor="ctr"/>
          <a:lstStyle/>
          <a:p>
            <a:pPr algn="l"/>
            <a:fld id="{E5C3AFE5-AA87-46A3-8AEF-92DC5C6A7126}" type="slidenum">
              <a:rPr lang="fr-FR" sz="800">
                <a:solidFill>
                  <a:schemeClr val="accent1"/>
                </a:solidFill>
                <a:latin typeface="Arial" panose="020B0604020202020204" pitchFamily="34" charset="0"/>
                <a:cs typeface="Arial" panose="020B0604020202020204" pitchFamily="34" charset="0"/>
              </a:rPr>
              <a:pPr algn="l"/>
              <a:t>3</a:t>
            </a:fld>
            <a:endParaRPr lang="fr-FR" sz="800"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32826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11">
            <a:extLst>
              <a:ext uri="{FF2B5EF4-FFF2-40B4-BE49-F238E27FC236}">
                <a16:creationId xmlns:a16="http://schemas.microsoft.com/office/drawing/2014/main" xmlns="" id="{7D47D17D-DAE5-45CD-9982-F9D77C8B9BD4}"/>
              </a:ext>
            </a:extLst>
          </p:cNvPr>
          <p:cNvSpPr txBox="1"/>
          <p:nvPr/>
        </p:nvSpPr>
        <p:spPr>
          <a:xfrm>
            <a:off x="444500" y="1605285"/>
            <a:ext cx="2451735" cy="961802"/>
          </a:xfrm>
          <a:prstGeom prst="rect">
            <a:avLst/>
          </a:prstGeom>
        </p:spPr>
        <p:txBody>
          <a:bodyPr vert="horz" wrap="square" lIns="0" tIns="12700" rIns="0" bIns="0" rtlCol="0">
            <a:spAutoFit/>
          </a:bodyPr>
          <a:lstStyle/>
          <a:p>
            <a:pPr marL="12700">
              <a:lnSpc>
                <a:spcPts val="3840"/>
              </a:lnSpc>
              <a:spcBef>
                <a:spcPts val="100"/>
              </a:spcBef>
            </a:pPr>
            <a:r>
              <a:rPr sz="3200" spc="-10" dirty="0">
                <a:latin typeface="Arial" panose="020B0604020202020204" pitchFamily="34" charset="0"/>
                <a:cs typeface="Arial" panose="020B0604020202020204" pitchFamily="34" charset="0"/>
              </a:rPr>
              <a:t>Les</a:t>
            </a:r>
            <a:endParaRPr sz="3200" dirty="0">
              <a:latin typeface="Arial" panose="020B0604020202020204" pitchFamily="34" charset="0"/>
              <a:cs typeface="Arial" panose="020B0604020202020204" pitchFamily="34" charset="0"/>
            </a:endParaRPr>
          </a:p>
          <a:p>
            <a:pPr marL="12700">
              <a:lnSpc>
                <a:spcPts val="3600"/>
              </a:lnSpc>
            </a:pPr>
            <a:r>
              <a:rPr lang="fr-FR" sz="3200" b="1" dirty="0">
                <a:solidFill>
                  <a:srgbClr val="EA4937"/>
                </a:solidFill>
                <a:latin typeface="Arial" panose="020B0604020202020204" pitchFamily="34" charset="0"/>
                <a:cs typeface="Arial" panose="020B0604020202020204" pitchFamily="34" charset="0"/>
              </a:rPr>
              <a:t>c</a:t>
            </a:r>
            <a:r>
              <a:rPr sz="3200" b="1" dirty="0" err="1" smtClean="0">
                <a:solidFill>
                  <a:srgbClr val="EA4937"/>
                </a:solidFill>
                <a:latin typeface="Arial" panose="020B0604020202020204" pitchFamily="34" charset="0"/>
                <a:cs typeface="Arial" panose="020B0604020202020204" pitchFamily="34" charset="0"/>
              </a:rPr>
              <a:t>hiffres</a:t>
            </a:r>
            <a:r>
              <a:rPr lang="fr-FR" sz="3200" b="1" dirty="0" smtClean="0">
                <a:solidFill>
                  <a:srgbClr val="EA4937"/>
                </a:solidFill>
                <a:latin typeface="Arial" panose="020B0604020202020204" pitchFamily="34" charset="0"/>
                <a:cs typeface="Arial" panose="020B0604020202020204" pitchFamily="34" charset="0"/>
              </a:rPr>
              <a:t>-</a:t>
            </a:r>
            <a:r>
              <a:rPr sz="3200" b="1" dirty="0" err="1" smtClean="0">
                <a:solidFill>
                  <a:srgbClr val="EA4937"/>
                </a:solidFill>
                <a:latin typeface="Arial" panose="020B0604020202020204" pitchFamily="34" charset="0"/>
                <a:cs typeface="Arial" panose="020B0604020202020204" pitchFamily="34" charset="0"/>
              </a:rPr>
              <a:t>clés</a:t>
            </a:r>
            <a:endParaRPr sz="3200" dirty="0">
              <a:latin typeface="Arial" panose="020B0604020202020204" pitchFamily="34" charset="0"/>
              <a:cs typeface="Arial" panose="020B0604020202020204" pitchFamily="34" charset="0"/>
            </a:endParaRPr>
          </a:p>
        </p:txBody>
      </p:sp>
      <p:sp>
        <p:nvSpPr>
          <p:cNvPr id="8" name="object 12">
            <a:extLst>
              <a:ext uri="{FF2B5EF4-FFF2-40B4-BE49-F238E27FC236}">
                <a16:creationId xmlns:a16="http://schemas.microsoft.com/office/drawing/2014/main" xmlns="" id="{AC67F253-0077-44AA-9154-3D855CE44D3D}"/>
              </a:ext>
            </a:extLst>
          </p:cNvPr>
          <p:cNvSpPr/>
          <p:nvPr/>
        </p:nvSpPr>
        <p:spPr>
          <a:xfrm>
            <a:off x="444500" y="2926407"/>
            <a:ext cx="563245" cy="0"/>
          </a:xfrm>
          <a:custGeom>
            <a:avLst/>
            <a:gdLst/>
            <a:ahLst/>
            <a:cxnLst/>
            <a:rect l="l" t="t" r="r" b="b"/>
            <a:pathLst>
              <a:path w="563244">
                <a:moveTo>
                  <a:pt x="0" y="0"/>
                </a:moveTo>
                <a:lnTo>
                  <a:pt x="563156" y="0"/>
                </a:lnTo>
              </a:path>
            </a:pathLst>
          </a:custGeom>
          <a:ln w="79463">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9" name="object 2">
            <a:extLst>
              <a:ext uri="{FF2B5EF4-FFF2-40B4-BE49-F238E27FC236}">
                <a16:creationId xmlns:a16="http://schemas.microsoft.com/office/drawing/2014/main" xmlns="" id="{246A3480-7DF9-4ED6-8426-BECD6C4C9E99}"/>
              </a:ext>
            </a:extLst>
          </p:cNvPr>
          <p:cNvSpPr txBox="1"/>
          <p:nvPr/>
        </p:nvSpPr>
        <p:spPr>
          <a:xfrm>
            <a:off x="3375911" y="1581784"/>
            <a:ext cx="1511300" cy="751840"/>
          </a:xfrm>
          <a:prstGeom prst="rect">
            <a:avLst/>
          </a:prstGeom>
        </p:spPr>
        <p:txBody>
          <a:bodyPr vert="horz" wrap="square" lIns="0" tIns="12700" rIns="0" bIns="0" rtlCol="0">
            <a:spAutoFit/>
          </a:bodyPr>
          <a:lstStyle/>
          <a:p>
            <a:pPr marL="12700">
              <a:lnSpc>
                <a:spcPts val="2980"/>
              </a:lnSpc>
              <a:spcBef>
                <a:spcPts val="100"/>
              </a:spcBef>
            </a:pPr>
            <a:r>
              <a:rPr sz="2600" b="1" spc="-150" dirty="0" smtClean="0">
                <a:solidFill>
                  <a:schemeClr val="accent2"/>
                </a:solidFill>
                <a:latin typeface="Arial" panose="020B0604020202020204" pitchFamily="34" charset="0"/>
                <a:cs typeface="Arial" panose="020B0604020202020204" pitchFamily="34" charset="0"/>
              </a:rPr>
              <a:t>5</a:t>
            </a:r>
            <a:r>
              <a:rPr lang="fr-FR" sz="2600" b="1" spc="-150" dirty="0">
                <a:solidFill>
                  <a:schemeClr val="accent2"/>
                </a:solidFill>
                <a:latin typeface="Arial" panose="020B0604020202020204" pitchFamily="34" charset="0"/>
                <a:cs typeface="Arial" panose="020B0604020202020204" pitchFamily="34" charset="0"/>
              </a:rPr>
              <a:t>4</a:t>
            </a:r>
            <a:r>
              <a:rPr sz="2600" b="1" spc="-150" dirty="0" smtClean="0">
                <a:solidFill>
                  <a:schemeClr val="accent2"/>
                </a:solidFill>
                <a:latin typeface="Arial" panose="020B0604020202020204" pitchFamily="34" charset="0"/>
                <a:cs typeface="Arial" panose="020B0604020202020204" pitchFamily="34" charset="0"/>
              </a:rPr>
              <a:t> </a:t>
            </a:r>
            <a:r>
              <a:rPr lang="fr-FR" sz="2600" b="1" spc="-150" dirty="0">
                <a:solidFill>
                  <a:schemeClr val="accent2"/>
                </a:solidFill>
                <a:latin typeface="Arial" panose="020B0604020202020204" pitchFamily="34" charset="0"/>
                <a:cs typeface="Arial" panose="020B0604020202020204" pitchFamily="34" charset="0"/>
              </a:rPr>
              <a:t>0</a:t>
            </a:r>
            <a:r>
              <a:rPr sz="2600" b="1" spc="-150" dirty="0">
                <a:solidFill>
                  <a:schemeClr val="accent2"/>
                </a:solidFill>
                <a:latin typeface="Arial" panose="020B0604020202020204" pitchFamily="34" charset="0"/>
                <a:cs typeface="Arial" panose="020B0604020202020204" pitchFamily="34" charset="0"/>
              </a:rPr>
              <a:t>00</a:t>
            </a:r>
            <a:endParaRPr sz="2600" spc="-150" dirty="0">
              <a:solidFill>
                <a:schemeClr val="accent2"/>
              </a:solidFill>
              <a:latin typeface="Arial" panose="020B0604020202020204" pitchFamily="34" charset="0"/>
              <a:cs typeface="Arial" panose="020B0604020202020204" pitchFamily="34" charset="0"/>
            </a:endParaRPr>
          </a:p>
          <a:p>
            <a:pPr marL="12700">
              <a:lnSpc>
                <a:spcPts val="1300"/>
              </a:lnSpc>
            </a:pPr>
            <a:r>
              <a:rPr sz="1100" spc="30" dirty="0">
                <a:latin typeface="Arial" panose="020B0604020202020204" pitchFamily="34" charset="0"/>
                <a:cs typeface="Arial" panose="020B0604020202020204" pitchFamily="34" charset="0"/>
              </a:rPr>
              <a:t>agents</a:t>
            </a:r>
            <a:r>
              <a:rPr sz="1100" spc="-95" dirty="0">
                <a:latin typeface="Arial" panose="020B0604020202020204" pitchFamily="34" charset="0"/>
                <a:cs typeface="Arial" panose="020B0604020202020204" pitchFamily="34" charset="0"/>
              </a:rPr>
              <a:t> </a:t>
            </a:r>
            <a:r>
              <a:rPr sz="1100" spc="25" dirty="0">
                <a:latin typeface="Arial" panose="020B0604020202020204" pitchFamily="34" charset="0"/>
                <a:cs typeface="Arial" panose="020B0604020202020204" pitchFamily="34" charset="0"/>
              </a:rPr>
              <a:t>répartis</a:t>
            </a:r>
            <a:endParaRPr sz="1100" dirty="0">
              <a:latin typeface="Arial" panose="020B0604020202020204" pitchFamily="34" charset="0"/>
              <a:cs typeface="Arial" panose="020B0604020202020204" pitchFamily="34" charset="0"/>
            </a:endParaRPr>
          </a:p>
          <a:p>
            <a:pPr marL="12700">
              <a:lnSpc>
                <a:spcPct val="100000"/>
              </a:lnSpc>
            </a:pPr>
            <a:r>
              <a:rPr sz="1100" dirty="0">
                <a:latin typeface="Arial" panose="020B0604020202020204" pitchFamily="34" charset="0"/>
                <a:cs typeface="Arial" panose="020B0604020202020204" pitchFamily="34" charset="0"/>
              </a:rPr>
              <a:t>sur </a:t>
            </a:r>
            <a:r>
              <a:rPr sz="1100" spc="0" dirty="0">
                <a:latin typeface="Arial" panose="020B0604020202020204" pitchFamily="34" charset="0"/>
                <a:cs typeface="Arial" panose="020B0604020202020204" pitchFamily="34" charset="0"/>
              </a:rPr>
              <a:t>tout </a:t>
            </a:r>
            <a:r>
              <a:rPr sz="1100" spc="25" dirty="0">
                <a:latin typeface="Arial" panose="020B0604020202020204" pitchFamily="34" charset="0"/>
                <a:cs typeface="Arial" panose="020B0604020202020204" pitchFamily="34" charset="0"/>
              </a:rPr>
              <a:t>le</a:t>
            </a:r>
            <a:r>
              <a:rPr sz="1100" spc="-125" dirty="0">
                <a:latin typeface="Arial" panose="020B0604020202020204" pitchFamily="34" charset="0"/>
                <a:cs typeface="Arial" panose="020B0604020202020204" pitchFamily="34" charset="0"/>
              </a:rPr>
              <a:t> </a:t>
            </a:r>
            <a:r>
              <a:rPr sz="1100" spc="5" dirty="0">
                <a:latin typeface="Arial" panose="020B0604020202020204" pitchFamily="34" charset="0"/>
                <a:cs typeface="Arial" panose="020B0604020202020204" pitchFamily="34" charset="0"/>
              </a:rPr>
              <a:t>territoire</a:t>
            </a:r>
            <a:endParaRPr sz="1100" dirty="0">
              <a:latin typeface="Arial" panose="020B0604020202020204" pitchFamily="34" charset="0"/>
              <a:cs typeface="Arial" panose="020B0604020202020204" pitchFamily="34" charset="0"/>
            </a:endParaRPr>
          </a:p>
        </p:txBody>
      </p:sp>
      <p:sp>
        <p:nvSpPr>
          <p:cNvPr id="11" name="object 4">
            <a:extLst>
              <a:ext uri="{FF2B5EF4-FFF2-40B4-BE49-F238E27FC236}">
                <a16:creationId xmlns:a16="http://schemas.microsoft.com/office/drawing/2014/main" xmlns="" id="{DA664D07-368D-47DF-BCD2-0F8A2BD63F9D}"/>
              </a:ext>
            </a:extLst>
          </p:cNvPr>
          <p:cNvSpPr txBox="1"/>
          <p:nvPr/>
        </p:nvSpPr>
        <p:spPr>
          <a:xfrm>
            <a:off x="5868810" y="4262808"/>
            <a:ext cx="980440" cy="846386"/>
          </a:xfrm>
          <a:prstGeom prst="rect">
            <a:avLst/>
          </a:prstGeom>
        </p:spPr>
        <p:txBody>
          <a:bodyPr vert="horz" wrap="square" lIns="0" tIns="12700" rIns="0" bIns="0" rtlCol="0">
            <a:spAutoFit/>
          </a:bodyPr>
          <a:lstStyle/>
          <a:p>
            <a:pPr marL="12700">
              <a:lnSpc>
                <a:spcPts val="3560"/>
              </a:lnSpc>
              <a:spcBef>
                <a:spcPts val="100"/>
              </a:spcBef>
            </a:pPr>
            <a:r>
              <a:rPr lang="fr-FR" sz="3100" b="1" spc="-150" dirty="0" smtClean="0">
                <a:solidFill>
                  <a:schemeClr val="accent2"/>
                </a:solidFill>
                <a:latin typeface="Arial" panose="020B0604020202020204" pitchFamily="34" charset="0"/>
                <a:cs typeface="Arial" panose="020B0604020202020204" pitchFamily="34" charset="0"/>
              </a:rPr>
              <a:t>915</a:t>
            </a:r>
            <a:endParaRPr sz="3100" spc="-150" dirty="0">
              <a:solidFill>
                <a:schemeClr val="accent2"/>
              </a:solidFill>
              <a:latin typeface="Arial" panose="020B0604020202020204" pitchFamily="34" charset="0"/>
              <a:cs typeface="Arial" panose="020B0604020202020204" pitchFamily="34" charset="0"/>
            </a:endParaRPr>
          </a:p>
          <a:p>
            <a:pPr marL="12700">
              <a:lnSpc>
                <a:spcPts val="1500"/>
              </a:lnSpc>
            </a:pPr>
            <a:r>
              <a:rPr sz="1400" b="1" spc="20" dirty="0">
                <a:solidFill>
                  <a:schemeClr val="accent2"/>
                </a:solidFill>
                <a:latin typeface="Arial" panose="020B0604020202020204" pitchFamily="34" charset="0"/>
                <a:cs typeface="Arial" panose="020B0604020202020204" pitchFamily="34" charset="0"/>
              </a:rPr>
              <a:t>AGENCES</a:t>
            </a:r>
            <a:endParaRPr sz="1400" spc="20" dirty="0">
              <a:solidFill>
                <a:schemeClr val="accent2"/>
              </a:solidFill>
              <a:latin typeface="Arial" panose="020B0604020202020204" pitchFamily="34" charset="0"/>
              <a:cs typeface="Arial" panose="020B0604020202020204" pitchFamily="34" charset="0"/>
            </a:endParaRPr>
          </a:p>
          <a:p>
            <a:pPr marL="12700" marR="5080">
              <a:lnSpc>
                <a:spcPts val="1440"/>
              </a:lnSpc>
              <a:spcBef>
                <a:spcPts val="25"/>
              </a:spcBef>
            </a:pPr>
            <a:r>
              <a:rPr sz="1100" spc="30" dirty="0">
                <a:latin typeface="Arial" panose="020B0604020202020204" pitchFamily="34" charset="0"/>
                <a:cs typeface="Arial" panose="020B0604020202020204" pitchFamily="34" charset="0"/>
              </a:rPr>
              <a:t>de</a:t>
            </a:r>
            <a:r>
              <a:rPr sz="1100" spc="-70" dirty="0">
                <a:latin typeface="Arial" panose="020B0604020202020204" pitchFamily="34" charset="0"/>
                <a:cs typeface="Arial" panose="020B0604020202020204" pitchFamily="34" charset="0"/>
              </a:rPr>
              <a:t> </a:t>
            </a:r>
            <a:r>
              <a:rPr sz="1100" spc="-5" dirty="0" err="1" smtClean="0">
                <a:latin typeface="Arial" panose="020B0604020202020204" pitchFamily="34" charset="0"/>
                <a:cs typeface="Arial" panose="020B0604020202020204" pitchFamily="34" charset="0"/>
              </a:rPr>
              <a:t>proximité</a:t>
            </a:r>
            <a:endParaRPr sz="1100" dirty="0">
              <a:latin typeface="Arial" panose="020B0604020202020204" pitchFamily="34" charset="0"/>
              <a:cs typeface="Arial" panose="020B0604020202020204" pitchFamily="34" charset="0"/>
            </a:endParaRPr>
          </a:p>
        </p:txBody>
      </p:sp>
      <p:sp>
        <p:nvSpPr>
          <p:cNvPr id="12" name="object 5">
            <a:extLst>
              <a:ext uri="{FF2B5EF4-FFF2-40B4-BE49-F238E27FC236}">
                <a16:creationId xmlns:a16="http://schemas.microsoft.com/office/drawing/2014/main" xmlns="" id="{A76E623D-18C1-45EE-9BA0-26DEADA0A555}"/>
              </a:ext>
            </a:extLst>
          </p:cNvPr>
          <p:cNvSpPr txBox="1"/>
          <p:nvPr/>
        </p:nvSpPr>
        <p:spPr>
          <a:xfrm>
            <a:off x="4521425" y="2432812"/>
            <a:ext cx="1198337" cy="628377"/>
          </a:xfrm>
          <a:prstGeom prst="rect">
            <a:avLst/>
          </a:prstGeom>
        </p:spPr>
        <p:txBody>
          <a:bodyPr vert="horz" wrap="square" lIns="0" tIns="12700" rIns="0" bIns="0" rtlCol="0">
            <a:spAutoFit/>
          </a:bodyPr>
          <a:lstStyle/>
          <a:p>
            <a:pPr marL="12700">
              <a:lnSpc>
                <a:spcPct val="100000"/>
              </a:lnSpc>
              <a:spcBef>
                <a:spcPts val="100"/>
              </a:spcBef>
            </a:pPr>
            <a:r>
              <a:rPr sz="4000" b="1" spc="-114" dirty="0" smtClean="0">
                <a:solidFill>
                  <a:schemeClr val="accent6"/>
                </a:solidFill>
                <a:latin typeface="Arial" panose="020B0604020202020204" pitchFamily="34" charset="0"/>
                <a:cs typeface="Arial" panose="020B0604020202020204" pitchFamily="34" charset="0"/>
              </a:rPr>
              <a:t>3</a:t>
            </a:r>
            <a:r>
              <a:rPr sz="4000" b="1" spc="-434" dirty="0" smtClean="0">
                <a:solidFill>
                  <a:schemeClr val="accent6"/>
                </a:solidFill>
                <a:latin typeface="Arial" panose="020B0604020202020204" pitchFamily="34" charset="0"/>
                <a:cs typeface="Arial" panose="020B0604020202020204" pitchFamily="34" charset="0"/>
              </a:rPr>
              <a:t>3</a:t>
            </a:r>
            <a:r>
              <a:rPr sz="4000" b="1" spc="-135" dirty="0" smtClean="0">
                <a:solidFill>
                  <a:schemeClr val="accent6"/>
                </a:solidFill>
                <a:latin typeface="Arial" panose="020B0604020202020204" pitchFamily="34" charset="0"/>
                <a:cs typeface="Arial" panose="020B0604020202020204" pitchFamily="34" charset="0"/>
              </a:rPr>
              <a:t>,</a:t>
            </a:r>
            <a:r>
              <a:rPr lang="fr-FR" sz="4000" b="1" spc="-135" dirty="0" smtClean="0">
                <a:solidFill>
                  <a:schemeClr val="accent6"/>
                </a:solidFill>
                <a:latin typeface="Arial" panose="020B0604020202020204" pitchFamily="34" charset="0"/>
                <a:cs typeface="Arial" panose="020B0604020202020204" pitchFamily="34" charset="0"/>
              </a:rPr>
              <a:t>6</a:t>
            </a:r>
            <a:endParaRPr sz="4000" dirty="0">
              <a:solidFill>
                <a:schemeClr val="bg2"/>
              </a:solidFill>
              <a:latin typeface="Arial" panose="020B0604020202020204" pitchFamily="34" charset="0"/>
              <a:cs typeface="Arial" panose="020B0604020202020204" pitchFamily="34" charset="0"/>
            </a:endParaRPr>
          </a:p>
        </p:txBody>
      </p:sp>
      <p:sp>
        <p:nvSpPr>
          <p:cNvPr id="13" name="object 6">
            <a:extLst>
              <a:ext uri="{FF2B5EF4-FFF2-40B4-BE49-F238E27FC236}">
                <a16:creationId xmlns:a16="http://schemas.microsoft.com/office/drawing/2014/main" xmlns="" id="{B4FF06FA-FCA9-4E80-A53D-EAE210DD2FA6}"/>
              </a:ext>
            </a:extLst>
          </p:cNvPr>
          <p:cNvSpPr txBox="1"/>
          <p:nvPr/>
        </p:nvSpPr>
        <p:spPr>
          <a:xfrm>
            <a:off x="4504576" y="3017607"/>
            <a:ext cx="1300912" cy="769620"/>
          </a:xfrm>
          <a:prstGeom prst="rect">
            <a:avLst/>
          </a:prstGeom>
        </p:spPr>
        <p:txBody>
          <a:bodyPr vert="horz" wrap="square" lIns="0" tIns="12700" rIns="0" bIns="0" rtlCol="0">
            <a:spAutoFit/>
          </a:bodyPr>
          <a:lstStyle/>
          <a:p>
            <a:pPr marL="12700">
              <a:lnSpc>
                <a:spcPts val="1550"/>
              </a:lnSpc>
              <a:spcBef>
                <a:spcPts val="100"/>
              </a:spcBef>
            </a:pPr>
            <a:r>
              <a:rPr sz="1300" b="1" spc="-45" dirty="0">
                <a:solidFill>
                  <a:schemeClr val="accent6"/>
                </a:solidFill>
                <a:latin typeface="Arial" panose="020B0604020202020204" pitchFamily="34" charset="0"/>
                <a:cs typeface="Arial" panose="020B0604020202020204" pitchFamily="34" charset="0"/>
              </a:rPr>
              <a:t>MILLIARDS</a:t>
            </a:r>
            <a:r>
              <a:rPr sz="1300" b="1" spc="-100" dirty="0">
                <a:solidFill>
                  <a:schemeClr val="accent6"/>
                </a:solidFill>
                <a:latin typeface="Arial" panose="020B0604020202020204" pitchFamily="34" charset="0"/>
                <a:cs typeface="Arial" panose="020B0604020202020204" pitchFamily="34" charset="0"/>
              </a:rPr>
              <a:t> </a:t>
            </a:r>
            <a:r>
              <a:rPr sz="1300" b="1" spc="-5" dirty="0">
                <a:solidFill>
                  <a:schemeClr val="accent6"/>
                </a:solidFill>
                <a:latin typeface="Arial" panose="020B0604020202020204" pitchFamily="34" charset="0"/>
                <a:cs typeface="Arial" panose="020B0604020202020204" pitchFamily="34" charset="0"/>
              </a:rPr>
              <a:t>D’</a:t>
            </a:r>
            <a:r>
              <a:rPr lang="fr-FR" sz="1300" b="1" spc="-5" dirty="0">
                <a:solidFill>
                  <a:schemeClr val="accent6"/>
                </a:solidFill>
                <a:latin typeface="Arial" panose="020B0604020202020204" pitchFamily="34" charset="0"/>
                <a:cs typeface="Arial" panose="020B0604020202020204" pitchFamily="34" charset="0"/>
              </a:rPr>
              <a:t>€</a:t>
            </a:r>
            <a:endParaRPr sz="1300" dirty="0">
              <a:solidFill>
                <a:schemeClr val="accent6"/>
              </a:solidFill>
              <a:latin typeface="Arial" panose="020B0604020202020204" pitchFamily="34" charset="0"/>
              <a:cs typeface="Arial" panose="020B0604020202020204" pitchFamily="34" charset="0"/>
            </a:endParaRPr>
          </a:p>
          <a:p>
            <a:pPr marL="12700" marR="248285">
              <a:lnSpc>
                <a:spcPts val="1440"/>
              </a:lnSpc>
              <a:spcBef>
                <a:spcPts val="35"/>
              </a:spcBef>
            </a:pPr>
            <a:r>
              <a:rPr sz="1100" spc="15" dirty="0">
                <a:latin typeface="Arial" panose="020B0604020202020204" pitchFamily="34" charset="0"/>
                <a:cs typeface="Arial" panose="020B0604020202020204" pitchFamily="34" charset="0"/>
              </a:rPr>
              <a:t>versés </a:t>
            </a:r>
            <a:r>
              <a:rPr sz="1100" spc="0" dirty="0">
                <a:latin typeface="Arial" panose="020B0604020202020204" pitchFamily="34" charset="0"/>
                <a:cs typeface="Arial" panose="020B0604020202020204" pitchFamily="34" charset="0"/>
              </a:rPr>
              <a:t>aux  </a:t>
            </a:r>
            <a:r>
              <a:rPr sz="1100" spc="15" dirty="0" err="1">
                <a:latin typeface="Arial" panose="020B0604020202020204" pitchFamily="34" charset="0"/>
                <a:cs typeface="Arial" panose="020B0604020202020204" pitchFamily="34" charset="0"/>
              </a:rPr>
              <a:t>d</a:t>
            </a:r>
            <a:r>
              <a:rPr sz="1100" spc="50" dirty="0" err="1">
                <a:latin typeface="Arial" panose="020B0604020202020204" pitchFamily="34" charset="0"/>
                <a:cs typeface="Arial" panose="020B0604020202020204" pitchFamily="34" charset="0"/>
              </a:rPr>
              <a:t>em</a:t>
            </a:r>
            <a:r>
              <a:rPr sz="1100" spc="25" dirty="0" err="1">
                <a:latin typeface="Arial" panose="020B0604020202020204" pitchFamily="34" charset="0"/>
                <a:cs typeface="Arial" panose="020B0604020202020204" pitchFamily="34" charset="0"/>
              </a:rPr>
              <a:t>a</a:t>
            </a:r>
            <a:r>
              <a:rPr sz="1100" spc="-35" dirty="0" err="1">
                <a:latin typeface="Arial" panose="020B0604020202020204" pitchFamily="34" charset="0"/>
                <a:cs typeface="Arial" panose="020B0604020202020204" pitchFamily="34" charset="0"/>
              </a:rPr>
              <a:t>n</a:t>
            </a:r>
            <a:r>
              <a:rPr sz="1100" spc="15" dirty="0" err="1">
                <a:latin typeface="Arial" panose="020B0604020202020204" pitchFamily="34" charset="0"/>
                <a:cs typeface="Arial" panose="020B0604020202020204" pitchFamily="34" charset="0"/>
              </a:rPr>
              <a:t>d</a:t>
            </a:r>
            <a:r>
              <a:rPr sz="1100" spc="5" dirty="0" err="1">
                <a:latin typeface="Arial" panose="020B0604020202020204" pitchFamily="34" charset="0"/>
                <a:cs typeface="Arial" panose="020B0604020202020204" pitchFamily="34" charset="0"/>
              </a:rPr>
              <a:t>eu</a:t>
            </a:r>
            <a:r>
              <a:rPr lang="fr-FR" sz="1100" spc="5" dirty="0">
                <a:latin typeface="Arial" panose="020B0604020202020204" pitchFamily="34" charset="0"/>
                <a:cs typeface="Arial" panose="020B0604020202020204" pitchFamily="34" charset="0"/>
              </a:rPr>
              <a:t>r</a:t>
            </a:r>
            <a:r>
              <a:rPr sz="1100" spc="5" dirty="0">
                <a:latin typeface="Arial" panose="020B0604020202020204" pitchFamily="34" charset="0"/>
                <a:cs typeface="Arial" panose="020B0604020202020204" pitchFamily="34" charset="0"/>
              </a:rPr>
              <a:t>s  </a:t>
            </a:r>
            <a:r>
              <a:rPr sz="1100" spc="-10" dirty="0">
                <a:latin typeface="Arial" panose="020B0604020202020204" pitchFamily="34" charset="0"/>
                <a:cs typeface="Arial" panose="020B0604020202020204" pitchFamily="34" charset="0"/>
              </a:rPr>
              <a:t>d’emploi</a:t>
            </a:r>
            <a:endParaRPr sz="1100" dirty="0">
              <a:latin typeface="Arial" panose="020B0604020202020204" pitchFamily="34" charset="0"/>
              <a:cs typeface="Arial" panose="020B0604020202020204" pitchFamily="34" charset="0"/>
            </a:endParaRPr>
          </a:p>
        </p:txBody>
      </p:sp>
      <p:sp>
        <p:nvSpPr>
          <p:cNvPr id="14" name="object 7">
            <a:extLst>
              <a:ext uri="{FF2B5EF4-FFF2-40B4-BE49-F238E27FC236}">
                <a16:creationId xmlns:a16="http://schemas.microsoft.com/office/drawing/2014/main" xmlns="" id="{01D67023-8D09-424A-8BC4-F6E47282FD48}"/>
              </a:ext>
            </a:extLst>
          </p:cNvPr>
          <p:cNvSpPr txBox="1"/>
          <p:nvPr/>
        </p:nvSpPr>
        <p:spPr>
          <a:xfrm>
            <a:off x="6679438" y="797254"/>
            <a:ext cx="2102424" cy="997709"/>
          </a:xfrm>
          <a:prstGeom prst="rect">
            <a:avLst/>
          </a:prstGeom>
        </p:spPr>
        <p:txBody>
          <a:bodyPr vert="horz" wrap="square" lIns="0" tIns="12700" rIns="0" bIns="0" rtlCol="0">
            <a:spAutoFit/>
          </a:bodyPr>
          <a:lstStyle/>
          <a:p>
            <a:pPr marL="12700">
              <a:lnSpc>
                <a:spcPct val="100000"/>
              </a:lnSpc>
              <a:spcBef>
                <a:spcPts val="100"/>
              </a:spcBef>
            </a:pPr>
            <a:r>
              <a:rPr sz="4000" b="1" spc="-245" dirty="0" smtClean="0">
                <a:solidFill>
                  <a:schemeClr val="accent3"/>
                </a:solidFill>
                <a:latin typeface="Arial" panose="020B0604020202020204" pitchFamily="34" charset="0"/>
                <a:cs typeface="Arial" panose="020B0604020202020204" pitchFamily="34" charset="0"/>
              </a:rPr>
              <a:t>7,</a:t>
            </a:r>
            <a:r>
              <a:rPr lang="fr-FR" sz="4000" b="1" spc="-245" dirty="0" smtClean="0">
                <a:solidFill>
                  <a:schemeClr val="accent3"/>
                </a:solidFill>
                <a:latin typeface="Arial" panose="020B0604020202020204" pitchFamily="34" charset="0"/>
                <a:cs typeface="Arial" panose="020B0604020202020204" pitchFamily="34" charset="0"/>
              </a:rPr>
              <a:t>5</a:t>
            </a:r>
            <a:r>
              <a:rPr lang="fr-FR" sz="1400" b="1" spc="-135" dirty="0" smtClean="0">
                <a:solidFill>
                  <a:schemeClr val="bg2"/>
                </a:solidFill>
                <a:latin typeface="Arial" panose="020B0604020202020204" pitchFamily="34" charset="0"/>
                <a:cs typeface="Arial" panose="020B0604020202020204" pitchFamily="34" charset="0"/>
              </a:rPr>
              <a:t> </a:t>
            </a:r>
            <a:r>
              <a:rPr lang="fr-FR" sz="1300" spc="-20" dirty="0" smtClean="0">
                <a:solidFill>
                  <a:schemeClr val="accent3"/>
                </a:solidFill>
                <a:latin typeface="Arial" panose="020B0604020202020204" pitchFamily="34" charset="0"/>
                <a:cs typeface="Arial" panose="020B0604020202020204" pitchFamily="34" charset="0"/>
              </a:rPr>
              <a:t>MILLIONS</a:t>
            </a:r>
            <a:r>
              <a:rPr sz="1200" spc="-20" dirty="0" smtClean="0">
                <a:latin typeface="Arial" panose="020B0604020202020204" pitchFamily="34" charset="0"/>
                <a:cs typeface="Arial" panose="020B0604020202020204" pitchFamily="34" charset="0"/>
              </a:rPr>
              <a:t> </a:t>
            </a:r>
            <a:r>
              <a:rPr lang="fr-FR" sz="1200" spc="-20" dirty="0">
                <a:latin typeface="Arial" panose="020B0604020202020204" pitchFamily="34" charset="0"/>
                <a:cs typeface="Arial" panose="020B0604020202020204" pitchFamily="34" charset="0"/>
              </a:rPr>
              <a:t/>
            </a:r>
            <a:br>
              <a:rPr lang="fr-FR" sz="1200" spc="-20" dirty="0">
                <a:latin typeface="Arial" panose="020B0604020202020204" pitchFamily="34" charset="0"/>
                <a:cs typeface="Arial" panose="020B0604020202020204" pitchFamily="34" charset="0"/>
              </a:rPr>
            </a:br>
            <a:r>
              <a:rPr sz="1100" spc="-20" dirty="0" err="1">
                <a:latin typeface="Arial" panose="020B0604020202020204" pitchFamily="34" charset="0"/>
                <a:cs typeface="Arial" panose="020B0604020202020204" pitchFamily="34" charset="0"/>
              </a:rPr>
              <a:t>d’offres</a:t>
            </a:r>
            <a:r>
              <a:rPr sz="1100" spc="-20" dirty="0">
                <a:latin typeface="Arial" panose="020B0604020202020204" pitchFamily="34" charset="0"/>
                <a:cs typeface="Arial" panose="020B0604020202020204" pitchFamily="34" charset="0"/>
              </a:rPr>
              <a:t> </a:t>
            </a:r>
            <a:r>
              <a:rPr sz="1100" spc="-10" dirty="0" err="1">
                <a:latin typeface="Arial" panose="020B0604020202020204" pitchFamily="34" charset="0"/>
                <a:cs typeface="Arial" panose="020B0604020202020204" pitchFamily="34" charset="0"/>
              </a:rPr>
              <a:t>d’emploi</a:t>
            </a:r>
            <a:r>
              <a:rPr sz="1100" spc="-10" dirty="0">
                <a:latin typeface="Arial" panose="020B0604020202020204" pitchFamily="34" charset="0"/>
                <a:cs typeface="Arial" panose="020B0604020202020204" pitchFamily="34" charset="0"/>
              </a:rPr>
              <a:t> </a:t>
            </a:r>
            <a:r>
              <a:rPr sz="1100" spc="5" dirty="0" err="1">
                <a:latin typeface="Arial" panose="020B0604020202020204" pitchFamily="34" charset="0"/>
                <a:cs typeface="Arial" panose="020B0604020202020204" pitchFamily="34" charset="0"/>
              </a:rPr>
              <a:t>publiées</a:t>
            </a:r>
            <a:r>
              <a:rPr sz="1100" spc="5" dirty="0">
                <a:latin typeface="Arial" panose="020B0604020202020204" pitchFamily="34" charset="0"/>
                <a:cs typeface="Arial" panose="020B0604020202020204" pitchFamily="34" charset="0"/>
              </a:rPr>
              <a:t> </a:t>
            </a:r>
            <a:r>
              <a:rPr lang="fr-FR" sz="1100" spc="5" dirty="0">
                <a:latin typeface="Arial" panose="020B0604020202020204" pitchFamily="34" charset="0"/>
                <a:cs typeface="Arial" panose="020B0604020202020204" pitchFamily="34" charset="0"/>
              </a:rPr>
              <a:t/>
            </a:r>
            <a:br>
              <a:rPr lang="fr-FR" sz="1100" spc="5" dirty="0">
                <a:latin typeface="Arial" panose="020B0604020202020204" pitchFamily="34" charset="0"/>
                <a:cs typeface="Arial" panose="020B0604020202020204" pitchFamily="34" charset="0"/>
              </a:rPr>
            </a:br>
            <a:r>
              <a:rPr sz="1100" dirty="0">
                <a:latin typeface="Arial" panose="020B0604020202020204" pitchFamily="34" charset="0"/>
                <a:cs typeface="Arial" panose="020B0604020202020204" pitchFamily="34" charset="0"/>
              </a:rPr>
              <a:t>sur</a:t>
            </a:r>
            <a:r>
              <a:rPr sz="1100" spc="-90" dirty="0">
                <a:latin typeface="Arial" panose="020B0604020202020204" pitchFamily="34" charset="0"/>
                <a:cs typeface="Arial" panose="020B0604020202020204" pitchFamily="34" charset="0"/>
              </a:rPr>
              <a:t> </a:t>
            </a:r>
            <a:r>
              <a:rPr sz="1100" spc="5" dirty="0">
                <a:latin typeface="Arial" panose="020B0604020202020204" pitchFamily="34" charset="0"/>
                <a:cs typeface="Arial" panose="020B0604020202020204" pitchFamily="34" charset="0"/>
              </a:rPr>
              <a:t>pole-emploi.fr</a:t>
            </a:r>
            <a:endParaRPr sz="1100" dirty="0">
              <a:latin typeface="Arial" panose="020B0604020202020204" pitchFamily="34" charset="0"/>
              <a:cs typeface="Arial" panose="020B0604020202020204" pitchFamily="34" charset="0"/>
            </a:endParaRPr>
          </a:p>
        </p:txBody>
      </p:sp>
      <p:sp>
        <p:nvSpPr>
          <p:cNvPr id="23" name="object 24">
            <a:extLst>
              <a:ext uri="{FF2B5EF4-FFF2-40B4-BE49-F238E27FC236}">
                <a16:creationId xmlns:a16="http://schemas.microsoft.com/office/drawing/2014/main" xmlns="" id="{4625F972-94C8-4A69-95E1-0AC39C89CA33}"/>
              </a:ext>
            </a:extLst>
          </p:cNvPr>
          <p:cNvSpPr txBox="1"/>
          <p:nvPr/>
        </p:nvSpPr>
        <p:spPr>
          <a:xfrm>
            <a:off x="7158490" y="4171840"/>
            <a:ext cx="1734023" cy="863057"/>
          </a:xfrm>
          <a:prstGeom prst="rect">
            <a:avLst/>
          </a:prstGeom>
        </p:spPr>
        <p:txBody>
          <a:bodyPr vert="horz" wrap="square" lIns="0" tIns="41910" rIns="0" bIns="0" rtlCol="0">
            <a:spAutoFit/>
          </a:bodyPr>
          <a:lstStyle/>
          <a:p>
            <a:pPr marL="12700">
              <a:lnSpc>
                <a:spcPct val="100000"/>
              </a:lnSpc>
              <a:spcBef>
                <a:spcPts val="330"/>
              </a:spcBef>
            </a:pPr>
            <a:r>
              <a:rPr sz="3000" b="1" spc="-80" dirty="0" smtClean="0">
                <a:solidFill>
                  <a:schemeClr val="accent3"/>
                </a:solidFill>
                <a:latin typeface="Arial" panose="020B0604020202020204" pitchFamily="34" charset="0"/>
                <a:cs typeface="Arial" panose="020B0604020202020204" pitchFamily="34" charset="0"/>
              </a:rPr>
              <a:t>46</a:t>
            </a:r>
            <a:r>
              <a:rPr lang="fr-FR" sz="3000" b="1" spc="-80" dirty="0" smtClean="0">
                <a:solidFill>
                  <a:schemeClr val="accent3"/>
                </a:solidFill>
                <a:latin typeface="Arial" panose="020B0604020202020204" pitchFamily="34" charset="0"/>
                <a:cs typeface="Arial" panose="020B0604020202020204" pitchFamily="34" charset="0"/>
              </a:rPr>
              <a:t> </a:t>
            </a:r>
            <a:r>
              <a:rPr sz="1300" b="1" spc="-10" dirty="0">
                <a:solidFill>
                  <a:schemeClr val="accent3"/>
                </a:solidFill>
                <a:latin typeface="Arial" panose="020B0604020202020204" pitchFamily="34" charset="0"/>
                <a:cs typeface="Arial" panose="020B0604020202020204" pitchFamily="34" charset="0"/>
              </a:rPr>
              <a:t>MILLIONS</a:t>
            </a:r>
            <a:endParaRPr sz="1300" dirty="0">
              <a:solidFill>
                <a:schemeClr val="accent3"/>
              </a:solidFill>
              <a:latin typeface="Arial" panose="020B0604020202020204" pitchFamily="34" charset="0"/>
              <a:cs typeface="Arial" panose="020B0604020202020204" pitchFamily="34" charset="0"/>
            </a:endParaRPr>
          </a:p>
          <a:p>
            <a:pPr marL="12700" marR="5080">
              <a:lnSpc>
                <a:spcPts val="1440"/>
              </a:lnSpc>
              <a:spcBef>
                <a:spcPts val="35"/>
              </a:spcBef>
            </a:pPr>
            <a:r>
              <a:rPr sz="1100" spc="30" dirty="0">
                <a:latin typeface="Arial" panose="020B0604020202020204" pitchFamily="34" charset="0"/>
                <a:cs typeface="Arial" panose="020B0604020202020204" pitchFamily="34" charset="0"/>
              </a:rPr>
              <a:t>de </a:t>
            </a:r>
            <a:r>
              <a:rPr sz="1100" spc="0" dirty="0">
                <a:latin typeface="Arial" panose="020B0604020202020204" pitchFamily="34" charset="0"/>
                <a:cs typeface="Arial" panose="020B0604020202020204" pitchFamily="34" charset="0"/>
              </a:rPr>
              <a:t>visites </a:t>
            </a:r>
            <a:r>
              <a:rPr sz="1100" spc="50" dirty="0">
                <a:latin typeface="Arial" panose="020B0604020202020204" pitchFamily="34" charset="0"/>
                <a:cs typeface="Arial" panose="020B0604020202020204" pitchFamily="34" charset="0"/>
              </a:rPr>
              <a:t>par</a:t>
            </a:r>
            <a:r>
              <a:rPr sz="1100" spc="-165" dirty="0">
                <a:latin typeface="Arial" panose="020B0604020202020204" pitchFamily="34" charset="0"/>
                <a:cs typeface="Arial" panose="020B0604020202020204" pitchFamily="34" charset="0"/>
              </a:rPr>
              <a:t> </a:t>
            </a:r>
            <a:r>
              <a:rPr sz="1100" dirty="0" err="1" smtClean="0">
                <a:latin typeface="Arial" panose="020B0604020202020204" pitchFamily="34" charset="0"/>
                <a:cs typeface="Arial" panose="020B0604020202020204" pitchFamily="34" charset="0"/>
              </a:rPr>
              <a:t>mois</a:t>
            </a:r>
            <a:r>
              <a:rPr sz="1100" dirty="0" smtClean="0">
                <a:latin typeface="Arial" panose="020B0604020202020204" pitchFamily="34" charset="0"/>
                <a:cs typeface="Arial" panose="020B0604020202020204" pitchFamily="34" charset="0"/>
              </a:rPr>
              <a:t> </a:t>
            </a:r>
            <a:r>
              <a:rPr sz="1100" dirty="0">
                <a:latin typeface="Arial" panose="020B0604020202020204" pitchFamily="34" charset="0"/>
                <a:cs typeface="Arial" panose="020B0604020202020204" pitchFamily="34" charset="0"/>
              </a:rPr>
              <a:t>sur</a:t>
            </a:r>
            <a:r>
              <a:rPr sz="1100" spc="-90" dirty="0">
                <a:latin typeface="Arial" panose="020B0604020202020204" pitchFamily="34" charset="0"/>
                <a:cs typeface="Arial" panose="020B0604020202020204" pitchFamily="34" charset="0"/>
              </a:rPr>
              <a:t> </a:t>
            </a:r>
            <a:r>
              <a:rPr sz="1100" spc="5" dirty="0">
                <a:latin typeface="Arial" panose="020B0604020202020204" pitchFamily="34" charset="0"/>
                <a:cs typeface="Arial" panose="020B0604020202020204" pitchFamily="34" charset="0"/>
              </a:rPr>
              <a:t>pole-emploi.fr</a:t>
            </a:r>
            <a:endParaRPr sz="1100" dirty="0">
              <a:latin typeface="Arial" panose="020B0604020202020204" pitchFamily="34" charset="0"/>
              <a:cs typeface="Arial" panose="020B0604020202020204" pitchFamily="34" charset="0"/>
            </a:endParaRPr>
          </a:p>
        </p:txBody>
      </p:sp>
      <p:sp>
        <p:nvSpPr>
          <p:cNvPr id="25" name="object 26">
            <a:extLst>
              <a:ext uri="{FF2B5EF4-FFF2-40B4-BE49-F238E27FC236}">
                <a16:creationId xmlns:a16="http://schemas.microsoft.com/office/drawing/2014/main" xmlns="" id="{F6C37091-C1D4-4007-9F57-E3977F278CC2}"/>
              </a:ext>
            </a:extLst>
          </p:cNvPr>
          <p:cNvSpPr txBox="1"/>
          <p:nvPr/>
        </p:nvSpPr>
        <p:spPr>
          <a:xfrm>
            <a:off x="6930087" y="5695734"/>
            <a:ext cx="1984365" cy="730969"/>
          </a:xfrm>
          <a:prstGeom prst="rect">
            <a:avLst/>
          </a:prstGeom>
        </p:spPr>
        <p:txBody>
          <a:bodyPr vert="horz" wrap="square" lIns="0" tIns="12700" rIns="0" bIns="0" rtlCol="0">
            <a:spAutoFit/>
          </a:bodyPr>
          <a:lstStyle/>
          <a:p>
            <a:pPr marL="12700">
              <a:lnSpc>
                <a:spcPts val="2980"/>
              </a:lnSpc>
              <a:spcBef>
                <a:spcPts val="100"/>
              </a:spcBef>
            </a:pPr>
            <a:r>
              <a:rPr lang="fr-FR" sz="2800" b="1" dirty="0">
                <a:solidFill>
                  <a:srgbClr val="E85236"/>
                </a:solidFill>
                <a:latin typeface="Arial" panose="020B0604020202020204" pitchFamily="34" charset="0"/>
                <a:cs typeface="Arial" panose="020B0604020202020204" pitchFamily="34" charset="0"/>
              </a:rPr>
              <a:t> </a:t>
            </a:r>
            <a:r>
              <a:rPr sz="2800" b="1" dirty="0">
                <a:solidFill>
                  <a:srgbClr val="E85236"/>
                </a:solidFill>
                <a:latin typeface="Arial" panose="020B0604020202020204" pitchFamily="34" charset="0"/>
                <a:cs typeface="Arial" panose="020B0604020202020204" pitchFamily="34" charset="0"/>
              </a:rPr>
              <a:t>403 000</a:t>
            </a:r>
            <a:endParaRPr sz="2800" dirty="0">
              <a:latin typeface="Arial" panose="020B0604020202020204" pitchFamily="34" charset="0"/>
              <a:cs typeface="Arial" panose="020B0604020202020204" pitchFamily="34" charset="0"/>
            </a:endParaRPr>
          </a:p>
          <a:p>
            <a:pPr marL="12700">
              <a:lnSpc>
                <a:spcPts val="1300"/>
              </a:lnSpc>
            </a:pPr>
            <a:r>
              <a:rPr lang="fr-FR" sz="1100" spc="5" dirty="0" smtClean="0">
                <a:latin typeface="Arial" panose="020B0604020202020204" pitchFamily="34" charset="0"/>
                <a:cs typeface="Arial" panose="020B0604020202020204" pitchFamily="34" charset="0"/>
              </a:rPr>
              <a:t> </a:t>
            </a:r>
            <a:r>
              <a:rPr lang="fr-FR" sz="1100" spc="5" smtClean="0">
                <a:latin typeface="Arial" panose="020B0604020202020204" pitchFamily="34" charset="0"/>
                <a:cs typeface="Arial" panose="020B0604020202020204" pitchFamily="34" charset="0"/>
              </a:rPr>
              <a:t>entreprises utilisent les</a:t>
            </a:r>
            <a:r>
              <a:rPr lang="fr-FR" sz="1100" spc="25" smtClean="0">
                <a:latin typeface="Arial" panose="020B0604020202020204" pitchFamily="34" charset="0"/>
                <a:cs typeface="Arial" panose="020B0604020202020204" pitchFamily="34" charset="0"/>
              </a:rPr>
              <a:t> </a:t>
            </a:r>
            <a:r>
              <a:rPr sz="1100" spc="25" dirty="0" smtClean="0">
                <a:latin typeface="Arial" panose="020B0604020202020204" pitchFamily="34" charset="0"/>
                <a:cs typeface="Arial" panose="020B0604020202020204" pitchFamily="34" charset="0"/>
              </a:rPr>
              <a:t>services </a:t>
            </a:r>
            <a:r>
              <a:rPr sz="1100" spc="30" dirty="0" smtClean="0">
                <a:latin typeface="Arial" panose="020B0604020202020204" pitchFamily="34" charset="0"/>
                <a:cs typeface="Arial" panose="020B0604020202020204" pitchFamily="34" charset="0"/>
              </a:rPr>
              <a:t>de </a:t>
            </a:r>
            <a:r>
              <a:rPr sz="1100" spc="25" dirty="0" err="1" smtClean="0">
                <a:latin typeface="Arial" panose="020B0604020202020204" pitchFamily="34" charset="0"/>
                <a:cs typeface="Arial" panose="020B0604020202020204" pitchFamily="34" charset="0"/>
              </a:rPr>
              <a:t>Pôle</a:t>
            </a:r>
            <a:r>
              <a:rPr sz="1100" spc="-175" dirty="0" smtClean="0">
                <a:latin typeface="Arial" panose="020B0604020202020204" pitchFamily="34" charset="0"/>
                <a:cs typeface="Arial" panose="020B0604020202020204" pitchFamily="34" charset="0"/>
              </a:rPr>
              <a:t> </a:t>
            </a:r>
            <a:r>
              <a:rPr sz="1100" spc="0" dirty="0" err="1" smtClean="0">
                <a:latin typeface="Arial" panose="020B0604020202020204" pitchFamily="34" charset="0"/>
                <a:cs typeface="Arial" panose="020B0604020202020204" pitchFamily="34" charset="0"/>
              </a:rPr>
              <a:t>emploi</a:t>
            </a:r>
            <a:endParaRPr sz="1100" dirty="0">
              <a:latin typeface="Arial" panose="020B0604020202020204" pitchFamily="34" charset="0"/>
              <a:cs typeface="Arial" panose="020B0604020202020204" pitchFamily="34" charset="0"/>
            </a:endParaRPr>
          </a:p>
        </p:txBody>
      </p:sp>
      <p:sp>
        <p:nvSpPr>
          <p:cNvPr id="26" name="object 27">
            <a:extLst>
              <a:ext uri="{FF2B5EF4-FFF2-40B4-BE49-F238E27FC236}">
                <a16:creationId xmlns:a16="http://schemas.microsoft.com/office/drawing/2014/main" xmlns="" id="{D7A8D605-F5EC-4835-91CD-F516B79E8994}"/>
              </a:ext>
            </a:extLst>
          </p:cNvPr>
          <p:cNvSpPr txBox="1"/>
          <p:nvPr/>
        </p:nvSpPr>
        <p:spPr>
          <a:xfrm>
            <a:off x="3375910" y="4271988"/>
            <a:ext cx="1486566" cy="628377"/>
          </a:xfrm>
          <a:prstGeom prst="rect">
            <a:avLst/>
          </a:prstGeom>
        </p:spPr>
        <p:txBody>
          <a:bodyPr vert="horz" wrap="square" lIns="0" tIns="12700" rIns="0" bIns="0" rtlCol="0">
            <a:spAutoFit/>
          </a:bodyPr>
          <a:lstStyle/>
          <a:p>
            <a:pPr marL="12700">
              <a:lnSpc>
                <a:spcPct val="100000"/>
              </a:lnSpc>
              <a:spcBef>
                <a:spcPts val="100"/>
              </a:spcBef>
            </a:pPr>
            <a:r>
              <a:rPr lang="fr-FR" sz="4000" b="1" spc="20" dirty="0" smtClean="0">
                <a:solidFill>
                  <a:schemeClr val="accent6"/>
                </a:solidFill>
                <a:latin typeface="Arial" panose="020B0604020202020204" pitchFamily="34" charset="0"/>
                <a:cs typeface="Arial" panose="020B0604020202020204" pitchFamily="34" charset="0"/>
              </a:rPr>
              <a:t>43,3</a:t>
            </a:r>
            <a:endParaRPr sz="4000" spc="20" dirty="0">
              <a:solidFill>
                <a:schemeClr val="accent6"/>
              </a:solidFill>
              <a:latin typeface="Arial" panose="020B0604020202020204" pitchFamily="34" charset="0"/>
              <a:cs typeface="Arial" panose="020B0604020202020204" pitchFamily="34" charset="0"/>
            </a:endParaRPr>
          </a:p>
        </p:txBody>
      </p:sp>
      <p:sp>
        <p:nvSpPr>
          <p:cNvPr id="27" name="object 28">
            <a:extLst>
              <a:ext uri="{FF2B5EF4-FFF2-40B4-BE49-F238E27FC236}">
                <a16:creationId xmlns:a16="http://schemas.microsoft.com/office/drawing/2014/main" xmlns="" id="{B6C81BE0-0F2E-47AE-9B64-4B3625C71E60}"/>
              </a:ext>
            </a:extLst>
          </p:cNvPr>
          <p:cNvSpPr txBox="1"/>
          <p:nvPr/>
        </p:nvSpPr>
        <p:spPr>
          <a:xfrm>
            <a:off x="3375911" y="4816545"/>
            <a:ext cx="1589405" cy="408445"/>
          </a:xfrm>
          <a:prstGeom prst="rect">
            <a:avLst/>
          </a:prstGeom>
        </p:spPr>
        <p:txBody>
          <a:bodyPr vert="horz" wrap="square" lIns="0" tIns="48895" rIns="0" bIns="0" rtlCol="0">
            <a:spAutoFit/>
          </a:bodyPr>
          <a:lstStyle/>
          <a:p>
            <a:pPr marL="12700" marR="5080" indent="-635">
              <a:lnSpc>
                <a:spcPts val="1440"/>
              </a:lnSpc>
              <a:spcBef>
                <a:spcPts val="385"/>
              </a:spcBef>
            </a:pPr>
            <a:r>
              <a:rPr sz="1400" b="1" spc="5" dirty="0">
                <a:solidFill>
                  <a:schemeClr val="accent6"/>
                </a:solidFill>
                <a:latin typeface="Arial" panose="020B0604020202020204" pitchFamily="34" charset="0"/>
                <a:cs typeface="Arial" panose="020B0604020202020204" pitchFamily="34" charset="0"/>
              </a:rPr>
              <a:t>MILLIONS</a:t>
            </a:r>
            <a:r>
              <a:rPr sz="1400" b="1" spc="-114" dirty="0">
                <a:solidFill>
                  <a:srgbClr val="E85236"/>
                </a:solidFill>
                <a:latin typeface="Arial" panose="020B0604020202020204" pitchFamily="34" charset="0"/>
                <a:cs typeface="Arial" panose="020B0604020202020204" pitchFamily="34" charset="0"/>
              </a:rPr>
              <a:t> </a:t>
            </a:r>
            <a:r>
              <a:rPr sz="1100" dirty="0">
                <a:latin typeface="Arial" panose="020B0604020202020204" pitchFamily="34" charset="0"/>
                <a:cs typeface="Arial" panose="020B0604020202020204" pitchFamily="34" charset="0"/>
              </a:rPr>
              <a:t>d’appels  </a:t>
            </a:r>
            <a:r>
              <a:rPr sz="1100" spc="10" dirty="0">
                <a:latin typeface="Arial" panose="020B0604020202020204" pitchFamily="34" charset="0"/>
                <a:cs typeface="Arial" panose="020B0604020202020204" pitchFamily="34" charset="0"/>
              </a:rPr>
              <a:t>téléphoniques</a:t>
            </a:r>
            <a:endParaRPr sz="1100" dirty="0">
              <a:latin typeface="Arial" panose="020B0604020202020204" pitchFamily="34" charset="0"/>
              <a:cs typeface="Arial" panose="020B0604020202020204" pitchFamily="34" charset="0"/>
            </a:endParaRPr>
          </a:p>
        </p:txBody>
      </p:sp>
      <p:sp>
        <p:nvSpPr>
          <p:cNvPr id="28" name="object 29">
            <a:extLst>
              <a:ext uri="{FF2B5EF4-FFF2-40B4-BE49-F238E27FC236}">
                <a16:creationId xmlns:a16="http://schemas.microsoft.com/office/drawing/2014/main" xmlns="" id="{5723521B-5BD9-4CF3-BAEF-C7186F9FE0E4}"/>
              </a:ext>
            </a:extLst>
          </p:cNvPr>
          <p:cNvSpPr txBox="1"/>
          <p:nvPr/>
        </p:nvSpPr>
        <p:spPr>
          <a:xfrm>
            <a:off x="3989409" y="5268085"/>
            <a:ext cx="1746134" cy="628377"/>
          </a:xfrm>
          <a:prstGeom prst="rect">
            <a:avLst/>
          </a:prstGeom>
        </p:spPr>
        <p:txBody>
          <a:bodyPr vert="horz" wrap="square" lIns="0" tIns="12700" rIns="0" bIns="0" rtlCol="0">
            <a:spAutoFit/>
          </a:bodyPr>
          <a:lstStyle/>
          <a:p>
            <a:pPr marL="12700">
              <a:lnSpc>
                <a:spcPct val="100000"/>
              </a:lnSpc>
              <a:spcBef>
                <a:spcPts val="100"/>
              </a:spcBef>
            </a:pPr>
            <a:r>
              <a:rPr sz="4000" b="1" spc="20" dirty="0" smtClean="0">
                <a:solidFill>
                  <a:schemeClr val="accent3"/>
                </a:solidFill>
                <a:latin typeface="Arial" panose="020B0604020202020204" pitchFamily="34" charset="0"/>
                <a:cs typeface="Arial" panose="020B0604020202020204" pitchFamily="34" charset="0"/>
              </a:rPr>
              <a:t>2,1</a:t>
            </a:r>
            <a:r>
              <a:rPr lang="fr-FR" sz="1400" spc="-20" dirty="0" smtClean="0">
                <a:solidFill>
                  <a:schemeClr val="accent3"/>
                </a:solidFill>
                <a:latin typeface="Arial" panose="020B0604020202020204" pitchFamily="34" charset="0"/>
                <a:cs typeface="Arial" panose="020B0604020202020204" pitchFamily="34" charset="0"/>
              </a:rPr>
              <a:t>MILLIONS</a:t>
            </a:r>
            <a:endParaRPr sz="1400" spc="20" dirty="0">
              <a:solidFill>
                <a:schemeClr val="accent3"/>
              </a:solidFill>
              <a:latin typeface="Arial" panose="020B0604020202020204" pitchFamily="34" charset="0"/>
              <a:cs typeface="Arial" panose="020B0604020202020204" pitchFamily="34" charset="0"/>
            </a:endParaRPr>
          </a:p>
        </p:txBody>
      </p:sp>
      <p:sp>
        <p:nvSpPr>
          <p:cNvPr id="29" name="object 30">
            <a:extLst>
              <a:ext uri="{FF2B5EF4-FFF2-40B4-BE49-F238E27FC236}">
                <a16:creationId xmlns:a16="http://schemas.microsoft.com/office/drawing/2014/main" xmlns="" id="{9388B885-132E-4E61-80A0-950CB0261078}"/>
              </a:ext>
            </a:extLst>
          </p:cNvPr>
          <p:cNvSpPr txBox="1"/>
          <p:nvPr/>
        </p:nvSpPr>
        <p:spPr>
          <a:xfrm>
            <a:off x="3989408" y="5878565"/>
            <a:ext cx="1980203" cy="520655"/>
          </a:xfrm>
          <a:prstGeom prst="rect">
            <a:avLst/>
          </a:prstGeom>
        </p:spPr>
        <p:txBody>
          <a:bodyPr vert="horz" wrap="square" lIns="0" tIns="12700" rIns="0" bIns="0" rtlCol="0">
            <a:spAutoFit/>
          </a:bodyPr>
          <a:lstStyle/>
          <a:p>
            <a:pPr marL="12700">
              <a:lnSpc>
                <a:spcPct val="100000"/>
              </a:lnSpc>
              <a:spcBef>
                <a:spcPts val="100"/>
              </a:spcBef>
            </a:pPr>
            <a:r>
              <a:rPr sz="1100" spc="30" dirty="0">
                <a:latin typeface="Arial" panose="020B0604020202020204" pitchFamily="34" charset="0"/>
                <a:cs typeface="Arial" panose="020B0604020202020204" pitchFamily="34" charset="0"/>
              </a:rPr>
              <a:t>de</a:t>
            </a:r>
            <a:r>
              <a:rPr sz="1100" spc="-45" dirty="0">
                <a:latin typeface="Arial" panose="020B0604020202020204" pitchFamily="34" charset="0"/>
                <a:cs typeface="Arial" panose="020B0604020202020204" pitchFamily="34" charset="0"/>
              </a:rPr>
              <a:t> </a:t>
            </a:r>
            <a:r>
              <a:rPr sz="1100" spc="25" dirty="0">
                <a:latin typeface="Arial" panose="020B0604020202020204" pitchFamily="34" charset="0"/>
                <a:cs typeface="Arial" panose="020B0604020202020204" pitchFamily="34" charset="0"/>
              </a:rPr>
              <a:t>téléchargements</a:t>
            </a:r>
            <a:endParaRPr sz="1100" dirty="0">
              <a:latin typeface="Arial" panose="020B0604020202020204" pitchFamily="34" charset="0"/>
              <a:cs typeface="Arial" panose="020B0604020202020204" pitchFamily="34" charset="0"/>
            </a:endParaRPr>
          </a:p>
          <a:p>
            <a:pPr marL="12700" marR="5080">
              <a:lnSpc>
                <a:spcPct val="100000"/>
              </a:lnSpc>
            </a:pPr>
            <a:r>
              <a:rPr sz="1100" spc="10" dirty="0">
                <a:latin typeface="Arial" panose="020B0604020202020204" pitchFamily="34" charset="0"/>
                <a:cs typeface="Arial" panose="020B0604020202020204" pitchFamily="34" charset="0"/>
              </a:rPr>
              <a:t>des applications</a:t>
            </a:r>
            <a:r>
              <a:rPr lang="fr-FR" sz="1100" spc="-95" dirty="0">
                <a:latin typeface="Arial" panose="020B0604020202020204" pitchFamily="34" charset="0"/>
                <a:cs typeface="Arial" panose="020B0604020202020204" pitchFamily="34" charset="0"/>
              </a:rPr>
              <a:t> </a:t>
            </a:r>
            <a:r>
              <a:rPr sz="1100" spc="5" dirty="0" smtClean="0">
                <a:latin typeface="Arial" panose="020B0604020202020204" pitchFamily="34" charset="0"/>
                <a:cs typeface="Arial" panose="020B0604020202020204" pitchFamily="34" charset="0"/>
              </a:rPr>
              <a:t>mobiles</a:t>
            </a:r>
            <a:endParaRPr lang="fr-FR" sz="1100" spc="5" dirty="0" smtClean="0">
              <a:latin typeface="Arial" panose="020B0604020202020204" pitchFamily="34" charset="0"/>
              <a:cs typeface="Arial" panose="020B0604020202020204" pitchFamily="34" charset="0"/>
            </a:endParaRPr>
          </a:p>
          <a:p>
            <a:pPr marL="12700" marR="5080">
              <a:lnSpc>
                <a:spcPct val="100000"/>
              </a:lnSpc>
            </a:pPr>
            <a:r>
              <a:rPr sz="1100" spc="30" dirty="0" smtClean="0">
                <a:latin typeface="Arial" panose="020B0604020202020204" pitchFamily="34" charset="0"/>
                <a:cs typeface="Arial" panose="020B0604020202020204" pitchFamily="34" charset="0"/>
              </a:rPr>
              <a:t>de </a:t>
            </a:r>
            <a:r>
              <a:rPr sz="1100" spc="25" dirty="0">
                <a:latin typeface="Arial" panose="020B0604020202020204" pitchFamily="34" charset="0"/>
                <a:cs typeface="Arial" panose="020B0604020202020204" pitchFamily="34" charset="0"/>
              </a:rPr>
              <a:t>Pôle</a:t>
            </a:r>
            <a:r>
              <a:rPr sz="1100" spc="-135" dirty="0">
                <a:latin typeface="Arial" panose="020B0604020202020204" pitchFamily="34" charset="0"/>
                <a:cs typeface="Arial" panose="020B0604020202020204" pitchFamily="34" charset="0"/>
              </a:rPr>
              <a:t> </a:t>
            </a:r>
            <a:r>
              <a:rPr sz="1100" spc="0" dirty="0">
                <a:latin typeface="Arial" panose="020B0604020202020204" pitchFamily="34" charset="0"/>
                <a:cs typeface="Arial" panose="020B0604020202020204" pitchFamily="34" charset="0"/>
              </a:rPr>
              <a:t>emploi</a:t>
            </a:r>
            <a:endParaRPr sz="1100" dirty="0">
              <a:latin typeface="Arial" panose="020B0604020202020204" pitchFamily="34" charset="0"/>
              <a:cs typeface="Arial" panose="020B0604020202020204" pitchFamily="34" charset="0"/>
            </a:endParaRPr>
          </a:p>
        </p:txBody>
      </p:sp>
      <p:sp>
        <p:nvSpPr>
          <p:cNvPr id="32" name="object 7">
            <a:extLst>
              <a:ext uri="{FF2B5EF4-FFF2-40B4-BE49-F238E27FC236}">
                <a16:creationId xmlns:a16="http://schemas.microsoft.com/office/drawing/2014/main" xmlns="" id="{2161EBDF-C463-45A0-B570-BFD08696451B}"/>
              </a:ext>
            </a:extLst>
          </p:cNvPr>
          <p:cNvSpPr txBox="1"/>
          <p:nvPr/>
        </p:nvSpPr>
        <p:spPr>
          <a:xfrm>
            <a:off x="6274964" y="2070696"/>
            <a:ext cx="2383155" cy="1215717"/>
          </a:xfrm>
          <a:prstGeom prst="rect">
            <a:avLst/>
          </a:prstGeom>
        </p:spPr>
        <p:txBody>
          <a:bodyPr vert="horz" wrap="square" lIns="0" tIns="12700" rIns="0" bIns="0" rtlCol="0">
            <a:spAutoFit/>
          </a:bodyPr>
          <a:lstStyle/>
          <a:p>
            <a:pPr>
              <a:lnSpc>
                <a:spcPts val="4700"/>
              </a:lnSpc>
              <a:spcBef>
                <a:spcPts val="430"/>
              </a:spcBef>
            </a:pPr>
            <a:r>
              <a:rPr lang="fr-FR" sz="4000" b="1" spc="-130" dirty="0">
                <a:solidFill>
                  <a:schemeClr val="accent1"/>
                </a:solidFill>
                <a:latin typeface="Arial" panose="020B0604020202020204" pitchFamily="34" charset="0"/>
                <a:cs typeface="Arial" panose="020B0604020202020204" pitchFamily="34" charset="0"/>
              </a:rPr>
              <a:t>9</a:t>
            </a:r>
            <a:r>
              <a:rPr sz="4000" b="1" spc="-130" dirty="0" smtClean="0">
                <a:solidFill>
                  <a:schemeClr val="accent1"/>
                </a:solidFill>
                <a:latin typeface="Arial" panose="020B0604020202020204" pitchFamily="34" charset="0"/>
                <a:cs typeface="Arial" panose="020B0604020202020204" pitchFamily="34" charset="0"/>
              </a:rPr>
              <a:t>,</a:t>
            </a:r>
            <a:r>
              <a:rPr lang="fr-FR" sz="4000" b="1" spc="-130" dirty="0" smtClean="0">
                <a:solidFill>
                  <a:schemeClr val="accent1"/>
                </a:solidFill>
                <a:latin typeface="Arial" panose="020B0604020202020204" pitchFamily="34" charset="0"/>
                <a:cs typeface="Arial" panose="020B0604020202020204" pitchFamily="34" charset="0"/>
              </a:rPr>
              <a:t>9</a:t>
            </a:r>
            <a:endParaRPr sz="4000" dirty="0">
              <a:solidFill>
                <a:schemeClr val="accent1"/>
              </a:solidFill>
              <a:latin typeface="Arial" panose="020B0604020202020204" pitchFamily="34" charset="0"/>
              <a:cs typeface="Arial" panose="020B0604020202020204" pitchFamily="34" charset="0"/>
            </a:endParaRPr>
          </a:p>
          <a:p>
            <a:pPr>
              <a:lnSpc>
                <a:spcPts val="1460"/>
              </a:lnSpc>
            </a:pPr>
            <a:r>
              <a:rPr sz="1300" b="1" spc="-10" dirty="0">
                <a:solidFill>
                  <a:schemeClr val="accent1"/>
                </a:solidFill>
                <a:latin typeface="Arial" panose="020B0604020202020204" pitchFamily="34" charset="0"/>
                <a:cs typeface="Arial" panose="020B0604020202020204" pitchFamily="34" charset="0"/>
              </a:rPr>
              <a:t>MILLIONS</a:t>
            </a:r>
            <a:endParaRPr sz="1300" dirty="0">
              <a:solidFill>
                <a:schemeClr val="accent1"/>
              </a:solidFill>
              <a:latin typeface="Arial" panose="020B0604020202020204" pitchFamily="34" charset="0"/>
              <a:cs typeface="Arial" panose="020B0604020202020204" pitchFamily="34" charset="0"/>
            </a:endParaRPr>
          </a:p>
          <a:p>
            <a:pPr marR="5080">
              <a:lnSpc>
                <a:spcPct val="100000"/>
              </a:lnSpc>
              <a:spcBef>
                <a:spcPts val="320"/>
              </a:spcBef>
            </a:pPr>
            <a:r>
              <a:rPr sz="1100" spc="30" dirty="0">
                <a:latin typeface="Arial" panose="020B0604020202020204" pitchFamily="34" charset="0"/>
                <a:cs typeface="Arial" panose="020B0604020202020204" pitchFamily="34" charset="0"/>
              </a:rPr>
              <a:t>de </a:t>
            </a:r>
            <a:r>
              <a:rPr sz="1100" dirty="0">
                <a:latin typeface="Arial" panose="020B0604020202020204" pitchFamily="34" charset="0"/>
                <a:cs typeface="Arial" panose="020B0604020202020204" pitchFamily="34" charset="0"/>
              </a:rPr>
              <a:t>dossiers </a:t>
            </a:r>
            <a:r>
              <a:rPr sz="1100" spc="30" dirty="0">
                <a:latin typeface="Arial" panose="020B0604020202020204" pitchFamily="34" charset="0"/>
                <a:cs typeface="Arial" panose="020B0604020202020204" pitchFamily="34" charset="0"/>
              </a:rPr>
              <a:t>de</a:t>
            </a:r>
            <a:r>
              <a:rPr lang="fr-FR" sz="1100" spc="30" dirty="0">
                <a:latin typeface="Arial" panose="020B0604020202020204" pitchFamily="34" charset="0"/>
                <a:cs typeface="Arial" panose="020B0604020202020204" pitchFamily="34" charset="0"/>
              </a:rPr>
              <a:t> </a:t>
            </a:r>
            <a:r>
              <a:rPr sz="1100" spc="25" dirty="0" err="1" smtClean="0">
                <a:latin typeface="Arial" panose="020B0604020202020204" pitchFamily="34" charset="0"/>
                <a:cs typeface="Arial" panose="020B0604020202020204" pitchFamily="34" charset="0"/>
              </a:rPr>
              <a:t>demande</a:t>
            </a:r>
            <a:endParaRPr lang="fr-FR" sz="1100" spc="25" dirty="0" smtClean="0">
              <a:latin typeface="Arial" panose="020B0604020202020204" pitchFamily="34" charset="0"/>
              <a:cs typeface="Arial" panose="020B0604020202020204" pitchFamily="34" charset="0"/>
            </a:endParaRPr>
          </a:p>
          <a:p>
            <a:pPr marR="5080">
              <a:lnSpc>
                <a:spcPct val="100000"/>
              </a:lnSpc>
              <a:spcBef>
                <a:spcPts val="320"/>
              </a:spcBef>
            </a:pPr>
            <a:r>
              <a:rPr sz="1100" spc="0" dirty="0" err="1" smtClean="0">
                <a:latin typeface="Arial" panose="020B0604020202020204" pitchFamily="34" charset="0"/>
                <a:cs typeface="Arial" panose="020B0604020202020204" pitchFamily="34" charset="0"/>
              </a:rPr>
              <a:t>d’allocation</a:t>
            </a:r>
            <a:r>
              <a:rPr lang="fr-FR" sz="1100" spc="0" dirty="0" smtClean="0">
                <a:latin typeface="Arial" panose="020B0604020202020204" pitchFamily="34" charset="0"/>
                <a:cs typeface="Arial" panose="020B0604020202020204" pitchFamily="34" charset="0"/>
              </a:rPr>
              <a:t> </a:t>
            </a:r>
            <a:r>
              <a:rPr lang="fr-FR" sz="1100" spc="0" dirty="0">
                <a:latin typeface="Arial" panose="020B0604020202020204" pitchFamily="34" charset="0"/>
                <a:cs typeface="Arial" panose="020B0604020202020204" pitchFamily="34" charset="0"/>
              </a:rPr>
              <a:t>traités</a:t>
            </a:r>
            <a:endParaRPr sz="1100" dirty="0">
              <a:latin typeface="Arial" panose="020B0604020202020204" pitchFamily="34" charset="0"/>
              <a:cs typeface="Arial" panose="020B0604020202020204" pitchFamily="34" charset="0"/>
            </a:endParaRPr>
          </a:p>
        </p:txBody>
      </p:sp>
      <p:pic>
        <p:nvPicPr>
          <p:cNvPr id="34" name="Image 33">
            <a:extLst>
              <a:ext uri="{FF2B5EF4-FFF2-40B4-BE49-F238E27FC236}">
                <a16:creationId xmlns:a16="http://schemas.microsoft.com/office/drawing/2014/main" xmlns="" id="{3954D78A-FD4D-42A8-A7D8-B1200822B080}"/>
              </a:ext>
            </a:extLst>
          </p:cNvPr>
          <p:cNvPicPr>
            <a:picLocks noChangeAspect="1"/>
          </p:cNvPicPr>
          <p:nvPr/>
        </p:nvPicPr>
        <p:blipFill>
          <a:blip r:embed="rId2"/>
          <a:stretch>
            <a:fillRect/>
          </a:stretch>
        </p:blipFill>
        <p:spPr>
          <a:xfrm>
            <a:off x="3410110" y="943937"/>
            <a:ext cx="1131316" cy="609989"/>
          </a:xfrm>
          <a:prstGeom prst="rect">
            <a:avLst/>
          </a:prstGeom>
        </p:spPr>
      </p:pic>
      <p:pic>
        <p:nvPicPr>
          <p:cNvPr id="37" name="Image 36">
            <a:extLst>
              <a:ext uri="{FF2B5EF4-FFF2-40B4-BE49-F238E27FC236}">
                <a16:creationId xmlns:a16="http://schemas.microsoft.com/office/drawing/2014/main" xmlns="" id="{BB7E0383-BF73-4C8A-94AF-B7C3CED8D372}"/>
              </a:ext>
            </a:extLst>
          </p:cNvPr>
          <p:cNvPicPr>
            <a:picLocks noChangeAspect="1"/>
          </p:cNvPicPr>
          <p:nvPr/>
        </p:nvPicPr>
        <p:blipFill>
          <a:blip r:embed="rId3"/>
          <a:stretch>
            <a:fillRect/>
          </a:stretch>
        </p:blipFill>
        <p:spPr>
          <a:xfrm>
            <a:off x="7199649" y="2183491"/>
            <a:ext cx="601339" cy="739931"/>
          </a:xfrm>
          <a:prstGeom prst="rect">
            <a:avLst/>
          </a:prstGeom>
        </p:spPr>
      </p:pic>
      <p:pic>
        <p:nvPicPr>
          <p:cNvPr id="39" name="Image 38">
            <a:extLst>
              <a:ext uri="{FF2B5EF4-FFF2-40B4-BE49-F238E27FC236}">
                <a16:creationId xmlns:a16="http://schemas.microsoft.com/office/drawing/2014/main" xmlns="" id="{3D34CB7D-70F2-4C05-A68E-8D24CCBA6D6E}"/>
              </a:ext>
            </a:extLst>
          </p:cNvPr>
          <p:cNvPicPr>
            <a:picLocks noChangeAspect="1"/>
          </p:cNvPicPr>
          <p:nvPr/>
        </p:nvPicPr>
        <p:blipFill>
          <a:blip r:embed="rId4"/>
          <a:stretch>
            <a:fillRect/>
          </a:stretch>
        </p:blipFill>
        <p:spPr>
          <a:xfrm>
            <a:off x="3410110" y="3748691"/>
            <a:ext cx="804339" cy="598181"/>
          </a:xfrm>
          <a:prstGeom prst="rect">
            <a:avLst/>
          </a:prstGeom>
        </p:spPr>
      </p:pic>
      <p:pic>
        <p:nvPicPr>
          <p:cNvPr id="40" name="Image 39">
            <a:extLst>
              <a:ext uri="{FF2B5EF4-FFF2-40B4-BE49-F238E27FC236}">
                <a16:creationId xmlns:a16="http://schemas.microsoft.com/office/drawing/2014/main" xmlns="" id="{ADED4A43-5155-43AE-A357-F30816A54A64}"/>
              </a:ext>
            </a:extLst>
          </p:cNvPr>
          <p:cNvPicPr>
            <a:picLocks noChangeAspect="1"/>
          </p:cNvPicPr>
          <p:nvPr/>
        </p:nvPicPr>
        <p:blipFill>
          <a:blip r:embed="rId5"/>
          <a:stretch>
            <a:fillRect/>
          </a:stretch>
        </p:blipFill>
        <p:spPr>
          <a:xfrm>
            <a:off x="3391065" y="5444922"/>
            <a:ext cx="475549" cy="694721"/>
          </a:xfrm>
          <a:prstGeom prst="rect">
            <a:avLst/>
          </a:prstGeom>
        </p:spPr>
      </p:pic>
      <p:pic>
        <p:nvPicPr>
          <p:cNvPr id="43" name="Image 42">
            <a:extLst>
              <a:ext uri="{FF2B5EF4-FFF2-40B4-BE49-F238E27FC236}">
                <a16:creationId xmlns:a16="http://schemas.microsoft.com/office/drawing/2014/main" xmlns="" id="{F229C861-A67B-4C12-B2BA-11A15A5A0390}"/>
              </a:ext>
            </a:extLst>
          </p:cNvPr>
          <p:cNvPicPr>
            <a:picLocks noChangeAspect="1"/>
          </p:cNvPicPr>
          <p:nvPr/>
        </p:nvPicPr>
        <p:blipFill>
          <a:blip r:embed="rId6"/>
          <a:stretch>
            <a:fillRect/>
          </a:stretch>
        </p:blipFill>
        <p:spPr>
          <a:xfrm>
            <a:off x="7199649" y="3567535"/>
            <a:ext cx="952019" cy="656315"/>
          </a:xfrm>
          <a:prstGeom prst="rect">
            <a:avLst/>
          </a:prstGeom>
        </p:spPr>
      </p:pic>
      <p:pic>
        <p:nvPicPr>
          <p:cNvPr id="44" name="Image 43">
            <a:extLst>
              <a:ext uri="{FF2B5EF4-FFF2-40B4-BE49-F238E27FC236}">
                <a16:creationId xmlns:a16="http://schemas.microsoft.com/office/drawing/2014/main" xmlns="" id="{DD427098-D789-459C-97F8-3049036AED2F}"/>
              </a:ext>
            </a:extLst>
          </p:cNvPr>
          <p:cNvPicPr>
            <a:picLocks noChangeAspect="1"/>
          </p:cNvPicPr>
          <p:nvPr/>
        </p:nvPicPr>
        <p:blipFill>
          <a:blip r:embed="rId7"/>
          <a:stretch>
            <a:fillRect/>
          </a:stretch>
        </p:blipFill>
        <p:spPr>
          <a:xfrm>
            <a:off x="7197504" y="5294048"/>
            <a:ext cx="1315850" cy="349951"/>
          </a:xfrm>
          <a:prstGeom prst="rect">
            <a:avLst/>
          </a:prstGeom>
        </p:spPr>
      </p:pic>
      <p:sp>
        <p:nvSpPr>
          <p:cNvPr id="59" name="Espace réservé du numéro de diapositive 58">
            <a:extLst>
              <a:ext uri="{FF2B5EF4-FFF2-40B4-BE49-F238E27FC236}">
                <a16:creationId xmlns:a16="http://schemas.microsoft.com/office/drawing/2014/main" xmlns="" id="{1C2A1FC0-19CF-48E3-8DD0-75CC14196811}"/>
              </a:ext>
            </a:extLst>
          </p:cNvPr>
          <p:cNvSpPr>
            <a:spLocks noGrp="1"/>
          </p:cNvSpPr>
          <p:nvPr>
            <p:ph type="sldNum" sz="quarter" idx="12"/>
          </p:nvPr>
        </p:nvSpPr>
        <p:spPr/>
        <p:txBody>
          <a:bodyPr/>
          <a:lstStyle/>
          <a:p>
            <a:fld id="{E5C3AFE5-AA87-46A3-8AEF-92DC5C6A7126}" type="slidenum">
              <a:rPr lang="fr-FR" smtClean="0">
                <a:latin typeface="Arial" panose="020B0604020202020204" pitchFamily="34" charset="0"/>
                <a:cs typeface="Arial" panose="020B0604020202020204" pitchFamily="34" charset="0"/>
              </a:rPr>
              <a:pPr/>
              <a:t>4</a:t>
            </a:fld>
            <a:endParaRPr lang="fr-FR" dirty="0">
              <a:latin typeface="Arial" panose="020B0604020202020204" pitchFamily="34" charset="0"/>
              <a:cs typeface="Arial" panose="020B0604020202020204" pitchFamily="34" charset="0"/>
            </a:endParaRPr>
          </a:p>
        </p:txBody>
      </p:sp>
      <p:grpSp>
        <p:nvGrpSpPr>
          <p:cNvPr id="60" name="Group 4">
            <a:extLst>
              <a:ext uri="{FF2B5EF4-FFF2-40B4-BE49-F238E27FC236}">
                <a16:creationId xmlns:a16="http://schemas.microsoft.com/office/drawing/2014/main" xmlns="" id="{0A9EEBA6-DA0B-462A-B46D-79AB81745117}"/>
              </a:ext>
            </a:extLst>
          </p:cNvPr>
          <p:cNvGrpSpPr>
            <a:grpSpLocks noChangeAspect="1"/>
          </p:cNvGrpSpPr>
          <p:nvPr/>
        </p:nvGrpSpPr>
        <p:grpSpPr bwMode="auto">
          <a:xfrm>
            <a:off x="5027613" y="4373563"/>
            <a:ext cx="730250" cy="742950"/>
            <a:chOff x="3167" y="2755"/>
            <a:chExt cx="460" cy="468"/>
          </a:xfrm>
        </p:grpSpPr>
        <p:sp>
          <p:nvSpPr>
            <p:cNvPr id="61" name="AutoShape 3">
              <a:extLst>
                <a:ext uri="{FF2B5EF4-FFF2-40B4-BE49-F238E27FC236}">
                  <a16:creationId xmlns:a16="http://schemas.microsoft.com/office/drawing/2014/main" xmlns="" id="{C3C6AC2D-9DA9-4D49-8C93-C2855AF3BCB3}"/>
                </a:ext>
              </a:extLst>
            </p:cNvPr>
            <p:cNvSpPr>
              <a:spLocks noChangeAspect="1" noChangeArrowheads="1" noTextEdit="1"/>
            </p:cNvSpPr>
            <p:nvPr/>
          </p:nvSpPr>
          <p:spPr bwMode="auto">
            <a:xfrm>
              <a:off x="3167" y="2755"/>
              <a:ext cx="46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2" name="Freeform 5">
              <a:extLst>
                <a:ext uri="{FF2B5EF4-FFF2-40B4-BE49-F238E27FC236}">
                  <a16:creationId xmlns:a16="http://schemas.microsoft.com/office/drawing/2014/main" xmlns="" id="{D1B0A43B-8BFB-48A5-915A-5AF857EB3061}"/>
                </a:ext>
              </a:extLst>
            </p:cNvPr>
            <p:cNvSpPr>
              <a:spLocks/>
            </p:cNvSpPr>
            <p:nvPr/>
          </p:nvSpPr>
          <p:spPr bwMode="auto">
            <a:xfrm>
              <a:off x="3165" y="2754"/>
              <a:ext cx="462" cy="469"/>
            </a:xfrm>
            <a:custGeom>
              <a:avLst/>
              <a:gdLst>
                <a:gd name="T0" fmla="*/ 579 w 620"/>
                <a:gd name="T1" fmla="*/ 481 h 631"/>
                <a:gd name="T2" fmla="*/ 578 w 620"/>
                <a:gd name="T3" fmla="*/ 457 h 631"/>
                <a:gd name="T4" fmla="*/ 566 w 620"/>
                <a:gd name="T5" fmla="*/ 431 h 631"/>
                <a:gd name="T6" fmla="*/ 584 w 620"/>
                <a:gd name="T7" fmla="*/ 406 h 631"/>
                <a:gd name="T8" fmla="*/ 576 w 620"/>
                <a:gd name="T9" fmla="*/ 386 h 631"/>
                <a:gd name="T10" fmla="*/ 568 w 620"/>
                <a:gd name="T11" fmla="*/ 352 h 631"/>
                <a:gd name="T12" fmla="*/ 552 w 620"/>
                <a:gd name="T13" fmla="*/ 331 h 631"/>
                <a:gd name="T14" fmla="*/ 527 w 620"/>
                <a:gd name="T15" fmla="*/ 352 h 631"/>
                <a:gd name="T16" fmla="*/ 529 w 620"/>
                <a:gd name="T17" fmla="*/ 328 h 631"/>
                <a:gd name="T18" fmla="*/ 554 w 620"/>
                <a:gd name="T19" fmla="*/ 286 h 631"/>
                <a:gd name="T20" fmla="*/ 589 w 620"/>
                <a:gd name="T21" fmla="*/ 254 h 631"/>
                <a:gd name="T22" fmla="*/ 595 w 620"/>
                <a:gd name="T23" fmla="*/ 241 h 631"/>
                <a:gd name="T24" fmla="*/ 619 w 620"/>
                <a:gd name="T25" fmla="*/ 142 h 631"/>
                <a:gd name="T26" fmla="*/ 566 w 620"/>
                <a:gd name="T27" fmla="*/ 133 h 631"/>
                <a:gd name="T28" fmla="*/ 536 w 620"/>
                <a:gd name="T29" fmla="*/ 113 h 631"/>
                <a:gd name="T30" fmla="*/ 503 w 620"/>
                <a:gd name="T31" fmla="*/ 108 h 631"/>
                <a:gd name="T32" fmla="*/ 478 w 620"/>
                <a:gd name="T33" fmla="*/ 99 h 631"/>
                <a:gd name="T34" fmla="*/ 459 w 620"/>
                <a:gd name="T35" fmla="*/ 66 h 631"/>
                <a:gd name="T36" fmla="*/ 428 w 620"/>
                <a:gd name="T37" fmla="*/ 58 h 631"/>
                <a:gd name="T38" fmla="*/ 402 w 620"/>
                <a:gd name="T39" fmla="*/ 45 h 631"/>
                <a:gd name="T40" fmla="*/ 379 w 620"/>
                <a:gd name="T41" fmla="*/ 22 h 631"/>
                <a:gd name="T42" fmla="*/ 353 w 620"/>
                <a:gd name="T43" fmla="*/ 5 h 631"/>
                <a:gd name="T44" fmla="*/ 310 w 620"/>
                <a:gd name="T45" fmla="*/ 42 h 631"/>
                <a:gd name="T46" fmla="*/ 298 w 620"/>
                <a:gd name="T47" fmla="*/ 61 h 631"/>
                <a:gd name="T48" fmla="*/ 208 w 620"/>
                <a:gd name="T49" fmla="*/ 124 h 631"/>
                <a:gd name="T50" fmla="*/ 174 w 620"/>
                <a:gd name="T51" fmla="*/ 99 h 631"/>
                <a:gd name="T52" fmla="*/ 144 w 620"/>
                <a:gd name="T53" fmla="*/ 107 h 631"/>
                <a:gd name="T54" fmla="*/ 158 w 620"/>
                <a:gd name="T55" fmla="*/ 145 h 631"/>
                <a:gd name="T56" fmla="*/ 135 w 620"/>
                <a:gd name="T57" fmla="*/ 170 h 631"/>
                <a:gd name="T58" fmla="*/ 130 w 620"/>
                <a:gd name="T59" fmla="*/ 170 h 631"/>
                <a:gd name="T60" fmla="*/ 112 w 620"/>
                <a:gd name="T61" fmla="*/ 170 h 631"/>
                <a:gd name="T62" fmla="*/ 88 w 620"/>
                <a:gd name="T63" fmla="*/ 155 h 631"/>
                <a:gd name="T64" fmla="*/ 70 w 620"/>
                <a:gd name="T65" fmla="*/ 154 h 631"/>
                <a:gd name="T66" fmla="*/ 44 w 620"/>
                <a:gd name="T67" fmla="*/ 162 h 631"/>
                <a:gd name="T68" fmla="*/ 21 w 620"/>
                <a:gd name="T69" fmla="*/ 162 h 631"/>
                <a:gd name="T70" fmla="*/ 6 w 620"/>
                <a:gd name="T71" fmla="*/ 182 h 631"/>
                <a:gd name="T72" fmla="*/ 29 w 620"/>
                <a:gd name="T73" fmla="*/ 188 h 631"/>
                <a:gd name="T74" fmla="*/ 22 w 620"/>
                <a:gd name="T75" fmla="*/ 188 h 631"/>
                <a:gd name="T76" fmla="*/ 23 w 620"/>
                <a:gd name="T77" fmla="*/ 202 h 631"/>
                <a:gd name="T78" fmla="*/ 17 w 620"/>
                <a:gd name="T79" fmla="*/ 223 h 631"/>
                <a:gd name="T80" fmla="*/ 45 w 620"/>
                <a:gd name="T81" fmla="*/ 226 h 631"/>
                <a:gd name="T82" fmla="*/ 56 w 620"/>
                <a:gd name="T83" fmla="*/ 227 h 631"/>
                <a:gd name="T84" fmla="*/ 75 w 620"/>
                <a:gd name="T85" fmla="*/ 235 h 631"/>
                <a:gd name="T86" fmla="*/ 81 w 620"/>
                <a:gd name="T87" fmla="*/ 244 h 631"/>
                <a:gd name="T88" fmla="*/ 157 w 620"/>
                <a:gd name="T89" fmla="*/ 360 h 631"/>
                <a:gd name="T90" fmla="*/ 162 w 620"/>
                <a:gd name="T91" fmla="*/ 378 h 631"/>
                <a:gd name="T92" fmla="*/ 163 w 620"/>
                <a:gd name="T93" fmla="*/ 450 h 631"/>
                <a:gd name="T94" fmla="*/ 149 w 620"/>
                <a:gd name="T95" fmla="*/ 507 h 631"/>
                <a:gd name="T96" fmla="*/ 146 w 620"/>
                <a:gd name="T97" fmla="*/ 562 h 631"/>
                <a:gd name="T98" fmla="*/ 156 w 620"/>
                <a:gd name="T99" fmla="*/ 576 h 631"/>
                <a:gd name="T100" fmla="*/ 189 w 620"/>
                <a:gd name="T101" fmla="*/ 593 h 631"/>
                <a:gd name="T102" fmla="*/ 213 w 620"/>
                <a:gd name="T103" fmla="*/ 601 h 631"/>
                <a:gd name="T104" fmla="*/ 253 w 620"/>
                <a:gd name="T105" fmla="*/ 600 h 631"/>
                <a:gd name="T106" fmla="*/ 288 w 620"/>
                <a:gd name="T107" fmla="*/ 601 h 631"/>
                <a:gd name="T108" fmla="*/ 310 w 620"/>
                <a:gd name="T109" fmla="*/ 618 h 631"/>
                <a:gd name="T110" fmla="*/ 358 w 620"/>
                <a:gd name="T111" fmla="*/ 629 h 631"/>
                <a:gd name="T112" fmla="*/ 379 w 620"/>
                <a:gd name="T113" fmla="*/ 611 h 631"/>
                <a:gd name="T114" fmla="*/ 402 w 620"/>
                <a:gd name="T115" fmla="*/ 561 h 631"/>
                <a:gd name="T116" fmla="*/ 498 w 620"/>
                <a:gd name="T117" fmla="*/ 553 h 631"/>
                <a:gd name="T118" fmla="*/ 524 w 620"/>
                <a:gd name="T119" fmla="*/ 572 h 631"/>
                <a:gd name="T120" fmla="*/ 564 w 620"/>
                <a:gd name="T121" fmla="*/ 562 h 631"/>
                <a:gd name="T122" fmla="*/ 583 w 620"/>
                <a:gd name="T123" fmla="*/ 540 h 631"/>
                <a:gd name="T124" fmla="*/ 609 w 620"/>
                <a:gd name="T125" fmla="*/ 518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0" h="631">
                  <a:moveTo>
                    <a:pt x="615" y="488"/>
                  </a:moveTo>
                  <a:cubicBezTo>
                    <a:pt x="612" y="489"/>
                    <a:pt x="608" y="491"/>
                    <a:pt x="604" y="492"/>
                  </a:cubicBezTo>
                  <a:cubicBezTo>
                    <a:pt x="601" y="493"/>
                    <a:pt x="600" y="492"/>
                    <a:pt x="597" y="490"/>
                  </a:cubicBezTo>
                  <a:cubicBezTo>
                    <a:pt x="594" y="489"/>
                    <a:pt x="591" y="487"/>
                    <a:pt x="588" y="487"/>
                  </a:cubicBezTo>
                  <a:cubicBezTo>
                    <a:pt x="583" y="486"/>
                    <a:pt x="583" y="485"/>
                    <a:pt x="579" y="481"/>
                  </a:cubicBezTo>
                  <a:cubicBezTo>
                    <a:pt x="576" y="477"/>
                    <a:pt x="576" y="478"/>
                    <a:pt x="577" y="473"/>
                  </a:cubicBezTo>
                  <a:cubicBezTo>
                    <a:pt x="578" y="472"/>
                    <a:pt x="578" y="472"/>
                    <a:pt x="578" y="470"/>
                  </a:cubicBezTo>
                  <a:cubicBezTo>
                    <a:pt x="577" y="469"/>
                    <a:pt x="574" y="467"/>
                    <a:pt x="574" y="465"/>
                  </a:cubicBezTo>
                  <a:cubicBezTo>
                    <a:pt x="574" y="464"/>
                    <a:pt x="576" y="463"/>
                    <a:pt x="576" y="462"/>
                  </a:cubicBezTo>
                  <a:cubicBezTo>
                    <a:pt x="577" y="461"/>
                    <a:pt x="577" y="458"/>
                    <a:pt x="578" y="457"/>
                  </a:cubicBezTo>
                  <a:cubicBezTo>
                    <a:pt x="579" y="453"/>
                    <a:pt x="581" y="453"/>
                    <a:pt x="584" y="453"/>
                  </a:cubicBezTo>
                  <a:cubicBezTo>
                    <a:pt x="583" y="451"/>
                    <a:pt x="582" y="444"/>
                    <a:pt x="580" y="442"/>
                  </a:cubicBezTo>
                  <a:cubicBezTo>
                    <a:pt x="578" y="441"/>
                    <a:pt x="573" y="442"/>
                    <a:pt x="571" y="441"/>
                  </a:cubicBezTo>
                  <a:cubicBezTo>
                    <a:pt x="570" y="440"/>
                    <a:pt x="567" y="439"/>
                    <a:pt x="567" y="438"/>
                  </a:cubicBezTo>
                  <a:cubicBezTo>
                    <a:pt x="566" y="436"/>
                    <a:pt x="567" y="432"/>
                    <a:pt x="566" y="431"/>
                  </a:cubicBezTo>
                  <a:cubicBezTo>
                    <a:pt x="565" y="430"/>
                    <a:pt x="564" y="431"/>
                    <a:pt x="562" y="430"/>
                  </a:cubicBezTo>
                  <a:cubicBezTo>
                    <a:pt x="561" y="429"/>
                    <a:pt x="560" y="425"/>
                    <a:pt x="560" y="424"/>
                  </a:cubicBezTo>
                  <a:cubicBezTo>
                    <a:pt x="566" y="421"/>
                    <a:pt x="572" y="419"/>
                    <a:pt x="578" y="416"/>
                  </a:cubicBezTo>
                  <a:cubicBezTo>
                    <a:pt x="579" y="416"/>
                    <a:pt x="581" y="415"/>
                    <a:pt x="583" y="414"/>
                  </a:cubicBezTo>
                  <a:cubicBezTo>
                    <a:pt x="586" y="411"/>
                    <a:pt x="583" y="409"/>
                    <a:pt x="584" y="406"/>
                  </a:cubicBezTo>
                  <a:cubicBezTo>
                    <a:pt x="584" y="405"/>
                    <a:pt x="586" y="403"/>
                    <a:pt x="586" y="402"/>
                  </a:cubicBezTo>
                  <a:cubicBezTo>
                    <a:pt x="586" y="400"/>
                    <a:pt x="586" y="401"/>
                    <a:pt x="585" y="400"/>
                  </a:cubicBezTo>
                  <a:cubicBezTo>
                    <a:pt x="583" y="397"/>
                    <a:pt x="579" y="397"/>
                    <a:pt x="578" y="394"/>
                  </a:cubicBezTo>
                  <a:cubicBezTo>
                    <a:pt x="577" y="393"/>
                    <a:pt x="576" y="391"/>
                    <a:pt x="576" y="389"/>
                  </a:cubicBezTo>
                  <a:cubicBezTo>
                    <a:pt x="576" y="388"/>
                    <a:pt x="576" y="387"/>
                    <a:pt x="576" y="386"/>
                  </a:cubicBezTo>
                  <a:cubicBezTo>
                    <a:pt x="575" y="384"/>
                    <a:pt x="573" y="384"/>
                    <a:pt x="570" y="382"/>
                  </a:cubicBezTo>
                  <a:cubicBezTo>
                    <a:pt x="564" y="378"/>
                    <a:pt x="566" y="375"/>
                    <a:pt x="570" y="371"/>
                  </a:cubicBezTo>
                  <a:cubicBezTo>
                    <a:pt x="572" y="370"/>
                    <a:pt x="575" y="368"/>
                    <a:pt x="576" y="365"/>
                  </a:cubicBezTo>
                  <a:cubicBezTo>
                    <a:pt x="578" y="362"/>
                    <a:pt x="576" y="360"/>
                    <a:pt x="574" y="358"/>
                  </a:cubicBezTo>
                  <a:cubicBezTo>
                    <a:pt x="572" y="356"/>
                    <a:pt x="570" y="354"/>
                    <a:pt x="568" y="352"/>
                  </a:cubicBezTo>
                  <a:cubicBezTo>
                    <a:pt x="565" y="350"/>
                    <a:pt x="564" y="350"/>
                    <a:pt x="565" y="346"/>
                  </a:cubicBezTo>
                  <a:cubicBezTo>
                    <a:pt x="565" y="342"/>
                    <a:pt x="567" y="342"/>
                    <a:pt x="565" y="338"/>
                  </a:cubicBezTo>
                  <a:cubicBezTo>
                    <a:pt x="564" y="338"/>
                    <a:pt x="562" y="336"/>
                    <a:pt x="562" y="335"/>
                  </a:cubicBezTo>
                  <a:cubicBezTo>
                    <a:pt x="562" y="334"/>
                    <a:pt x="563" y="332"/>
                    <a:pt x="562" y="331"/>
                  </a:cubicBezTo>
                  <a:cubicBezTo>
                    <a:pt x="561" y="330"/>
                    <a:pt x="553" y="331"/>
                    <a:pt x="552" y="331"/>
                  </a:cubicBezTo>
                  <a:cubicBezTo>
                    <a:pt x="548" y="332"/>
                    <a:pt x="547" y="335"/>
                    <a:pt x="544" y="336"/>
                  </a:cubicBezTo>
                  <a:cubicBezTo>
                    <a:pt x="543" y="336"/>
                    <a:pt x="542" y="335"/>
                    <a:pt x="541" y="335"/>
                  </a:cubicBezTo>
                  <a:cubicBezTo>
                    <a:pt x="538" y="336"/>
                    <a:pt x="540" y="334"/>
                    <a:pt x="538" y="336"/>
                  </a:cubicBezTo>
                  <a:cubicBezTo>
                    <a:pt x="535" y="340"/>
                    <a:pt x="536" y="342"/>
                    <a:pt x="539" y="345"/>
                  </a:cubicBezTo>
                  <a:cubicBezTo>
                    <a:pt x="535" y="348"/>
                    <a:pt x="532" y="351"/>
                    <a:pt x="527" y="352"/>
                  </a:cubicBezTo>
                  <a:cubicBezTo>
                    <a:pt x="527" y="349"/>
                    <a:pt x="527" y="346"/>
                    <a:pt x="528" y="344"/>
                  </a:cubicBezTo>
                  <a:cubicBezTo>
                    <a:pt x="528" y="343"/>
                    <a:pt x="529" y="342"/>
                    <a:pt x="530" y="340"/>
                  </a:cubicBezTo>
                  <a:cubicBezTo>
                    <a:pt x="531" y="338"/>
                    <a:pt x="531" y="335"/>
                    <a:pt x="530" y="334"/>
                  </a:cubicBezTo>
                  <a:cubicBezTo>
                    <a:pt x="530" y="333"/>
                    <a:pt x="529" y="333"/>
                    <a:pt x="529" y="332"/>
                  </a:cubicBezTo>
                  <a:cubicBezTo>
                    <a:pt x="528" y="331"/>
                    <a:pt x="529" y="329"/>
                    <a:pt x="529" y="328"/>
                  </a:cubicBezTo>
                  <a:cubicBezTo>
                    <a:pt x="530" y="323"/>
                    <a:pt x="530" y="321"/>
                    <a:pt x="533" y="317"/>
                  </a:cubicBezTo>
                  <a:cubicBezTo>
                    <a:pt x="536" y="313"/>
                    <a:pt x="540" y="310"/>
                    <a:pt x="543" y="306"/>
                  </a:cubicBezTo>
                  <a:cubicBezTo>
                    <a:pt x="545" y="304"/>
                    <a:pt x="544" y="304"/>
                    <a:pt x="544" y="301"/>
                  </a:cubicBezTo>
                  <a:cubicBezTo>
                    <a:pt x="544" y="299"/>
                    <a:pt x="545" y="298"/>
                    <a:pt x="546" y="296"/>
                  </a:cubicBezTo>
                  <a:cubicBezTo>
                    <a:pt x="549" y="293"/>
                    <a:pt x="551" y="289"/>
                    <a:pt x="554" y="286"/>
                  </a:cubicBezTo>
                  <a:cubicBezTo>
                    <a:pt x="558" y="282"/>
                    <a:pt x="561" y="277"/>
                    <a:pt x="565" y="273"/>
                  </a:cubicBezTo>
                  <a:cubicBezTo>
                    <a:pt x="567" y="270"/>
                    <a:pt x="567" y="267"/>
                    <a:pt x="570" y="264"/>
                  </a:cubicBezTo>
                  <a:cubicBezTo>
                    <a:pt x="568" y="263"/>
                    <a:pt x="576" y="250"/>
                    <a:pt x="578" y="252"/>
                  </a:cubicBezTo>
                  <a:cubicBezTo>
                    <a:pt x="578" y="253"/>
                    <a:pt x="578" y="254"/>
                    <a:pt x="577" y="255"/>
                  </a:cubicBezTo>
                  <a:cubicBezTo>
                    <a:pt x="580" y="255"/>
                    <a:pt x="587" y="256"/>
                    <a:pt x="589" y="254"/>
                  </a:cubicBezTo>
                  <a:cubicBezTo>
                    <a:pt x="590" y="253"/>
                    <a:pt x="589" y="251"/>
                    <a:pt x="590" y="251"/>
                  </a:cubicBezTo>
                  <a:cubicBezTo>
                    <a:pt x="590" y="250"/>
                    <a:pt x="592" y="251"/>
                    <a:pt x="593" y="250"/>
                  </a:cubicBezTo>
                  <a:cubicBezTo>
                    <a:pt x="593" y="250"/>
                    <a:pt x="593" y="249"/>
                    <a:pt x="593" y="248"/>
                  </a:cubicBezTo>
                  <a:cubicBezTo>
                    <a:pt x="593" y="248"/>
                    <a:pt x="595" y="246"/>
                    <a:pt x="595" y="245"/>
                  </a:cubicBezTo>
                  <a:cubicBezTo>
                    <a:pt x="596" y="243"/>
                    <a:pt x="596" y="244"/>
                    <a:pt x="595" y="241"/>
                  </a:cubicBezTo>
                  <a:cubicBezTo>
                    <a:pt x="594" y="239"/>
                    <a:pt x="593" y="237"/>
                    <a:pt x="593" y="235"/>
                  </a:cubicBezTo>
                  <a:cubicBezTo>
                    <a:pt x="592" y="231"/>
                    <a:pt x="594" y="226"/>
                    <a:pt x="595" y="222"/>
                  </a:cubicBezTo>
                  <a:cubicBezTo>
                    <a:pt x="598" y="203"/>
                    <a:pt x="600" y="184"/>
                    <a:pt x="606" y="167"/>
                  </a:cubicBezTo>
                  <a:cubicBezTo>
                    <a:pt x="608" y="162"/>
                    <a:pt x="612" y="159"/>
                    <a:pt x="614" y="155"/>
                  </a:cubicBezTo>
                  <a:cubicBezTo>
                    <a:pt x="616" y="151"/>
                    <a:pt x="617" y="146"/>
                    <a:pt x="619" y="142"/>
                  </a:cubicBezTo>
                  <a:cubicBezTo>
                    <a:pt x="612" y="140"/>
                    <a:pt x="607" y="139"/>
                    <a:pt x="599" y="138"/>
                  </a:cubicBezTo>
                  <a:cubicBezTo>
                    <a:pt x="597" y="138"/>
                    <a:pt x="594" y="139"/>
                    <a:pt x="592" y="138"/>
                  </a:cubicBezTo>
                  <a:cubicBezTo>
                    <a:pt x="588" y="137"/>
                    <a:pt x="586" y="130"/>
                    <a:pt x="582" y="130"/>
                  </a:cubicBezTo>
                  <a:cubicBezTo>
                    <a:pt x="580" y="129"/>
                    <a:pt x="577" y="134"/>
                    <a:pt x="575" y="134"/>
                  </a:cubicBezTo>
                  <a:cubicBezTo>
                    <a:pt x="572" y="135"/>
                    <a:pt x="569" y="133"/>
                    <a:pt x="566" y="133"/>
                  </a:cubicBezTo>
                  <a:cubicBezTo>
                    <a:pt x="563" y="133"/>
                    <a:pt x="565" y="135"/>
                    <a:pt x="563" y="132"/>
                  </a:cubicBezTo>
                  <a:cubicBezTo>
                    <a:pt x="561" y="131"/>
                    <a:pt x="561" y="130"/>
                    <a:pt x="560" y="129"/>
                  </a:cubicBezTo>
                  <a:cubicBezTo>
                    <a:pt x="556" y="127"/>
                    <a:pt x="554" y="130"/>
                    <a:pt x="554" y="133"/>
                  </a:cubicBezTo>
                  <a:cubicBezTo>
                    <a:pt x="549" y="132"/>
                    <a:pt x="543" y="125"/>
                    <a:pt x="541" y="120"/>
                  </a:cubicBezTo>
                  <a:cubicBezTo>
                    <a:pt x="539" y="117"/>
                    <a:pt x="540" y="115"/>
                    <a:pt x="536" y="113"/>
                  </a:cubicBezTo>
                  <a:cubicBezTo>
                    <a:pt x="533" y="111"/>
                    <a:pt x="529" y="110"/>
                    <a:pt x="526" y="110"/>
                  </a:cubicBezTo>
                  <a:cubicBezTo>
                    <a:pt x="525" y="110"/>
                    <a:pt x="524" y="109"/>
                    <a:pt x="523" y="110"/>
                  </a:cubicBezTo>
                  <a:cubicBezTo>
                    <a:pt x="521" y="110"/>
                    <a:pt x="520" y="113"/>
                    <a:pt x="518" y="113"/>
                  </a:cubicBezTo>
                  <a:cubicBezTo>
                    <a:pt x="515" y="115"/>
                    <a:pt x="512" y="113"/>
                    <a:pt x="509" y="111"/>
                  </a:cubicBezTo>
                  <a:cubicBezTo>
                    <a:pt x="507" y="110"/>
                    <a:pt x="506" y="108"/>
                    <a:pt x="503" y="108"/>
                  </a:cubicBezTo>
                  <a:cubicBezTo>
                    <a:pt x="500" y="107"/>
                    <a:pt x="497" y="107"/>
                    <a:pt x="494" y="106"/>
                  </a:cubicBezTo>
                  <a:cubicBezTo>
                    <a:pt x="491" y="105"/>
                    <a:pt x="487" y="105"/>
                    <a:pt x="484" y="103"/>
                  </a:cubicBezTo>
                  <a:cubicBezTo>
                    <a:pt x="484" y="103"/>
                    <a:pt x="483" y="102"/>
                    <a:pt x="482" y="102"/>
                  </a:cubicBezTo>
                  <a:cubicBezTo>
                    <a:pt x="482" y="102"/>
                    <a:pt x="480" y="100"/>
                    <a:pt x="481" y="100"/>
                  </a:cubicBezTo>
                  <a:cubicBezTo>
                    <a:pt x="480" y="100"/>
                    <a:pt x="479" y="100"/>
                    <a:pt x="478" y="99"/>
                  </a:cubicBezTo>
                  <a:cubicBezTo>
                    <a:pt x="474" y="96"/>
                    <a:pt x="469" y="93"/>
                    <a:pt x="464" y="90"/>
                  </a:cubicBezTo>
                  <a:cubicBezTo>
                    <a:pt x="463" y="90"/>
                    <a:pt x="460" y="88"/>
                    <a:pt x="460" y="87"/>
                  </a:cubicBezTo>
                  <a:cubicBezTo>
                    <a:pt x="459" y="86"/>
                    <a:pt x="460" y="85"/>
                    <a:pt x="460" y="84"/>
                  </a:cubicBezTo>
                  <a:cubicBezTo>
                    <a:pt x="459" y="80"/>
                    <a:pt x="456" y="78"/>
                    <a:pt x="457" y="74"/>
                  </a:cubicBezTo>
                  <a:cubicBezTo>
                    <a:pt x="457" y="71"/>
                    <a:pt x="460" y="68"/>
                    <a:pt x="459" y="66"/>
                  </a:cubicBezTo>
                  <a:cubicBezTo>
                    <a:pt x="457" y="62"/>
                    <a:pt x="453" y="68"/>
                    <a:pt x="452" y="70"/>
                  </a:cubicBezTo>
                  <a:cubicBezTo>
                    <a:pt x="450" y="72"/>
                    <a:pt x="451" y="78"/>
                    <a:pt x="447" y="78"/>
                  </a:cubicBezTo>
                  <a:cubicBezTo>
                    <a:pt x="444" y="78"/>
                    <a:pt x="441" y="75"/>
                    <a:pt x="439" y="74"/>
                  </a:cubicBezTo>
                  <a:cubicBezTo>
                    <a:pt x="435" y="71"/>
                    <a:pt x="429" y="69"/>
                    <a:pt x="427" y="66"/>
                  </a:cubicBezTo>
                  <a:cubicBezTo>
                    <a:pt x="425" y="64"/>
                    <a:pt x="427" y="61"/>
                    <a:pt x="428" y="58"/>
                  </a:cubicBezTo>
                  <a:cubicBezTo>
                    <a:pt x="422" y="59"/>
                    <a:pt x="424" y="55"/>
                    <a:pt x="420" y="53"/>
                  </a:cubicBezTo>
                  <a:cubicBezTo>
                    <a:pt x="418" y="52"/>
                    <a:pt x="415" y="54"/>
                    <a:pt x="413" y="54"/>
                  </a:cubicBezTo>
                  <a:cubicBezTo>
                    <a:pt x="411" y="54"/>
                    <a:pt x="409" y="53"/>
                    <a:pt x="407" y="53"/>
                  </a:cubicBezTo>
                  <a:cubicBezTo>
                    <a:pt x="406" y="52"/>
                    <a:pt x="404" y="52"/>
                    <a:pt x="403" y="50"/>
                  </a:cubicBezTo>
                  <a:cubicBezTo>
                    <a:pt x="402" y="49"/>
                    <a:pt x="403" y="46"/>
                    <a:pt x="402" y="45"/>
                  </a:cubicBezTo>
                  <a:cubicBezTo>
                    <a:pt x="401" y="44"/>
                    <a:pt x="398" y="44"/>
                    <a:pt x="397" y="43"/>
                  </a:cubicBezTo>
                  <a:cubicBezTo>
                    <a:pt x="395" y="42"/>
                    <a:pt x="395" y="42"/>
                    <a:pt x="394" y="40"/>
                  </a:cubicBezTo>
                  <a:cubicBezTo>
                    <a:pt x="391" y="42"/>
                    <a:pt x="391" y="43"/>
                    <a:pt x="388" y="40"/>
                  </a:cubicBezTo>
                  <a:cubicBezTo>
                    <a:pt x="386" y="38"/>
                    <a:pt x="385" y="37"/>
                    <a:pt x="384" y="34"/>
                  </a:cubicBezTo>
                  <a:cubicBezTo>
                    <a:pt x="383" y="30"/>
                    <a:pt x="384" y="24"/>
                    <a:pt x="379" y="22"/>
                  </a:cubicBezTo>
                  <a:cubicBezTo>
                    <a:pt x="373" y="21"/>
                    <a:pt x="370" y="27"/>
                    <a:pt x="366" y="27"/>
                  </a:cubicBezTo>
                  <a:cubicBezTo>
                    <a:pt x="363" y="27"/>
                    <a:pt x="362" y="24"/>
                    <a:pt x="360" y="22"/>
                  </a:cubicBezTo>
                  <a:cubicBezTo>
                    <a:pt x="358" y="19"/>
                    <a:pt x="358" y="21"/>
                    <a:pt x="355" y="20"/>
                  </a:cubicBezTo>
                  <a:cubicBezTo>
                    <a:pt x="353" y="18"/>
                    <a:pt x="354" y="15"/>
                    <a:pt x="354" y="13"/>
                  </a:cubicBezTo>
                  <a:cubicBezTo>
                    <a:pt x="355" y="10"/>
                    <a:pt x="354" y="8"/>
                    <a:pt x="353" y="5"/>
                  </a:cubicBezTo>
                  <a:cubicBezTo>
                    <a:pt x="350" y="0"/>
                    <a:pt x="346" y="2"/>
                    <a:pt x="341" y="3"/>
                  </a:cubicBezTo>
                  <a:cubicBezTo>
                    <a:pt x="332" y="5"/>
                    <a:pt x="320" y="7"/>
                    <a:pt x="313" y="12"/>
                  </a:cubicBezTo>
                  <a:cubicBezTo>
                    <a:pt x="306" y="16"/>
                    <a:pt x="307" y="19"/>
                    <a:pt x="307" y="27"/>
                  </a:cubicBezTo>
                  <a:cubicBezTo>
                    <a:pt x="307" y="30"/>
                    <a:pt x="306" y="34"/>
                    <a:pt x="307" y="37"/>
                  </a:cubicBezTo>
                  <a:cubicBezTo>
                    <a:pt x="307" y="39"/>
                    <a:pt x="309" y="40"/>
                    <a:pt x="310" y="42"/>
                  </a:cubicBezTo>
                  <a:cubicBezTo>
                    <a:pt x="309" y="41"/>
                    <a:pt x="308" y="40"/>
                    <a:pt x="307" y="40"/>
                  </a:cubicBezTo>
                  <a:cubicBezTo>
                    <a:pt x="307" y="45"/>
                    <a:pt x="305" y="50"/>
                    <a:pt x="310" y="53"/>
                  </a:cubicBezTo>
                  <a:cubicBezTo>
                    <a:pt x="308" y="53"/>
                    <a:pt x="306" y="54"/>
                    <a:pt x="305" y="55"/>
                  </a:cubicBezTo>
                  <a:cubicBezTo>
                    <a:pt x="305" y="55"/>
                    <a:pt x="305" y="56"/>
                    <a:pt x="305" y="57"/>
                  </a:cubicBezTo>
                  <a:cubicBezTo>
                    <a:pt x="303" y="58"/>
                    <a:pt x="300" y="60"/>
                    <a:pt x="298" y="61"/>
                  </a:cubicBezTo>
                  <a:cubicBezTo>
                    <a:pt x="289" y="68"/>
                    <a:pt x="281" y="74"/>
                    <a:pt x="273" y="80"/>
                  </a:cubicBezTo>
                  <a:cubicBezTo>
                    <a:pt x="268" y="83"/>
                    <a:pt x="264" y="86"/>
                    <a:pt x="259" y="89"/>
                  </a:cubicBezTo>
                  <a:cubicBezTo>
                    <a:pt x="253" y="91"/>
                    <a:pt x="244" y="95"/>
                    <a:pt x="241" y="100"/>
                  </a:cubicBezTo>
                  <a:cubicBezTo>
                    <a:pt x="238" y="107"/>
                    <a:pt x="231" y="110"/>
                    <a:pt x="225" y="114"/>
                  </a:cubicBezTo>
                  <a:cubicBezTo>
                    <a:pt x="220" y="118"/>
                    <a:pt x="214" y="124"/>
                    <a:pt x="208" y="124"/>
                  </a:cubicBezTo>
                  <a:cubicBezTo>
                    <a:pt x="204" y="123"/>
                    <a:pt x="200" y="123"/>
                    <a:pt x="197" y="122"/>
                  </a:cubicBezTo>
                  <a:cubicBezTo>
                    <a:pt x="193" y="122"/>
                    <a:pt x="189" y="119"/>
                    <a:pt x="186" y="119"/>
                  </a:cubicBezTo>
                  <a:cubicBezTo>
                    <a:pt x="183" y="119"/>
                    <a:pt x="181" y="122"/>
                    <a:pt x="179" y="121"/>
                  </a:cubicBezTo>
                  <a:cubicBezTo>
                    <a:pt x="177" y="119"/>
                    <a:pt x="173" y="111"/>
                    <a:pt x="172" y="109"/>
                  </a:cubicBezTo>
                  <a:cubicBezTo>
                    <a:pt x="172" y="106"/>
                    <a:pt x="175" y="102"/>
                    <a:pt x="174" y="99"/>
                  </a:cubicBezTo>
                  <a:cubicBezTo>
                    <a:pt x="173" y="95"/>
                    <a:pt x="168" y="96"/>
                    <a:pt x="164" y="97"/>
                  </a:cubicBezTo>
                  <a:cubicBezTo>
                    <a:pt x="156" y="100"/>
                    <a:pt x="150" y="96"/>
                    <a:pt x="142" y="93"/>
                  </a:cubicBezTo>
                  <a:cubicBezTo>
                    <a:pt x="142" y="97"/>
                    <a:pt x="142" y="95"/>
                    <a:pt x="145" y="98"/>
                  </a:cubicBezTo>
                  <a:cubicBezTo>
                    <a:pt x="146" y="99"/>
                    <a:pt x="147" y="101"/>
                    <a:pt x="146" y="103"/>
                  </a:cubicBezTo>
                  <a:cubicBezTo>
                    <a:pt x="146" y="105"/>
                    <a:pt x="145" y="105"/>
                    <a:pt x="144" y="107"/>
                  </a:cubicBezTo>
                  <a:cubicBezTo>
                    <a:pt x="144" y="108"/>
                    <a:pt x="146" y="112"/>
                    <a:pt x="146" y="114"/>
                  </a:cubicBezTo>
                  <a:cubicBezTo>
                    <a:pt x="147" y="118"/>
                    <a:pt x="148" y="120"/>
                    <a:pt x="152" y="123"/>
                  </a:cubicBezTo>
                  <a:cubicBezTo>
                    <a:pt x="156" y="128"/>
                    <a:pt x="157" y="128"/>
                    <a:pt x="156" y="134"/>
                  </a:cubicBezTo>
                  <a:cubicBezTo>
                    <a:pt x="156" y="136"/>
                    <a:pt x="155" y="139"/>
                    <a:pt x="155" y="141"/>
                  </a:cubicBezTo>
                  <a:cubicBezTo>
                    <a:pt x="156" y="142"/>
                    <a:pt x="157" y="143"/>
                    <a:pt x="158" y="145"/>
                  </a:cubicBezTo>
                  <a:cubicBezTo>
                    <a:pt x="158" y="150"/>
                    <a:pt x="155" y="153"/>
                    <a:pt x="155" y="157"/>
                  </a:cubicBezTo>
                  <a:cubicBezTo>
                    <a:pt x="154" y="162"/>
                    <a:pt x="159" y="162"/>
                    <a:pt x="154" y="165"/>
                  </a:cubicBezTo>
                  <a:cubicBezTo>
                    <a:pt x="151" y="167"/>
                    <a:pt x="146" y="173"/>
                    <a:pt x="142" y="173"/>
                  </a:cubicBezTo>
                  <a:cubicBezTo>
                    <a:pt x="143" y="170"/>
                    <a:pt x="143" y="168"/>
                    <a:pt x="143" y="166"/>
                  </a:cubicBezTo>
                  <a:cubicBezTo>
                    <a:pt x="140" y="167"/>
                    <a:pt x="137" y="167"/>
                    <a:pt x="135" y="170"/>
                  </a:cubicBezTo>
                  <a:cubicBezTo>
                    <a:pt x="134" y="173"/>
                    <a:pt x="136" y="175"/>
                    <a:pt x="137" y="178"/>
                  </a:cubicBezTo>
                  <a:cubicBezTo>
                    <a:pt x="136" y="177"/>
                    <a:pt x="135" y="176"/>
                    <a:pt x="135" y="176"/>
                  </a:cubicBezTo>
                  <a:cubicBezTo>
                    <a:pt x="135" y="176"/>
                    <a:pt x="136" y="177"/>
                    <a:pt x="137" y="178"/>
                  </a:cubicBezTo>
                  <a:cubicBezTo>
                    <a:pt x="136" y="177"/>
                    <a:pt x="135" y="176"/>
                    <a:pt x="135" y="175"/>
                  </a:cubicBezTo>
                  <a:cubicBezTo>
                    <a:pt x="133" y="174"/>
                    <a:pt x="134" y="168"/>
                    <a:pt x="130" y="170"/>
                  </a:cubicBezTo>
                  <a:cubicBezTo>
                    <a:pt x="129" y="171"/>
                    <a:pt x="129" y="172"/>
                    <a:pt x="128" y="173"/>
                  </a:cubicBezTo>
                  <a:cubicBezTo>
                    <a:pt x="125" y="175"/>
                    <a:pt x="124" y="172"/>
                    <a:pt x="123" y="170"/>
                  </a:cubicBezTo>
                  <a:cubicBezTo>
                    <a:pt x="122" y="170"/>
                    <a:pt x="121" y="171"/>
                    <a:pt x="120" y="171"/>
                  </a:cubicBezTo>
                  <a:cubicBezTo>
                    <a:pt x="119" y="169"/>
                    <a:pt x="119" y="168"/>
                    <a:pt x="116" y="168"/>
                  </a:cubicBezTo>
                  <a:cubicBezTo>
                    <a:pt x="114" y="169"/>
                    <a:pt x="114" y="169"/>
                    <a:pt x="112" y="170"/>
                  </a:cubicBezTo>
                  <a:cubicBezTo>
                    <a:pt x="109" y="173"/>
                    <a:pt x="105" y="176"/>
                    <a:pt x="102" y="179"/>
                  </a:cubicBezTo>
                  <a:cubicBezTo>
                    <a:pt x="101" y="176"/>
                    <a:pt x="101" y="175"/>
                    <a:pt x="99" y="173"/>
                  </a:cubicBezTo>
                  <a:cubicBezTo>
                    <a:pt x="96" y="171"/>
                    <a:pt x="97" y="172"/>
                    <a:pt x="96" y="168"/>
                  </a:cubicBezTo>
                  <a:cubicBezTo>
                    <a:pt x="95" y="163"/>
                    <a:pt x="92" y="159"/>
                    <a:pt x="87" y="158"/>
                  </a:cubicBezTo>
                  <a:cubicBezTo>
                    <a:pt x="87" y="157"/>
                    <a:pt x="88" y="156"/>
                    <a:pt x="88" y="155"/>
                  </a:cubicBezTo>
                  <a:cubicBezTo>
                    <a:pt x="84" y="155"/>
                    <a:pt x="84" y="155"/>
                    <a:pt x="82" y="159"/>
                  </a:cubicBezTo>
                  <a:cubicBezTo>
                    <a:pt x="83" y="156"/>
                    <a:pt x="83" y="153"/>
                    <a:pt x="84" y="151"/>
                  </a:cubicBezTo>
                  <a:cubicBezTo>
                    <a:pt x="82" y="152"/>
                    <a:pt x="80" y="153"/>
                    <a:pt x="78" y="155"/>
                  </a:cubicBezTo>
                  <a:cubicBezTo>
                    <a:pt x="78" y="153"/>
                    <a:pt x="78" y="152"/>
                    <a:pt x="78" y="151"/>
                  </a:cubicBezTo>
                  <a:cubicBezTo>
                    <a:pt x="75" y="152"/>
                    <a:pt x="73" y="153"/>
                    <a:pt x="70" y="154"/>
                  </a:cubicBezTo>
                  <a:cubicBezTo>
                    <a:pt x="67" y="155"/>
                    <a:pt x="68" y="155"/>
                    <a:pt x="66" y="152"/>
                  </a:cubicBezTo>
                  <a:cubicBezTo>
                    <a:pt x="64" y="154"/>
                    <a:pt x="61" y="155"/>
                    <a:pt x="60" y="157"/>
                  </a:cubicBezTo>
                  <a:cubicBezTo>
                    <a:pt x="59" y="160"/>
                    <a:pt x="62" y="163"/>
                    <a:pt x="58" y="164"/>
                  </a:cubicBezTo>
                  <a:cubicBezTo>
                    <a:pt x="53" y="164"/>
                    <a:pt x="48" y="156"/>
                    <a:pt x="47" y="165"/>
                  </a:cubicBezTo>
                  <a:cubicBezTo>
                    <a:pt x="46" y="164"/>
                    <a:pt x="45" y="163"/>
                    <a:pt x="44" y="162"/>
                  </a:cubicBezTo>
                  <a:cubicBezTo>
                    <a:pt x="43" y="163"/>
                    <a:pt x="43" y="165"/>
                    <a:pt x="42" y="166"/>
                  </a:cubicBezTo>
                  <a:cubicBezTo>
                    <a:pt x="42" y="163"/>
                    <a:pt x="42" y="161"/>
                    <a:pt x="42" y="158"/>
                  </a:cubicBezTo>
                  <a:cubicBezTo>
                    <a:pt x="39" y="159"/>
                    <a:pt x="36" y="160"/>
                    <a:pt x="34" y="161"/>
                  </a:cubicBezTo>
                  <a:cubicBezTo>
                    <a:pt x="32" y="161"/>
                    <a:pt x="27" y="164"/>
                    <a:pt x="25" y="163"/>
                  </a:cubicBezTo>
                  <a:cubicBezTo>
                    <a:pt x="22" y="162"/>
                    <a:pt x="26" y="159"/>
                    <a:pt x="21" y="162"/>
                  </a:cubicBezTo>
                  <a:cubicBezTo>
                    <a:pt x="18" y="163"/>
                    <a:pt x="15" y="165"/>
                    <a:pt x="12" y="167"/>
                  </a:cubicBezTo>
                  <a:cubicBezTo>
                    <a:pt x="13" y="167"/>
                    <a:pt x="14" y="168"/>
                    <a:pt x="15" y="168"/>
                  </a:cubicBezTo>
                  <a:cubicBezTo>
                    <a:pt x="11" y="168"/>
                    <a:pt x="6" y="166"/>
                    <a:pt x="3" y="169"/>
                  </a:cubicBezTo>
                  <a:cubicBezTo>
                    <a:pt x="2" y="171"/>
                    <a:pt x="0" y="178"/>
                    <a:pt x="1" y="181"/>
                  </a:cubicBezTo>
                  <a:cubicBezTo>
                    <a:pt x="3" y="184"/>
                    <a:pt x="4" y="182"/>
                    <a:pt x="6" y="182"/>
                  </a:cubicBezTo>
                  <a:cubicBezTo>
                    <a:pt x="7" y="182"/>
                    <a:pt x="9" y="183"/>
                    <a:pt x="10" y="183"/>
                  </a:cubicBezTo>
                  <a:cubicBezTo>
                    <a:pt x="14" y="183"/>
                    <a:pt x="20" y="180"/>
                    <a:pt x="24" y="179"/>
                  </a:cubicBezTo>
                  <a:cubicBezTo>
                    <a:pt x="20" y="181"/>
                    <a:pt x="19" y="181"/>
                    <a:pt x="19" y="185"/>
                  </a:cubicBezTo>
                  <a:cubicBezTo>
                    <a:pt x="26" y="183"/>
                    <a:pt x="26" y="183"/>
                    <a:pt x="26" y="183"/>
                  </a:cubicBezTo>
                  <a:cubicBezTo>
                    <a:pt x="25" y="187"/>
                    <a:pt x="25" y="187"/>
                    <a:pt x="29" y="188"/>
                  </a:cubicBezTo>
                  <a:cubicBezTo>
                    <a:pt x="27" y="188"/>
                    <a:pt x="26" y="189"/>
                    <a:pt x="25" y="189"/>
                  </a:cubicBezTo>
                  <a:cubicBezTo>
                    <a:pt x="27" y="190"/>
                    <a:pt x="30" y="191"/>
                    <a:pt x="32" y="192"/>
                  </a:cubicBezTo>
                  <a:cubicBezTo>
                    <a:pt x="30" y="192"/>
                    <a:pt x="27" y="192"/>
                    <a:pt x="26" y="190"/>
                  </a:cubicBezTo>
                  <a:cubicBezTo>
                    <a:pt x="25" y="190"/>
                    <a:pt x="25" y="188"/>
                    <a:pt x="24" y="188"/>
                  </a:cubicBezTo>
                  <a:cubicBezTo>
                    <a:pt x="23" y="188"/>
                    <a:pt x="23" y="188"/>
                    <a:pt x="22" y="188"/>
                  </a:cubicBezTo>
                  <a:cubicBezTo>
                    <a:pt x="20" y="188"/>
                    <a:pt x="18" y="188"/>
                    <a:pt x="16" y="188"/>
                  </a:cubicBezTo>
                  <a:cubicBezTo>
                    <a:pt x="13" y="187"/>
                    <a:pt x="13" y="187"/>
                    <a:pt x="11" y="185"/>
                  </a:cubicBezTo>
                  <a:cubicBezTo>
                    <a:pt x="9" y="189"/>
                    <a:pt x="9" y="190"/>
                    <a:pt x="12" y="195"/>
                  </a:cubicBezTo>
                  <a:cubicBezTo>
                    <a:pt x="14" y="191"/>
                    <a:pt x="16" y="191"/>
                    <a:pt x="20" y="193"/>
                  </a:cubicBezTo>
                  <a:cubicBezTo>
                    <a:pt x="22" y="195"/>
                    <a:pt x="28" y="200"/>
                    <a:pt x="23" y="202"/>
                  </a:cubicBezTo>
                  <a:cubicBezTo>
                    <a:pt x="22" y="202"/>
                    <a:pt x="21" y="201"/>
                    <a:pt x="19" y="201"/>
                  </a:cubicBezTo>
                  <a:cubicBezTo>
                    <a:pt x="18" y="200"/>
                    <a:pt x="15" y="201"/>
                    <a:pt x="13" y="201"/>
                  </a:cubicBezTo>
                  <a:cubicBezTo>
                    <a:pt x="8" y="202"/>
                    <a:pt x="6" y="201"/>
                    <a:pt x="3" y="205"/>
                  </a:cubicBezTo>
                  <a:cubicBezTo>
                    <a:pt x="7" y="206"/>
                    <a:pt x="12" y="207"/>
                    <a:pt x="15" y="210"/>
                  </a:cubicBezTo>
                  <a:cubicBezTo>
                    <a:pt x="19" y="214"/>
                    <a:pt x="18" y="218"/>
                    <a:pt x="17" y="223"/>
                  </a:cubicBezTo>
                  <a:cubicBezTo>
                    <a:pt x="22" y="223"/>
                    <a:pt x="29" y="225"/>
                    <a:pt x="30" y="218"/>
                  </a:cubicBezTo>
                  <a:cubicBezTo>
                    <a:pt x="31" y="219"/>
                    <a:pt x="32" y="220"/>
                    <a:pt x="33" y="220"/>
                  </a:cubicBezTo>
                  <a:cubicBezTo>
                    <a:pt x="34" y="221"/>
                    <a:pt x="35" y="220"/>
                    <a:pt x="36" y="220"/>
                  </a:cubicBezTo>
                  <a:cubicBezTo>
                    <a:pt x="37" y="220"/>
                    <a:pt x="39" y="220"/>
                    <a:pt x="40" y="220"/>
                  </a:cubicBezTo>
                  <a:cubicBezTo>
                    <a:pt x="42" y="221"/>
                    <a:pt x="43" y="225"/>
                    <a:pt x="45" y="226"/>
                  </a:cubicBezTo>
                  <a:cubicBezTo>
                    <a:pt x="48" y="227"/>
                    <a:pt x="48" y="224"/>
                    <a:pt x="48" y="222"/>
                  </a:cubicBezTo>
                  <a:cubicBezTo>
                    <a:pt x="48" y="223"/>
                    <a:pt x="48" y="224"/>
                    <a:pt x="48" y="225"/>
                  </a:cubicBezTo>
                  <a:cubicBezTo>
                    <a:pt x="49" y="225"/>
                    <a:pt x="50" y="224"/>
                    <a:pt x="51" y="224"/>
                  </a:cubicBezTo>
                  <a:cubicBezTo>
                    <a:pt x="51" y="225"/>
                    <a:pt x="51" y="226"/>
                    <a:pt x="50" y="227"/>
                  </a:cubicBezTo>
                  <a:cubicBezTo>
                    <a:pt x="53" y="228"/>
                    <a:pt x="54" y="227"/>
                    <a:pt x="56" y="227"/>
                  </a:cubicBezTo>
                  <a:cubicBezTo>
                    <a:pt x="59" y="227"/>
                    <a:pt x="58" y="227"/>
                    <a:pt x="59" y="229"/>
                  </a:cubicBezTo>
                  <a:cubicBezTo>
                    <a:pt x="60" y="231"/>
                    <a:pt x="60" y="233"/>
                    <a:pt x="62" y="233"/>
                  </a:cubicBezTo>
                  <a:cubicBezTo>
                    <a:pt x="64" y="233"/>
                    <a:pt x="66" y="232"/>
                    <a:pt x="65" y="230"/>
                  </a:cubicBezTo>
                  <a:cubicBezTo>
                    <a:pt x="66" y="230"/>
                    <a:pt x="67" y="231"/>
                    <a:pt x="67" y="231"/>
                  </a:cubicBezTo>
                  <a:cubicBezTo>
                    <a:pt x="65" y="234"/>
                    <a:pt x="72" y="238"/>
                    <a:pt x="75" y="235"/>
                  </a:cubicBezTo>
                  <a:cubicBezTo>
                    <a:pt x="70" y="237"/>
                    <a:pt x="75" y="241"/>
                    <a:pt x="75" y="243"/>
                  </a:cubicBezTo>
                  <a:cubicBezTo>
                    <a:pt x="76" y="244"/>
                    <a:pt x="74" y="246"/>
                    <a:pt x="75" y="247"/>
                  </a:cubicBezTo>
                  <a:cubicBezTo>
                    <a:pt x="75" y="248"/>
                    <a:pt x="76" y="249"/>
                    <a:pt x="77" y="250"/>
                  </a:cubicBezTo>
                  <a:cubicBezTo>
                    <a:pt x="76" y="247"/>
                    <a:pt x="75" y="247"/>
                    <a:pt x="78" y="245"/>
                  </a:cubicBezTo>
                  <a:cubicBezTo>
                    <a:pt x="79" y="244"/>
                    <a:pt x="80" y="243"/>
                    <a:pt x="81" y="244"/>
                  </a:cubicBezTo>
                  <a:cubicBezTo>
                    <a:pt x="82" y="244"/>
                    <a:pt x="84" y="248"/>
                    <a:pt x="84" y="249"/>
                  </a:cubicBezTo>
                  <a:cubicBezTo>
                    <a:pt x="90" y="258"/>
                    <a:pt x="96" y="266"/>
                    <a:pt x="102" y="275"/>
                  </a:cubicBezTo>
                  <a:cubicBezTo>
                    <a:pt x="117" y="298"/>
                    <a:pt x="132" y="321"/>
                    <a:pt x="147" y="343"/>
                  </a:cubicBezTo>
                  <a:cubicBezTo>
                    <a:pt x="150" y="349"/>
                    <a:pt x="154" y="355"/>
                    <a:pt x="158" y="360"/>
                  </a:cubicBezTo>
                  <a:cubicBezTo>
                    <a:pt x="157" y="360"/>
                    <a:pt x="157" y="360"/>
                    <a:pt x="157" y="360"/>
                  </a:cubicBezTo>
                  <a:cubicBezTo>
                    <a:pt x="155" y="363"/>
                    <a:pt x="155" y="363"/>
                    <a:pt x="157" y="367"/>
                  </a:cubicBezTo>
                  <a:cubicBezTo>
                    <a:pt x="159" y="370"/>
                    <a:pt x="161" y="373"/>
                    <a:pt x="162" y="376"/>
                  </a:cubicBezTo>
                  <a:cubicBezTo>
                    <a:pt x="164" y="373"/>
                    <a:pt x="164" y="372"/>
                    <a:pt x="164" y="369"/>
                  </a:cubicBezTo>
                  <a:cubicBezTo>
                    <a:pt x="164" y="370"/>
                    <a:pt x="167" y="374"/>
                    <a:pt x="167" y="375"/>
                  </a:cubicBezTo>
                  <a:cubicBezTo>
                    <a:pt x="167" y="376"/>
                    <a:pt x="163" y="377"/>
                    <a:pt x="162" y="378"/>
                  </a:cubicBezTo>
                  <a:cubicBezTo>
                    <a:pt x="160" y="383"/>
                    <a:pt x="166" y="383"/>
                    <a:pt x="167" y="386"/>
                  </a:cubicBezTo>
                  <a:cubicBezTo>
                    <a:pt x="168" y="389"/>
                    <a:pt x="167" y="396"/>
                    <a:pt x="166" y="398"/>
                  </a:cubicBezTo>
                  <a:cubicBezTo>
                    <a:pt x="166" y="401"/>
                    <a:pt x="165" y="402"/>
                    <a:pt x="165" y="405"/>
                  </a:cubicBezTo>
                  <a:cubicBezTo>
                    <a:pt x="163" y="423"/>
                    <a:pt x="160" y="441"/>
                    <a:pt x="158" y="459"/>
                  </a:cubicBezTo>
                  <a:cubicBezTo>
                    <a:pt x="160" y="456"/>
                    <a:pt x="161" y="453"/>
                    <a:pt x="163" y="450"/>
                  </a:cubicBezTo>
                  <a:cubicBezTo>
                    <a:pt x="165" y="453"/>
                    <a:pt x="164" y="455"/>
                    <a:pt x="164" y="459"/>
                  </a:cubicBezTo>
                  <a:cubicBezTo>
                    <a:pt x="161" y="458"/>
                    <a:pt x="162" y="458"/>
                    <a:pt x="160" y="460"/>
                  </a:cubicBezTo>
                  <a:cubicBezTo>
                    <a:pt x="159" y="461"/>
                    <a:pt x="157" y="465"/>
                    <a:pt x="157" y="466"/>
                  </a:cubicBezTo>
                  <a:cubicBezTo>
                    <a:pt x="156" y="469"/>
                    <a:pt x="157" y="471"/>
                    <a:pt x="156" y="474"/>
                  </a:cubicBezTo>
                  <a:cubicBezTo>
                    <a:pt x="154" y="485"/>
                    <a:pt x="152" y="496"/>
                    <a:pt x="149" y="507"/>
                  </a:cubicBezTo>
                  <a:cubicBezTo>
                    <a:pt x="148" y="515"/>
                    <a:pt x="147" y="523"/>
                    <a:pt x="144" y="531"/>
                  </a:cubicBezTo>
                  <a:cubicBezTo>
                    <a:pt x="141" y="540"/>
                    <a:pt x="134" y="546"/>
                    <a:pt x="127" y="551"/>
                  </a:cubicBezTo>
                  <a:cubicBezTo>
                    <a:pt x="132" y="553"/>
                    <a:pt x="134" y="553"/>
                    <a:pt x="134" y="558"/>
                  </a:cubicBezTo>
                  <a:cubicBezTo>
                    <a:pt x="137" y="555"/>
                    <a:pt x="138" y="556"/>
                    <a:pt x="142" y="557"/>
                  </a:cubicBezTo>
                  <a:cubicBezTo>
                    <a:pt x="145" y="557"/>
                    <a:pt x="146" y="558"/>
                    <a:pt x="146" y="562"/>
                  </a:cubicBezTo>
                  <a:cubicBezTo>
                    <a:pt x="146" y="563"/>
                    <a:pt x="145" y="566"/>
                    <a:pt x="144" y="567"/>
                  </a:cubicBezTo>
                  <a:cubicBezTo>
                    <a:pt x="144" y="568"/>
                    <a:pt x="141" y="569"/>
                    <a:pt x="141" y="570"/>
                  </a:cubicBezTo>
                  <a:cubicBezTo>
                    <a:pt x="140" y="573"/>
                    <a:pt x="145" y="574"/>
                    <a:pt x="147" y="574"/>
                  </a:cubicBezTo>
                  <a:cubicBezTo>
                    <a:pt x="148" y="571"/>
                    <a:pt x="147" y="570"/>
                    <a:pt x="151" y="569"/>
                  </a:cubicBezTo>
                  <a:cubicBezTo>
                    <a:pt x="151" y="574"/>
                    <a:pt x="152" y="573"/>
                    <a:pt x="156" y="576"/>
                  </a:cubicBezTo>
                  <a:cubicBezTo>
                    <a:pt x="158" y="577"/>
                    <a:pt x="161" y="578"/>
                    <a:pt x="163" y="579"/>
                  </a:cubicBezTo>
                  <a:cubicBezTo>
                    <a:pt x="166" y="580"/>
                    <a:pt x="168" y="581"/>
                    <a:pt x="171" y="581"/>
                  </a:cubicBezTo>
                  <a:cubicBezTo>
                    <a:pt x="176" y="581"/>
                    <a:pt x="176" y="580"/>
                    <a:pt x="179" y="584"/>
                  </a:cubicBezTo>
                  <a:cubicBezTo>
                    <a:pt x="180" y="587"/>
                    <a:pt x="182" y="588"/>
                    <a:pt x="184" y="590"/>
                  </a:cubicBezTo>
                  <a:cubicBezTo>
                    <a:pt x="185" y="591"/>
                    <a:pt x="187" y="593"/>
                    <a:pt x="189" y="593"/>
                  </a:cubicBezTo>
                  <a:cubicBezTo>
                    <a:pt x="190" y="593"/>
                    <a:pt x="190" y="592"/>
                    <a:pt x="192" y="592"/>
                  </a:cubicBezTo>
                  <a:cubicBezTo>
                    <a:pt x="193" y="592"/>
                    <a:pt x="194" y="593"/>
                    <a:pt x="195" y="593"/>
                  </a:cubicBezTo>
                  <a:cubicBezTo>
                    <a:pt x="196" y="593"/>
                    <a:pt x="198" y="591"/>
                    <a:pt x="200" y="591"/>
                  </a:cubicBezTo>
                  <a:cubicBezTo>
                    <a:pt x="203" y="590"/>
                    <a:pt x="202" y="591"/>
                    <a:pt x="205" y="593"/>
                  </a:cubicBezTo>
                  <a:cubicBezTo>
                    <a:pt x="208" y="595"/>
                    <a:pt x="210" y="599"/>
                    <a:pt x="213" y="601"/>
                  </a:cubicBezTo>
                  <a:cubicBezTo>
                    <a:pt x="216" y="602"/>
                    <a:pt x="217" y="601"/>
                    <a:pt x="220" y="601"/>
                  </a:cubicBezTo>
                  <a:cubicBezTo>
                    <a:pt x="222" y="601"/>
                    <a:pt x="227" y="599"/>
                    <a:pt x="229" y="600"/>
                  </a:cubicBezTo>
                  <a:cubicBezTo>
                    <a:pt x="230" y="600"/>
                    <a:pt x="231" y="602"/>
                    <a:pt x="232" y="602"/>
                  </a:cubicBezTo>
                  <a:cubicBezTo>
                    <a:pt x="233" y="602"/>
                    <a:pt x="235" y="602"/>
                    <a:pt x="236" y="602"/>
                  </a:cubicBezTo>
                  <a:cubicBezTo>
                    <a:pt x="240" y="602"/>
                    <a:pt x="251" y="604"/>
                    <a:pt x="253" y="600"/>
                  </a:cubicBezTo>
                  <a:cubicBezTo>
                    <a:pt x="254" y="598"/>
                    <a:pt x="252" y="594"/>
                    <a:pt x="253" y="592"/>
                  </a:cubicBezTo>
                  <a:cubicBezTo>
                    <a:pt x="255" y="589"/>
                    <a:pt x="260" y="592"/>
                    <a:pt x="262" y="593"/>
                  </a:cubicBezTo>
                  <a:cubicBezTo>
                    <a:pt x="265" y="594"/>
                    <a:pt x="268" y="595"/>
                    <a:pt x="272" y="596"/>
                  </a:cubicBezTo>
                  <a:cubicBezTo>
                    <a:pt x="276" y="597"/>
                    <a:pt x="277" y="599"/>
                    <a:pt x="280" y="601"/>
                  </a:cubicBezTo>
                  <a:cubicBezTo>
                    <a:pt x="283" y="602"/>
                    <a:pt x="286" y="600"/>
                    <a:pt x="288" y="601"/>
                  </a:cubicBezTo>
                  <a:cubicBezTo>
                    <a:pt x="291" y="602"/>
                    <a:pt x="293" y="608"/>
                    <a:pt x="295" y="610"/>
                  </a:cubicBezTo>
                  <a:cubicBezTo>
                    <a:pt x="296" y="607"/>
                    <a:pt x="296" y="606"/>
                    <a:pt x="299" y="606"/>
                  </a:cubicBezTo>
                  <a:cubicBezTo>
                    <a:pt x="301" y="606"/>
                    <a:pt x="303" y="608"/>
                    <a:pt x="305" y="609"/>
                  </a:cubicBezTo>
                  <a:cubicBezTo>
                    <a:pt x="306" y="609"/>
                    <a:pt x="312" y="611"/>
                    <a:pt x="312" y="612"/>
                  </a:cubicBezTo>
                  <a:cubicBezTo>
                    <a:pt x="313" y="613"/>
                    <a:pt x="311" y="616"/>
                    <a:pt x="310" y="618"/>
                  </a:cubicBezTo>
                  <a:cubicBezTo>
                    <a:pt x="313" y="619"/>
                    <a:pt x="318" y="619"/>
                    <a:pt x="320" y="621"/>
                  </a:cubicBezTo>
                  <a:cubicBezTo>
                    <a:pt x="323" y="623"/>
                    <a:pt x="321" y="630"/>
                    <a:pt x="327" y="628"/>
                  </a:cubicBezTo>
                  <a:cubicBezTo>
                    <a:pt x="331" y="626"/>
                    <a:pt x="331" y="622"/>
                    <a:pt x="336" y="623"/>
                  </a:cubicBezTo>
                  <a:cubicBezTo>
                    <a:pt x="339" y="623"/>
                    <a:pt x="344" y="624"/>
                    <a:pt x="347" y="625"/>
                  </a:cubicBezTo>
                  <a:cubicBezTo>
                    <a:pt x="351" y="627"/>
                    <a:pt x="352" y="631"/>
                    <a:pt x="358" y="629"/>
                  </a:cubicBezTo>
                  <a:cubicBezTo>
                    <a:pt x="361" y="628"/>
                    <a:pt x="358" y="629"/>
                    <a:pt x="359" y="625"/>
                  </a:cubicBezTo>
                  <a:cubicBezTo>
                    <a:pt x="360" y="624"/>
                    <a:pt x="363" y="624"/>
                    <a:pt x="364" y="623"/>
                  </a:cubicBezTo>
                  <a:cubicBezTo>
                    <a:pt x="368" y="621"/>
                    <a:pt x="371" y="620"/>
                    <a:pt x="375" y="619"/>
                  </a:cubicBezTo>
                  <a:cubicBezTo>
                    <a:pt x="379" y="619"/>
                    <a:pt x="383" y="621"/>
                    <a:pt x="386" y="622"/>
                  </a:cubicBezTo>
                  <a:cubicBezTo>
                    <a:pt x="383" y="618"/>
                    <a:pt x="380" y="615"/>
                    <a:pt x="379" y="611"/>
                  </a:cubicBezTo>
                  <a:cubicBezTo>
                    <a:pt x="379" y="605"/>
                    <a:pt x="379" y="599"/>
                    <a:pt x="379" y="593"/>
                  </a:cubicBezTo>
                  <a:cubicBezTo>
                    <a:pt x="379" y="588"/>
                    <a:pt x="379" y="583"/>
                    <a:pt x="381" y="579"/>
                  </a:cubicBezTo>
                  <a:cubicBezTo>
                    <a:pt x="383" y="576"/>
                    <a:pt x="386" y="567"/>
                    <a:pt x="389" y="566"/>
                  </a:cubicBezTo>
                  <a:cubicBezTo>
                    <a:pt x="390" y="565"/>
                    <a:pt x="393" y="562"/>
                    <a:pt x="395" y="562"/>
                  </a:cubicBezTo>
                  <a:cubicBezTo>
                    <a:pt x="397" y="561"/>
                    <a:pt x="400" y="562"/>
                    <a:pt x="402" y="561"/>
                  </a:cubicBezTo>
                  <a:cubicBezTo>
                    <a:pt x="404" y="561"/>
                    <a:pt x="406" y="560"/>
                    <a:pt x="409" y="559"/>
                  </a:cubicBezTo>
                  <a:cubicBezTo>
                    <a:pt x="421" y="558"/>
                    <a:pt x="434" y="558"/>
                    <a:pt x="446" y="557"/>
                  </a:cubicBezTo>
                  <a:cubicBezTo>
                    <a:pt x="457" y="556"/>
                    <a:pt x="469" y="554"/>
                    <a:pt x="481" y="554"/>
                  </a:cubicBezTo>
                  <a:cubicBezTo>
                    <a:pt x="484" y="554"/>
                    <a:pt x="486" y="554"/>
                    <a:pt x="490" y="554"/>
                  </a:cubicBezTo>
                  <a:cubicBezTo>
                    <a:pt x="491" y="554"/>
                    <a:pt x="496" y="552"/>
                    <a:pt x="498" y="553"/>
                  </a:cubicBezTo>
                  <a:cubicBezTo>
                    <a:pt x="499" y="554"/>
                    <a:pt x="500" y="558"/>
                    <a:pt x="501" y="560"/>
                  </a:cubicBezTo>
                  <a:cubicBezTo>
                    <a:pt x="502" y="563"/>
                    <a:pt x="502" y="563"/>
                    <a:pt x="506" y="564"/>
                  </a:cubicBezTo>
                  <a:cubicBezTo>
                    <a:pt x="508" y="564"/>
                    <a:pt x="511" y="566"/>
                    <a:pt x="514" y="566"/>
                  </a:cubicBezTo>
                  <a:cubicBezTo>
                    <a:pt x="517" y="566"/>
                    <a:pt x="516" y="565"/>
                    <a:pt x="519" y="566"/>
                  </a:cubicBezTo>
                  <a:cubicBezTo>
                    <a:pt x="523" y="568"/>
                    <a:pt x="524" y="568"/>
                    <a:pt x="524" y="572"/>
                  </a:cubicBezTo>
                  <a:cubicBezTo>
                    <a:pt x="530" y="571"/>
                    <a:pt x="540" y="567"/>
                    <a:pt x="543" y="575"/>
                  </a:cubicBezTo>
                  <a:cubicBezTo>
                    <a:pt x="543" y="573"/>
                    <a:pt x="544" y="569"/>
                    <a:pt x="546" y="568"/>
                  </a:cubicBezTo>
                  <a:cubicBezTo>
                    <a:pt x="547" y="568"/>
                    <a:pt x="552" y="569"/>
                    <a:pt x="554" y="570"/>
                  </a:cubicBezTo>
                  <a:cubicBezTo>
                    <a:pt x="554" y="565"/>
                    <a:pt x="554" y="567"/>
                    <a:pt x="558" y="565"/>
                  </a:cubicBezTo>
                  <a:cubicBezTo>
                    <a:pt x="561" y="565"/>
                    <a:pt x="562" y="562"/>
                    <a:pt x="564" y="562"/>
                  </a:cubicBezTo>
                  <a:cubicBezTo>
                    <a:pt x="568" y="561"/>
                    <a:pt x="568" y="564"/>
                    <a:pt x="570" y="559"/>
                  </a:cubicBezTo>
                  <a:cubicBezTo>
                    <a:pt x="571" y="555"/>
                    <a:pt x="570" y="556"/>
                    <a:pt x="567" y="554"/>
                  </a:cubicBezTo>
                  <a:cubicBezTo>
                    <a:pt x="569" y="552"/>
                    <a:pt x="571" y="546"/>
                    <a:pt x="574" y="545"/>
                  </a:cubicBezTo>
                  <a:cubicBezTo>
                    <a:pt x="575" y="544"/>
                    <a:pt x="578" y="545"/>
                    <a:pt x="580" y="544"/>
                  </a:cubicBezTo>
                  <a:cubicBezTo>
                    <a:pt x="581" y="543"/>
                    <a:pt x="582" y="540"/>
                    <a:pt x="583" y="540"/>
                  </a:cubicBezTo>
                  <a:cubicBezTo>
                    <a:pt x="583" y="538"/>
                    <a:pt x="585" y="535"/>
                    <a:pt x="587" y="534"/>
                  </a:cubicBezTo>
                  <a:cubicBezTo>
                    <a:pt x="588" y="533"/>
                    <a:pt x="591" y="533"/>
                    <a:pt x="592" y="532"/>
                  </a:cubicBezTo>
                  <a:cubicBezTo>
                    <a:pt x="592" y="531"/>
                    <a:pt x="592" y="529"/>
                    <a:pt x="593" y="528"/>
                  </a:cubicBezTo>
                  <a:cubicBezTo>
                    <a:pt x="594" y="526"/>
                    <a:pt x="597" y="525"/>
                    <a:pt x="599" y="523"/>
                  </a:cubicBezTo>
                  <a:cubicBezTo>
                    <a:pt x="602" y="522"/>
                    <a:pt x="608" y="520"/>
                    <a:pt x="609" y="518"/>
                  </a:cubicBezTo>
                  <a:cubicBezTo>
                    <a:pt x="611" y="516"/>
                    <a:pt x="610" y="512"/>
                    <a:pt x="610" y="510"/>
                  </a:cubicBezTo>
                  <a:cubicBezTo>
                    <a:pt x="611" y="507"/>
                    <a:pt x="614" y="505"/>
                    <a:pt x="615" y="503"/>
                  </a:cubicBezTo>
                  <a:cubicBezTo>
                    <a:pt x="617" y="501"/>
                    <a:pt x="619" y="498"/>
                    <a:pt x="620" y="495"/>
                  </a:cubicBezTo>
                  <a:cubicBezTo>
                    <a:pt x="620" y="492"/>
                    <a:pt x="617" y="490"/>
                    <a:pt x="615" y="488"/>
                  </a:cubicBezTo>
                </a:path>
              </a:pathLst>
            </a:custGeom>
            <a:solidFill>
              <a:srgbClr val="51BE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pic>
          <p:nvPicPr>
            <p:cNvPr id="6150" name="Picture 6">
              <a:extLst>
                <a:ext uri="{FF2B5EF4-FFF2-40B4-BE49-F238E27FC236}">
                  <a16:creationId xmlns:a16="http://schemas.microsoft.com/office/drawing/2014/main" xmlns="" id="{D12113A4-25C7-400C-99C9-BE8D3A8F229D}"/>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27" y="2916"/>
              <a:ext cx="78"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7">
              <a:extLst>
                <a:ext uri="{FF2B5EF4-FFF2-40B4-BE49-F238E27FC236}">
                  <a16:creationId xmlns:a16="http://schemas.microsoft.com/office/drawing/2014/main" xmlns="" id="{D638556F-8D6F-4005-9CFF-8A2C6011C2D7}"/>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374" y="2896"/>
              <a:ext cx="125"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8">
              <a:extLst>
                <a:ext uri="{FF2B5EF4-FFF2-40B4-BE49-F238E27FC236}">
                  <a16:creationId xmlns:a16="http://schemas.microsoft.com/office/drawing/2014/main" xmlns="" id="{9B40F206-3BCC-4EF3-85A0-07665D426ECD}"/>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370" y="2889"/>
              <a:ext cx="134" cy="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3" name="Picture 9">
              <a:extLst>
                <a:ext uri="{FF2B5EF4-FFF2-40B4-BE49-F238E27FC236}">
                  <a16:creationId xmlns:a16="http://schemas.microsoft.com/office/drawing/2014/main" xmlns="" id="{C5D4CAAA-F7D9-47A8-99D4-EE1DBF9D0822}"/>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427" y="2916"/>
              <a:ext cx="71"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10">
              <a:extLst>
                <a:ext uri="{FF2B5EF4-FFF2-40B4-BE49-F238E27FC236}">
                  <a16:creationId xmlns:a16="http://schemas.microsoft.com/office/drawing/2014/main" xmlns="" id="{298B73FA-9E44-4464-9725-2418C1AE2AAB}"/>
                </a:ext>
              </a:extLst>
            </p:cNvPr>
            <p:cNvSpPr>
              <a:spLocks noEditPoints="1"/>
            </p:cNvSpPr>
            <p:nvPr/>
          </p:nvSpPr>
          <p:spPr bwMode="auto">
            <a:xfrm>
              <a:off x="3323" y="3046"/>
              <a:ext cx="21" cy="35"/>
            </a:xfrm>
            <a:custGeom>
              <a:avLst/>
              <a:gdLst>
                <a:gd name="T0" fmla="*/ 28 w 28"/>
                <a:gd name="T1" fmla="*/ 17 h 47"/>
                <a:gd name="T2" fmla="*/ 14 w 28"/>
                <a:gd name="T3" fmla="*/ 33 h 47"/>
                <a:gd name="T4" fmla="*/ 6 w 28"/>
                <a:gd name="T5" fmla="*/ 33 h 47"/>
                <a:gd name="T6" fmla="*/ 6 w 28"/>
                <a:gd name="T7" fmla="*/ 47 h 47"/>
                <a:gd name="T8" fmla="*/ 0 w 28"/>
                <a:gd name="T9" fmla="*/ 47 h 47"/>
                <a:gd name="T10" fmla="*/ 0 w 28"/>
                <a:gd name="T11" fmla="*/ 17 h 47"/>
                <a:gd name="T12" fmla="*/ 14 w 28"/>
                <a:gd name="T13" fmla="*/ 0 h 47"/>
                <a:gd name="T14" fmla="*/ 28 w 28"/>
                <a:gd name="T15" fmla="*/ 17 h 47"/>
                <a:gd name="T16" fmla="*/ 22 w 28"/>
                <a:gd name="T17" fmla="*/ 17 h 47"/>
                <a:gd name="T18" fmla="*/ 21 w 28"/>
                <a:gd name="T19" fmla="*/ 9 h 47"/>
                <a:gd name="T20" fmla="*/ 14 w 28"/>
                <a:gd name="T21" fmla="*/ 6 h 47"/>
                <a:gd name="T22" fmla="*/ 7 w 28"/>
                <a:gd name="T23" fmla="*/ 9 h 47"/>
                <a:gd name="T24" fmla="*/ 6 w 28"/>
                <a:gd name="T25" fmla="*/ 17 h 47"/>
                <a:gd name="T26" fmla="*/ 6 w 28"/>
                <a:gd name="T27" fmla="*/ 27 h 47"/>
                <a:gd name="T28" fmla="*/ 14 w 28"/>
                <a:gd name="T29" fmla="*/ 27 h 47"/>
                <a:gd name="T30" fmla="*/ 21 w 28"/>
                <a:gd name="T31" fmla="*/ 24 h 47"/>
                <a:gd name="T32" fmla="*/ 22 w 28"/>
                <a:gd name="T33" fmla="*/ 1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47">
                  <a:moveTo>
                    <a:pt x="28" y="17"/>
                  </a:moveTo>
                  <a:cubicBezTo>
                    <a:pt x="28" y="28"/>
                    <a:pt x="23" y="33"/>
                    <a:pt x="14" y="33"/>
                  </a:cubicBezTo>
                  <a:cubicBezTo>
                    <a:pt x="6" y="33"/>
                    <a:pt x="6" y="33"/>
                    <a:pt x="6" y="33"/>
                  </a:cubicBezTo>
                  <a:cubicBezTo>
                    <a:pt x="6" y="47"/>
                    <a:pt x="6" y="47"/>
                    <a:pt x="6" y="47"/>
                  </a:cubicBezTo>
                  <a:cubicBezTo>
                    <a:pt x="0" y="47"/>
                    <a:pt x="0" y="47"/>
                    <a:pt x="0" y="47"/>
                  </a:cubicBezTo>
                  <a:cubicBezTo>
                    <a:pt x="0" y="17"/>
                    <a:pt x="0" y="17"/>
                    <a:pt x="0" y="17"/>
                  </a:cubicBezTo>
                  <a:cubicBezTo>
                    <a:pt x="0" y="5"/>
                    <a:pt x="5" y="0"/>
                    <a:pt x="14" y="0"/>
                  </a:cubicBezTo>
                  <a:cubicBezTo>
                    <a:pt x="23" y="0"/>
                    <a:pt x="28" y="5"/>
                    <a:pt x="28" y="17"/>
                  </a:cubicBezTo>
                  <a:moveTo>
                    <a:pt x="22" y="17"/>
                  </a:moveTo>
                  <a:cubicBezTo>
                    <a:pt x="22" y="13"/>
                    <a:pt x="22" y="11"/>
                    <a:pt x="21" y="9"/>
                  </a:cubicBezTo>
                  <a:cubicBezTo>
                    <a:pt x="19" y="7"/>
                    <a:pt x="17" y="6"/>
                    <a:pt x="14" y="6"/>
                  </a:cubicBezTo>
                  <a:cubicBezTo>
                    <a:pt x="11" y="6"/>
                    <a:pt x="9" y="7"/>
                    <a:pt x="7" y="9"/>
                  </a:cubicBezTo>
                  <a:cubicBezTo>
                    <a:pt x="6" y="11"/>
                    <a:pt x="6" y="13"/>
                    <a:pt x="6" y="17"/>
                  </a:cubicBezTo>
                  <a:cubicBezTo>
                    <a:pt x="6" y="27"/>
                    <a:pt x="6" y="27"/>
                    <a:pt x="6" y="27"/>
                  </a:cubicBezTo>
                  <a:cubicBezTo>
                    <a:pt x="14" y="27"/>
                    <a:pt x="14" y="27"/>
                    <a:pt x="14" y="27"/>
                  </a:cubicBezTo>
                  <a:cubicBezTo>
                    <a:pt x="17" y="27"/>
                    <a:pt x="19" y="26"/>
                    <a:pt x="21" y="24"/>
                  </a:cubicBezTo>
                  <a:cubicBezTo>
                    <a:pt x="22" y="23"/>
                    <a:pt x="22" y="20"/>
                    <a:pt x="22" y="17"/>
                  </a:cubicBezTo>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44" name="Freeform 11">
              <a:extLst>
                <a:ext uri="{FF2B5EF4-FFF2-40B4-BE49-F238E27FC236}">
                  <a16:creationId xmlns:a16="http://schemas.microsoft.com/office/drawing/2014/main" xmlns="" id="{2C7679FE-B802-4B85-93FA-61DAD28C1035}"/>
                </a:ext>
              </a:extLst>
            </p:cNvPr>
            <p:cNvSpPr>
              <a:spLocks noEditPoints="1"/>
            </p:cNvSpPr>
            <p:nvPr/>
          </p:nvSpPr>
          <p:spPr bwMode="auto">
            <a:xfrm>
              <a:off x="3347" y="3037"/>
              <a:ext cx="21" cy="34"/>
            </a:xfrm>
            <a:custGeom>
              <a:avLst/>
              <a:gdLst>
                <a:gd name="T0" fmla="*/ 28 w 28"/>
                <a:gd name="T1" fmla="*/ 30 h 46"/>
                <a:gd name="T2" fmla="*/ 14 w 28"/>
                <a:gd name="T3" fmla="*/ 46 h 46"/>
                <a:gd name="T4" fmla="*/ 0 w 28"/>
                <a:gd name="T5" fmla="*/ 30 h 46"/>
                <a:gd name="T6" fmla="*/ 14 w 28"/>
                <a:gd name="T7" fmla="*/ 13 h 46"/>
                <a:gd name="T8" fmla="*/ 28 w 28"/>
                <a:gd name="T9" fmla="*/ 30 h 46"/>
                <a:gd name="T10" fmla="*/ 26 w 28"/>
                <a:gd name="T11" fmla="*/ 6 h 46"/>
                <a:gd name="T12" fmla="*/ 23 w 28"/>
                <a:gd name="T13" fmla="*/ 10 h 46"/>
                <a:gd name="T14" fmla="*/ 14 w 28"/>
                <a:gd name="T15" fmla="*/ 5 h 46"/>
                <a:gd name="T16" fmla="*/ 4 w 28"/>
                <a:gd name="T17" fmla="*/ 10 h 46"/>
                <a:gd name="T18" fmla="*/ 2 w 28"/>
                <a:gd name="T19" fmla="*/ 6 h 46"/>
                <a:gd name="T20" fmla="*/ 14 w 28"/>
                <a:gd name="T21" fmla="*/ 0 h 46"/>
                <a:gd name="T22" fmla="*/ 26 w 28"/>
                <a:gd name="T23" fmla="*/ 6 h 46"/>
                <a:gd name="T24" fmla="*/ 22 w 28"/>
                <a:gd name="T25" fmla="*/ 30 h 46"/>
                <a:gd name="T26" fmla="*/ 21 w 28"/>
                <a:gd name="T27" fmla="*/ 22 h 46"/>
                <a:gd name="T28" fmla="*/ 14 w 28"/>
                <a:gd name="T29" fmla="*/ 19 h 46"/>
                <a:gd name="T30" fmla="*/ 8 w 28"/>
                <a:gd name="T31" fmla="*/ 22 h 46"/>
                <a:gd name="T32" fmla="*/ 6 w 28"/>
                <a:gd name="T33" fmla="*/ 30 h 46"/>
                <a:gd name="T34" fmla="*/ 8 w 28"/>
                <a:gd name="T35" fmla="*/ 37 h 46"/>
                <a:gd name="T36" fmla="*/ 14 w 28"/>
                <a:gd name="T37" fmla="*/ 40 h 46"/>
                <a:gd name="T38" fmla="*/ 21 w 28"/>
                <a:gd name="T39" fmla="*/ 37 h 46"/>
                <a:gd name="T40" fmla="*/ 22 w 28"/>
                <a:gd name="T41" fmla="*/ 3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46">
                  <a:moveTo>
                    <a:pt x="28" y="30"/>
                  </a:moveTo>
                  <a:cubicBezTo>
                    <a:pt x="28" y="41"/>
                    <a:pt x="23" y="46"/>
                    <a:pt x="14" y="46"/>
                  </a:cubicBezTo>
                  <a:cubicBezTo>
                    <a:pt x="5" y="46"/>
                    <a:pt x="0" y="41"/>
                    <a:pt x="0" y="30"/>
                  </a:cubicBezTo>
                  <a:cubicBezTo>
                    <a:pt x="0" y="18"/>
                    <a:pt x="5" y="13"/>
                    <a:pt x="14" y="13"/>
                  </a:cubicBezTo>
                  <a:cubicBezTo>
                    <a:pt x="23" y="13"/>
                    <a:pt x="28" y="18"/>
                    <a:pt x="28" y="30"/>
                  </a:cubicBezTo>
                  <a:moveTo>
                    <a:pt x="26" y="6"/>
                  </a:moveTo>
                  <a:cubicBezTo>
                    <a:pt x="23" y="10"/>
                    <a:pt x="23" y="10"/>
                    <a:pt x="23" y="10"/>
                  </a:cubicBezTo>
                  <a:cubicBezTo>
                    <a:pt x="14" y="5"/>
                    <a:pt x="14" y="5"/>
                    <a:pt x="14" y="5"/>
                  </a:cubicBezTo>
                  <a:cubicBezTo>
                    <a:pt x="4" y="10"/>
                    <a:pt x="4" y="10"/>
                    <a:pt x="4" y="10"/>
                  </a:cubicBezTo>
                  <a:cubicBezTo>
                    <a:pt x="2" y="6"/>
                    <a:pt x="2" y="6"/>
                    <a:pt x="2" y="6"/>
                  </a:cubicBezTo>
                  <a:cubicBezTo>
                    <a:pt x="14" y="0"/>
                    <a:pt x="14" y="0"/>
                    <a:pt x="14" y="0"/>
                  </a:cubicBezTo>
                  <a:lnTo>
                    <a:pt x="26" y="6"/>
                  </a:lnTo>
                  <a:close/>
                  <a:moveTo>
                    <a:pt x="22" y="30"/>
                  </a:moveTo>
                  <a:cubicBezTo>
                    <a:pt x="22" y="26"/>
                    <a:pt x="22" y="24"/>
                    <a:pt x="21" y="22"/>
                  </a:cubicBezTo>
                  <a:cubicBezTo>
                    <a:pt x="19" y="20"/>
                    <a:pt x="17" y="19"/>
                    <a:pt x="14" y="19"/>
                  </a:cubicBezTo>
                  <a:cubicBezTo>
                    <a:pt x="11" y="19"/>
                    <a:pt x="9" y="20"/>
                    <a:pt x="8" y="22"/>
                  </a:cubicBezTo>
                  <a:cubicBezTo>
                    <a:pt x="7" y="24"/>
                    <a:pt x="6" y="26"/>
                    <a:pt x="6" y="30"/>
                  </a:cubicBezTo>
                  <a:cubicBezTo>
                    <a:pt x="6" y="33"/>
                    <a:pt x="7" y="36"/>
                    <a:pt x="8" y="37"/>
                  </a:cubicBezTo>
                  <a:cubicBezTo>
                    <a:pt x="9" y="39"/>
                    <a:pt x="11" y="40"/>
                    <a:pt x="14" y="40"/>
                  </a:cubicBezTo>
                  <a:cubicBezTo>
                    <a:pt x="17" y="40"/>
                    <a:pt x="19" y="39"/>
                    <a:pt x="21" y="37"/>
                  </a:cubicBezTo>
                  <a:cubicBezTo>
                    <a:pt x="22" y="36"/>
                    <a:pt x="22" y="33"/>
                    <a:pt x="22" y="30"/>
                  </a:cubicBezTo>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45" name="Freeform 12">
              <a:extLst>
                <a:ext uri="{FF2B5EF4-FFF2-40B4-BE49-F238E27FC236}">
                  <a16:creationId xmlns:a16="http://schemas.microsoft.com/office/drawing/2014/main" xmlns="" id="{5EB2C8E1-B23B-4935-A515-B05FAA5FD550}"/>
                </a:ext>
              </a:extLst>
            </p:cNvPr>
            <p:cNvSpPr>
              <a:spLocks/>
            </p:cNvSpPr>
            <p:nvPr/>
          </p:nvSpPr>
          <p:spPr bwMode="auto">
            <a:xfrm>
              <a:off x="3372" y="3037"/>
              <a:ext cx="11" cy="34"/>
            </a:xfrm>
            <a:custGeom>
              <a:avLst/>
              <a:gdLst>
                <a:gd name="T0" fmla="*/ 15 w 15"/>
                <a:gd name="T1" fmla="*/ 46 h 46"/>
                <a:gd name="T2" fmla="*/ 0 w 15"/>
                <a:gd name="T3" fmla="*/ 34 h 46"/>
                <a:gd name="T4" fmla="*/ 0 w 15"/>
                <a:gd name="T5" fmla="*/ 0 h 46"/>
                <a:gd name="T6" fmla="*/ 6 w 15"/>
                <a:gd name="T7" fmla="*/ 0 h 46"/>
                <a:gd name="T8" fmla="*/ 6 w 15"/>
                <a:gd name="T9" fmla="*/ 34 h 46"/>
                <a:gd name="T10" fmla="*/ 7 w 15"/>
                <a:gd name="T11" fmla="*/ 38 h 46"/>
                <a:gd name="T12" fmla="*/ 15 w 15"/>
                <a:gd name="T13" fmla="*/ 40 h 46"/>
                <a:gd name="T14" fmla="*/ 15 w 15"/>
                <a:gd name="T15" fmla="*/ 4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6">
                  <a:moveTo>
                    <a:pt x="15" y="46"/>
                  </a:moveTo>
                  <a:cubicBezTo>
                    <a:pt x="5" y="46"/>
                    <a:pt x="0" y="42"/>
                    <a:pt x="0" y="34"/>
                  </a:cubicBezTo>
                  <a:cubicBezTo>
                    <a:pt x="0" y="0"/>
                    <a:pt x="0" y="0"/>
                    <a:pt x="0" y="0"/>
                  </a:cubicBezTo>
                  <a:cubicBezTo>
                    <a:pt x="6" y="0"/>
                    <a:pt x="6" y="0"/>
                    <a:pt x="6" y="0"/>
                  </a:cubicBezTo>
                  <a:cubicBezTo>
                    <a:pt x="6" y="34"/>
                    <a:pt x="6" y="34"/>
                    <a:pt x="6" y="34"/>
                  </a:cubicBezTo>
                  <a:cubicBezTo>
                    <a:pt x="6" y="36"/>
                    <a:pt x="6" y="37"/>
                    <a:pt x="7" y="38"/>
                  </a:cubicBezTo>
                  <a:cubicBezTo>
                    <a:pt x="9" y="39"/>
                    <a:pt x="11" y="40"/>
                    <a:pt x="15" y="40"/>
                  </a:cubicBezTo>
                  <a:lnTo>
                    <a:pt x="15" y="46"/>
                  </a:lnTo>
                  <a:close/>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46" name="Freeform 13">
              <a:extLst>
                <a:ext uri="{FF2B5EF4-FFF2-40B4-BE49-F238E27FC236}">
                  <a16:creationId xmlns:a16="http://schemas.microsoft.com/office/drawing/2014/main" xmlns="" id="{288F7639-02B3-497B-9097-410A1BBC9713}"/>
                </a:ext>
              </a:extLst>
            </p:cNvPr>
            <p:cNvSpPr>
              <a:spLocks/>
            </p:cNvSpPr>
            <p:nvPr/>
          </p:nvSpPr>
          <p:spPr bwMode="auto">
            <a:xfrm>
              <a:off x="3445" y="3046"/>
              <a:ext cx="37" cy="25"/>
            </a:xfrm>
            <a:custGeom>
              <a:avLst/>
              <a:gdLst>
                <a:gd name="T0" fmla="*/ 50 w 50"/>
                <a:gd name="T1" fmla="*/ 33 h 33"/>
                <a:gd name="T2" fmla="*/ 44 w 50"/>
                <a:gd name="T3" fmla="*/ 33 h 33"/>
                <a:gd name="T4" fmla="*/ 44 w 50"/>
                <a:gd name="T5" fmla="*/ 17 h 33"/>
                <a:gd name="T6" fmla="*/ 43 w 50"/>
                <a:gd name="T7" fmla="*/ 9 h 33"/>
                <a:gd name="T8" fmla="*/ 36 w 50"/>
                <a:gd name="T9" fmla="*/ 6 h 33"/>
                <a:gd name="T10" fmla="*/ 29 w 50"/>
                <a:gd name="T11" fmla="*/ 9 h 33"/>
                <a:gd name="T12" fmla="*/ 28 w 50"/>
                <a:gd name="T13" fmla="*/ 17 h 33"/>
                <a:gd name="T14" fmla="*/ 28 w 50"/>
                <a:gd name="T15" fmla="*/ 33 h 33"/>
                <a:gd name="T16" fmla="*/ 22 w 50"/>
                <a:gd name="T17" fmla="*/ 33 h 33"/>
                <a:gd name="T18" fmla="*/ 22 w 50"/>
                <a:gd name="T19" fmla="*/ 17 h 33"/>
                <a:gd name="T20" fmla="*/ 21 w 50"/>
                <a:gd name="T21" fmla="*/ 9 h 33"/>
                <a:gd name="T22" fmla="*/ 14 w 50"/>
                <a:gd name="T23" fmla="*/ 6 h 33"/>
                <a:gd name="T24" fmla="*/ 7 w 50"/>
                <a:gd name="T25" fmla="*/ 9 h 33"/>
                <a:gd name="T26" fmla="*/ 6 w 50"/>
                <a:gd name="T27" fmla="*/ 17 h 33"/>
                <a:gd name="T28" fmla="*/ 6 w 50"/>
                <a:gd name="T29" fmla="*/ 33 h 33"/>
                <a:gd name="T30" fmla="*/ 0 w 50"/>
                <a:gd name="T31" fmla="*/ 33 h 33"/>
                <a:gd name="T32" fmla="*/ 0 w 50"/>
                <a:gd name="T33" fmla="*/ 17 h 33"/>
                <a:gd name="T34" fmla="*/ 14 w 50"/>
                <a:gd name="T35" fmla="*/ 0 h 33"/>
                <a:gd name="T36" fmla="*/ 25 w 50"/>
                <a:gd name="T37" fmla="*/ 5 h 33"/>
                <a:gd name="T38" fmla="*/ 36 w 50"/>
                <a:gd name="T39" fmla="*/ 0 h 33"/>
                <a:gd name="T40" fmla="*/ 50 w 50"/>
                <a:gd name="T41" fmla="*/ 17 h 33"/>
                <a:gd name="T42" fmla="*/ 50 w 50"/>
                <a:gd name="T43"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33">
                  <a:moveTo>
                    <a:pt x="50" y="33"/>
                  </a:moveTo>
                  <a:cubicBezTo>
                    <a:pt x="44" y="33"/>
                    <a:pt x="44" y="33"/>
                    <a:pt x="44" y="33"/>
                  </a:cubicBezTo>
                  <a:cubicBezTo>
                    <a:pt x="44" y="17"/>
                    <a:pt x="44" y="17"/>
                    <a:pt x="44" y="17"/>
                  </a:cubicBezTo>
                  <a:cubicBezTo>
                    <a:pt x="44" y="13"/>
                    <a:pt x="44" y="11"/>
                    <a:pt x="43" y="9"/>
                  </a:cubicBezTo>
                  <a:cubicBezTo>
                    <a:pt x="41" y="7"/>
                    <a:pt x="39" y="6"/>
                    <a:pt x="36" y="6"/>
                  </a:cubicBezTo>
                  <a:cubicBezTo>
                    <a:pt x="33" y="6"/>
                    <a:pt x="31" y="7"/>
                    <a:pt x="29" y="9"/>
                  </a:cubicBezTo>
                  <a:cubicBezTo>
                    <a:pt x="28" y="11"/>
                    <a:pt x="28" y="13"/>
                    <a:pt x="28" y="17"/>
                  </a:cubicBezTo>
                  <a:cubicBezTo>
                    <a:pt x="28" y="33"/>
                    <a:pt x="28" y="33"/>
                    <a:pt x="28" y="33"/>
                  </a:cubicBezTo>
                  <a:cubicBezTo>
                    <a:pt x="22" y="33"/>
                    <a:pt x="22" y="33"/>
                    <a:pt x="22" y="33"/>
                  </a:cubicBezTo>
                  <a:cubicBezTo>
                    <a:pt x="22" y="17"/>
                    <a:pt x="22" y="17"/>
                    <a:pt x="22" y="17"/>
                  </a:cubicBezTo>
                  <a:cubicBezTo>
                    <a:pt x="22" y="13"/>
                    <a:pt x="22" y="11"/>
                    <a:pt x="21" y="9"/>
                  </a:cubicBezTo>
                  <a:cubicBezTo>
                    <a:pt x="19" y="7"/>
                    <a:pt x="17" y="6"/>
                    <a:pt x="14" y="6"/>
                  </a:cubicBezTo>
                  <a:cubicBezTo>
                    <a:pt x="11" y="6"/>
                    <a:pt x="9" y="7"/>
                    <a:pt x="7" y="9"/>
                  </a:cubicBezTo>
                  <a:cubicBezTo>
                    <a:pt x="6" y="11"/>
                    <a:pt x="6" y="13"/>
                    <a:pt x="6" y="17"/>
                  </a:cubicBezTo>
                  <a:cubicBezTo>
                    <a:pt x="6" y="33"/>
                    <a:pt x="6" y="33"/>
                    <a:pt x="6" y="33"/>
                  </a:cubicBezTo>
                  <a:cubicBezTo>
                    <a:pt x="0" y="33"/>
                    <a:pt x="0" y="33"/>
                    <a:pt x="0" y="33"/>
                  </a:cubicBezTo>
                  <a:cubicBezTo>
                    <a:pt x="0" y="17"/>
                    <a:pt x="0" y="17"/>
                    <a:pt x="0" y="17"/>
                  </a:cubicBezTo>
                  <a:cubicBezTo>
                    <a:pt x="0" y="5"/>
                    <a:pt x="5" y="0"/>
                    <a:pt x="14" y="0"/>
                  </a:cubicBezTo>
                  <a:cubicBezTo>
                    <a:pt x="19" y="0"/>
                    <a:pt x="23" y="2"/>
                    <a:pt x="25" y="5"/>
                  </a:cubicBezTo>
                  <a:cubicBezTo>
                    <a:pt x="27" y="2"/>
                    <a:pt x="31" y="0"/>
                    <a:pt x="36" y="0"/>
                  </a:cubicBezTo>
                  <a:cubicBezTo>
                    <a:pt x="45" y="0"/>
                    <a:pt x="50" y="5"/>
                    <a:pt x="50" y="17"/>
                  </a:cubicBezTo>
                  <a:lnTo>
                    <a:pt x="50" y="33"/>
                  </a:lnTo>
                  <a:close/>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47" name="Freeform 14">
              <a:extLst>
                <a:ext uri="{FF2B5EF4-FFF2-40B4-BE49-F238E27FC236}">
                  <a16:creationId xmlns:a16="http://schemas.microsoft.com/office/drawing/2014/main" xmlns="" id="{B8931B9D-BA49-4B1D-9932-83AEDCF3D069}"/>
                </a:ext>
              </a:extLst>
            </p:cNvPr>
            <p:cNvSpPr>
              <a:spLocks noEditPoints="1"/>
            </p:cNvSpPr>
            <p:nvPr/>
          </p:nvSpPr>
          <p:spPr bwMode="auto">
            <a:xfrm>
              <a:off x="3486" y="3046"/>
              <a:ext cx="20" cy="35"/>
            </a:xfrm>
            <a:custGeom>
              <a:avLst/>
              <a:gdLst>
                <a:gd name="T0" fmla="*/ 28 w 28"/>
                <a:gd name="T1" fmla="*/ 17 h 47"/>
                <a:gd name="T2" fmla="*/ 14 w 28"/>
                <a:gd name="T3" fmla="*/ 33 h 47"/>
                <a:gd name="T4" fmla="*/ 6 w 28"/>
                <a:gd name="T5" fmla="*/ 33 h 47"/>
                <a:gd name="T6" fmla="*/ 6 w 28"/>
                <a:gd name="T7" fmla="*/ 47 h 47"/>
                <a:gd name="T8" fmla="*/ 0 w 28"/>
                <a:gd name="T9" fmla="*/ 47 h 47"/>
                <a:gd name="T10" fmla="*/ 0 w 28"/>
                <a:gd name="T11" fmla="*/ 17 h 47"/>
                <a:gd name="T12" fmla="*/ 14 w 28"/>
                <a:gd name="T13" fmla="*/ 0 h 47"/>
                <a:gd name="T14" fmla="*/ 28 w 28"/>
                <a:gd name="T15" fmla="*/ 17 h 47"/>
                <a:gd name="T16" fmla="*/ 22 w 28"/>
                <a:gd name="T17" fmla="*/ 17 h 47"/>
                <a:gd name="T18" fmla="*/ 20 w 28"/>
                <a:gd name="T19" fmla="*/ 9 h 47"/>
                <a:gd name="T20" fmla="*/ 14 w 28"/>
                <a:gd name="T21" fmla="*/ 6 h 47"/>
                <a:gd name="T22" fmla="*/ 7 w 28"/>
                <a:gd name="T23" fmla="*/ 9 h 47"/>
                <a:gd name="T24" fmla="*/ 6 w 28"/>
                <a:gd name="T25" fmla="*/ 17 h 47"/>
                <a:gd name="T26" fmla="*/ 6 w 28"/>
                <a:gd name="T27" fmla="*/ 27 h 47"/>
                <a:gd name="T28" fmla="*/ 14 w 28"/>
                <a:gd name="T29" fmla="*/ 27 h 47"/>
                <a:gd name="T30" fmla="*/ 20 w 28"/>
                <a:gd name="T31" fmla="*/ 24 h 47"/>
                <a:gd name="T32" fmla="*/ 22 w 28"/>
                <a:gd name="T33" fmla="*/ 1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47">
                  <a:moveTo>
                    <a:pt x="28" y="17"/>
                  </a:moveTo>
                  <a:cubicBezTo>
                    <a:pt x="28" y="28"/>
                    <a:pt x="23" y="33"/>
                    <a:pt x="14" y="33"/>
                  </a:cubicBezTo>
                  <a:cubicBezTo>
                    <a:pt x="6" y="33"/>
                    <a:pt x="6" y="33"/>
                    <a:pt x="6" y="33"/>
                  </a:cubicBezTo>
                  <a:cubicBezTo>
                    <a:pt x="6" y="47"/>
                    <a:pt x="6" y="47"/>
                    <a:pt x="6" y="47"/>
                  </a:cubicBezTo>
                  <a:cubicBezTo>
                    <a:pt x="0" y="47"/>
                    <a:pt x="0" y="47"/>
                    <a:pt x="0" y="47"/>
                  </a:cubicBezTo>
                  <a:cubicBezTo>
                    <a:pt x="0" y="17"/>
                    <a:pt x="0" y="17"/>
                    <a:pt x="0" y="17"/>
                  </a:cubicBezTo>
                  <a:cubicBezTo>
                    <a:pt x="0" y="5"/>
                    <a:pt x="4" y="0"/>
                    <a:pt x="14" y="0"/>
                  </a:cubicBezTo>
                  <a:cubicBezTo>
                    <a:pt x="23" y="0"/>
                    <a:pt x="28" y="5"/>
                    <a:pt x="28" y="17"/>
                  </a:cubicBezTo>
                  <a:moveTo>
                    <a:pt x="22" y="17"/>
                  </a:moveTo>
                  <a:cubicBezTo>
                    <a:pt x="22" y="13"/>
                    <a:pt x="21" y="11"/>
                    <a:pt x="20" y="9"/>
                  </a:cubicBezTo>
                  <a:cubicBezTo>
                    <a:pt x="19" y="7"/>
                    <a:pt x="17" y="6"/>
                    <a:pt x="14" y="6"/>
                  </a:cubicBezTo>
                  <a:cubicBezTo>
                    <a:pt x="11" y="6"/>
                    <a:pt x="8" y="7"/>
                    <a:pt x="7" y="9"/>
                  </a:cubicBezTo>
                  <a:cubicBezTo>
                    <a:pt x="6" y="11"/>
                    <a:pt x="6" y="13"/>
                    <a:pt x="6" y="17"/>
                  </a:cubicBezTo>
                  <a:cubicBezTo>
                    <a:pt x="6" y="27"/>
                    <a:pt x="6" y="27"/>
                    <a:pt x="6" y="27"/>
                  </a:cubicBezTo>
                  <a:cubicBezTo>
                    <a:pt x="14" y="27"/>
                    <a:pt x="14" y="27"/>
                    <a:pt x="14" y="27"/>
                  </a:cubicBezTo>
                  <a:cubicBezTo>
                    <a:pt x="17" y="27"/>
                    <a:pt x="19" y="26"/>
                    <a:pt x="20" y="24"/>
                  </a:cubicBezTo>
                  <a:cubicBezTo>
                    <a:pt x="21" y="23"/>
                    <a:pt x="22" y="20"/>
                    <a:pt x="22" y="17"/>
                  </a:cubicBezTo>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48" name="Freeform 15">
              <a:extLst>
                <a:ext uri="{FF2B5EF4-FFF2-40B4-BE49-F238E27FC236}">
                  <a16:creationId xmlns:a16="http://schemas.microsoft.com/office/drawing/2014/main" xmlns="" id="{6A3B2303-BE65-4ADC-857E-28D6B9BE1B54}"/>
                </a:ext>
              </a:extLst>
            </p:cNvPr>
            <p:cNvSpPr>
              <a:spLocks/>
            </p:cNvSpPr>
            <p:nvPr/>
          </p:nvSpPr>
          <p:spPr bwMode="auto">
            <a:xfrm>
              <a:off x="3509" y="3037"/>
              <a:ext cx="12" cy="34"/>
            </a:xfrm>
            <a:custGeom>
              <a:avLst/>
              <a:gdLst>
                <a:gd name="T0" fmla="*/ 15 w 15"/>
                <a:gd name="T1" fmla="*/ 46 h 46"/>
                <a:gd name="T2" fmla="*/ 0 w 15"/>
                <a:gd name="T3" fmla="*/ 34 h 46"/>
                <a:gd name="T4" fmla="*/ 0 w 15"/>
                <a:gd name="T5" fmla="*/ 0 h 46"/>
                <a:gd name="T6" fmla="*/ 6 w 15"/>
                <a:gd name="T7" fmla="*/ 0 h 46"/>
                <a:gd name="T8" fmla="*/ 6 w 15"/>
                <a:gd name="T9" fmla="*/ 34 h 46"/>
                <a:gd name="T10" fmla="*/ 7 w 15"/>
                <a:gd name="T11" fmla="*/ 38 h 46"/>
                <a:gd name="T12" fmla="*/ 15 w 15"/>
                <a:gd name="T13" fmla="*/ 40 h 46"/>
                <a:gd name="T14" fmla="*/ 15 w 15"/>
                <a:gd name="T15" fmla="*/ 4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6">
                  <a:moveTo>
                    <a:pt x="15" y="46"/>
                  </a:moveTo>
                  <a:cubicBezTo>
                    <a:pt x="5" y="46"/>
                    <a:pt x="0" y="42"/>
                    <a:pt x="0" y="34"/>
                  </a:cubicBezTo>
                  <a:cubicBezTo>
                    <a:pt x="0" y="0"/>
                    <a:pt x="0" y="0"/>
                    <a:pt x="0" y="0"/>
                  </a:cubicBezTo>
                  <a:cubicBezTo>
                    <a:pt x="6" y="0"/>
                    <a:pt x="6" y="0"/>
                    <a:pt x="6" y="0"/>
                  </a:cubicBezTo>
                  <a:cubicBezTo>
                    <a:pt x="6" y="34"/>
                    <a:pt x="6" y="34"/>
                    <a:pt x="6" y="34"/>
                  </a:cubicBezTo>
                  <a:cubicBezTo>
                    <a:pt x="6" y="36"/>
                    <a:pt x="6" y="37"/>
                    <a:pt x="7" y="38"/>
                  </a:cubicBezTo>
                  <a:cubicBezTo>
                    <a:pt x="9" y="39"/>
                    <a:pt x="11" y="40"/>
                    <a:pt x="15" y="40"/>
                  </a:cubicBezTo>
                  <a:lnTo>
                    <a:pt x="15" y="46"/>
                  </a:lnTo>
                  <a:close/>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49" name="Freeform 16">
              <a:extLst>
                <a:ext uri="{FF2B5EF4-FFF2-40B4-BE49-F238E27FC236}">
                  <a16:creationId xmlns:a16="http://schemas.microsoft.com/office/drawing/2014/main" xmlns="" id="{344E6768-66C1-4609-B759-256FE78D42B7}"/>
                </a:ext>
              </a:extLst>
            </p:cNvPr>
            <p:cNvSpPr>
              <a:spLocks noEditPoints="1"/>
            </p:cNvSpPr>
            <p:nvPr/>
          </p:nvSpPr>
          <p:spPr bwMode="auto">
            <a:xfrm>
              <a:off x="3522" y="3046"/>
              <a:ext cx="21" cy="25"/>
            </a:xfrm>
            <a:custGeom>
              <a:avLst/>
              <a:gdLst>
                <a:gd name="T0" fmla="*/ 28 w 28"/>
                <a:gd name="T1" fmla="*/ 17 h 33"/>
                <a:gd name="T2" fmla="*/ 14 w 28"/>
                <a:gd name="T3" fmla="*/ 33 h 33"/>
                <a:gd name="T4" fmla="*/ 0 w 28"/>
                <a:gd name="T5" fmla="*/ 17 h 33"/>
                <a:gd name="T6" fmla="*/ 14 w 28"/>
                <a:gd name="T7" fmla="*/ 0 h 33"/>
                <a:gd name="T8" fmla="*/ 28 w 28"/>
                <a:gd name="T9" fmla="*/ 17 h 33"/>
                <a:gd name="T10" fmla="*/ 22 w 28"/>
                <a:gd name="T11" fmla="*/ 17 h 33"/>
                <a:gd name="T12" fmla="*/ 20 w 28"/>
                <a:gd name="T13" fmla="*/ 9 h 33"/>
                <a:gd name="T14" fmla="*/ 14 w 28"/>
                <a:gd name="T15" fmla="*/ 6 h 33"/>
                <a:gd name="T16" fmla="*/ 7 w 28"/>
                <a:gd name="T17" fmla="*/ 9 h 33"/>
                <a:gd name="T18" fmla="*/ 6 w 28"/>
                <a:gd name="T19" fmla="*/ 17 h 33"/>
                <a:gd name="T20" fmla="*/ 7 w 28"/>
                <a:gd name="T21" fmla="*/ 24 h 33"/>
                <a:gd name="T22" fmla="*/ 14 w 28"/>
                <a:gd name="T23" fmla="*/ 27 h 33"/>
                <a:gd name="T24" fmla="*/ 20 w 28"/>
                <a:gd name="T25" fmla="*/ 24 h 33"/>
                <a:gd name="T26" fmla="*/ 22 w 28"/>
                <a:gd name="T27"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33">
                  <a:moveTo>
                    <a:pt x="28" y="17"/>
                  </a:moveTo>
                  <a:cubicBezTo>
                    <a:pt x="28" y="28"/>
                    <a:pt x="23" y="33"/>
                    <a:pt x="14" y="33"/>
                  </a:cubicBezTo>
                  <a:cubicBezTo>
                    <a:pt x="4" y="33"/>
                    <a:pt x="0" y="28"/>
                    <a:pt x="0" y="17"/>
                  </a:cubicBezTo>
                  <a:cubicBezTo>
                    <a:pt x="0" y="5"/>
                    <a:pt x="4" y="0"/>
                    <a:pt x="14" y="0"/>
                  </a:cubicBezTo>
                  <a:cubicBezTo>
                    <a:pt x="23" y="0"/>
                    <a:pt x="28" y="5"/>
                    <a:pt x="28" y="17"/>
                  </a:cubicBezTo>
                  <a:moveTo>
                    <a:pt x="22" y="17"/>
                  </a:moveTo>
                  <a:cubicBezTo>
                    <a:pt x="22" y="13"/>
                    <a:pt x="21" y="11"/>
                    <a:pt x="20" y="9"/>
                  </a:cubicBezTo>
                  <a:cubicBezTo>
                    <a:pt x="19" y="7"/>
                    <a:pt x="17" y="6"/>
                    <a:pt x="14" y="6"/>
                  </a:cubicBezTo>
                  <a:cubicBezTo>
                    <a:pt x="11" y="6"/>
                    <a:pt x="8" y="7"/>
                    <a:pt x="7" y="9"/>
                  </a:cubicBezTo>
                  <a:cubicBezTo>
                    <a:pt x="6" y="11"/>
                    <a:pt x="6" y="13"/>
                    <a:pt x="6" y="17"/>
                  </a:cubicBezTo>
                  <a:cubicBezTo>
                    <a:pt x="6" y="20"/>
                    <a:pt x="6" y="23"/>
                    <a:pt x="7" y="24"/>
                  </a:cubicBezTo>
                  <a:cubicBezTo>
                    <a:pt x="8" y="26"/>
                    <a:pt x="11" y="27"/>
                    <a:pt x="14" y="27"/>
                  </a:cubicBezTo>
                  <a:cubicBezTo>
                    <a:pt x="17" y="27"/>
                    <a:pt x="19" y="26"/>
                    <a:pt x="20" y="24"/>
                  </a:cubicBezTo>
                  <a:cubicBezTo>
                    <a:pt x="21" y="23"/>
                    <a:pt x="22" y="20"/>
                    <a:pt x="22" y="17"/>
                  </a:cubicBezTo>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54" name="Freeform 17">
              <a:extLst>
                <a:ext uri="{FF2B5EF4-FFF2-40B4-BE49-F238E27FC236}">
                  <a16:creationId xmlns:a16="http://schemas.microsoft.com/office/drawing/2014/main" xmlns="" id="{59804782-D3A5-48E7-82D0-1704132D3917}"/>
                </a:ext>
              </a:extLst>
            </p:cNvPr>
            <p:cNvSpPr>
              <a:spLocks noEditPoints="1"/>
            </p:cNvSpPr>
            <p:nvPr/>
          </p:nvSpPr>
          <p:spPr bwMode="auto">
            <a:xfrm>
              <a:off x="3546" y="3037"/>
              <a:ext cx="4" cy="34"/>
            </a:xfrm>
            <a:custGeom>
              <a:avLst/>
              <a:gdLst>
                <a:gd name="T0" fmla="*/ 4 w 4"/>
                <a:gd name="T1" fmla="*/ 4 h 34"/>
                <a:gd name="T2" fmla="*/ 0 w 4"/>
                <a:gd name="T3" fmla="*/ 4 h 34"/>
                <a:gd name="T4" fmla="*/ 0 w 4"/>
                <a:gd name="T5" fmla="*/ 0 h 34"/>
                <a:gd name="T6" fmla="*/ 4 w 4"/>
                <a:gd name="T7" fmla="*/ 0 h 34"/>
                <a:gd name="T8" fmla="*/ 4 w 4"/>
                <a:gd name="T9" fmla="*/ 4 h 34"/>
                <a:gd name="T10" fmla="*/ 0 w 4"/>
                <a:gd name="T11" fmla="*/ 9 h 34"/>
                <a:gd name="T12" fmla="*/ 4 w 4"/>
                <a:gd name="T13" fmla="*/ 9 h 34"/>
                <a:gd name="T14" fmla="*/ 4 w 4"/>
                <a:gd name="T15" fmla="*/ 34 h 34"/>
                <a:gd name="T16" fmla="*/ 0 w 4"/>
                <a:gd name="T17" fmla="*/ 34 h 34"/>
                <a:gd name="T18" fmla="*/ 0 w 4"/>
                <a:gd name="T19" fmla="*/ 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34">
                  <a:moveTo>
                    <a:pt x="4" y="4"/>
                  </a:moveTo>
                  <a:lnTo>
                    <a:pt x="0" y="4"/>
                  </a:lnTo>
                  <a:lnTo>
                    <a:pt x="0" y="0"/>
                  </a:lnTo>
                  <a:lnTo>
                    <a:pt x="4" y="0"/>
                  </a:lnTo>
                  <a:lnTo>
                    <a:pt x="4" y="4"/>
                  </a:lnTo>
                  <a:close/>
                  <a:moveTo>
                    <a:pt x="0" y="9"/>
                  </a:moveTo>
                  <a:lnTo>
                    <a:pt x="4" y="9"/>
                  </a:lnTo>
                  <a:lnTo>
                    <a:pt x="4" y="34"/>
                  </a:lnTo>
                  <a:lnTo>
                    <a:pt x="0" y="34"/>
                  </a:lnTo>
                  <a:lnTo>
                    <a:pt x="0" y="9"/>
                  </a:lnTo>
                  <a:close/>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55" name="Freeform 18">
              <a:extLst>
                <a:ext uri="{FF2B5EF4-FFF2-40B4-BE49-F238E27FC236}">
                  <a16:creationId xmlns:a16="http://schemas.microsoft.com/office/drawing/2014/main" xmlns="" id="{83A8029E-6AE9-468D-A604-3E08661B6735}"/>
                </a:ext>
              </a:extLst>
            </p:cNvPr>
            <p:cNvSpPr>
              <a:spLocks noEditPoints="1"/>
            </p:cNvSpPr>
            <p:nvPr/>
          </p:nvSpPr>
          <p:spPr bwMode="auto">
            <a:xfrm>
              <a:off x="3384" y="3046"/>
              <a:ext cx="21" cy="25"/>
            </a:xfrm>
            <a:custGeom>
              <a:avLst/>
              <a:gdLst>
                <a:gd name="T0" fmla="*/ 6 w 28"/>
                <a:gd name="T1" fmla="*/ 19 h 34"/>
                <a:gd name="T2" fmla="*/ 15 w 28"/>
                <a:gd name="T3" fmla="*/ 28 h 34"/>
                <a:gd name="T4" fmla="*/ 23 w 28"/>
                <a:gd name="T5" fmla="*/ 25 h 34"/>
                <a:gd name="T6" fmla="*/ 27 w 28"/>
                <a:gd name="T7" fmla="*/ 29 h 34"/>
                <a:gd name="T8" fmla="*/ 15 w 28"/>
                <a:gd name="T9" fmla="*/ 34 h 34"/>
                <a:gd name="T10" fmla="*/ 0 w 28"/>
                <a:gd name="T11" fmla="*/ 17 h 34"/>
                <a:gd name="T12" fmla="*/ 14 w 28"/>
                <a:gd name="T13" fmla="*/ 0 h 34"/>
                <a:gd name="T14" fmla="*/ 28 w 28"/>
                <a:gd name="T15" fmla="*/ 16 h 34"/>
                <a:gd name="T16" fmla="*/ 28 w 28"/>
                <a:gd name="T17" fmla="*/ 19 h 34"/>
                <a:gd name="T18" fmla="*/ 6 w 28"/>
                <a:gd name="T19" fmla="*/ 19 h 34"/>
                <a:gd name="T20" fmla="*/ 20 w 28"/>
                <a:gd name="T21" fmla="*/ 10 h 34"/>
                <a:gd name="T22" fmla="*/ 14 w 28"/>
                <a:gd name="T23" fmla="*/ 5 h 34"/>
                <a:gd name="T24" fmla="*/ 7 w 28"/>
                <a:gd name="T25" fmla="*/ 10 h 34"/>
                <a:gd name="T26" fmla="*/ 6 w 28"/>
                <a:gd name="T27" fmla="*/ 14 h 34"/>
                <a:gd name="T28" fmla="*/ 21 w 28"/>
                <a:gd name="T29" fmla="*/ 14 h 34"/>
                <a:gd name="T30" fmla="*/ 20 w 28"/>
                <a:gd name="T31" fmla="*/ 1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34">
                  <a:moveTo>
                    <a:pt x="6" y="19"/>
                  </a:moveTo>
                  <a:cubicBezTo>
                    <a:pt x="6" y="24"/>
                    <a:pt x="9" y="28"/>
                    <a:pt x="15" y="28"/>
                  </a:cubicBezTo>
                  <a:cubicBezTo>
                    <a:pt x="19" y="28"/>
                    <a:pt x="21" y="27"/>
                    <a:pt x="23" y="25"/>
                  </a:cubicBezTo>
                  <a:cubicBezTo>
                    <a:pt x="27" y="29"/>
                    <a:pt x="27" y="29"/>
                    <a:pt x="27" y="29"/>
                  </a:cubicBezTo>
                  <a:cubicBezTo>
                    <a:pt x="24" y="32"/>
                    <a:pt x="21" y="34"/>
                    <a:pt x="15" y="34"/>
                  </a:cubicBezTo>
                  <a:cubicBezTo>
                    <a:pt x="6" y="34"/>
                    <a:pt x="0" y="29"/>
                    <a:pt x="0" y="17"/>
                  </a:cubicBezTo>
                  <a:cubicBezTo>
                    <a:pt x="0" y="6"/>
                    <a:pt x="5" y="0"/>
                    <a:pt x="14" y="0"/>
                  </a:cubicBezTo>
                  <a:cubicBezTo>
                    <a:pt x="23" y="0"/>
                    <a:pt x="28" y="6"/>
                    <a:pt x="28" y="16"/>
                  </a:cubicBezTo>
                  <a:cubicBezTo>
                    <a:pt x="28" y="19"/>
                    <a:pt x="28" y="19"/>
                    <a:pt x="28" y="19"/>
                  </a:cubicBezTo>
                  <a:lnTo>
                    <a:pt x="6" y="19"/>
                  </a:lnTo>
                  <a:close/>
                  <a:moveTo>
                    <a:pt x="20" y="10"/>
                  </a:moveTo>
                  <a:cubicBezTo>
                    <a:pt x="19" y="7"/>
                    <a:pt x="17" y="5"/>
                    <a:pt x="14" y="5"/>
                  </a:cubicBezTo>
                  <a:cubicBezTo>
                    <a:pt x="11" y="5"/>
                    <a:pt x="8" y="7"/>
                    <a:pt x="7" y="10"/>
                  </a:cubicBezTo>
                  <a:cubicBezTo>
                    <a:pt x="7" y="11"/>
                    <a:pt x="7" y="12"/>
                    <a:pt x="6" y="14"/>
                  </a:cubicBezTo>
                  <a:cubicBezTo>
                    <a:pt x="21" y="14"/>
                    <a:pt x="21" y="14"/>
                    <a:pt x="21" y="14"/>
                  </a:cubicBezTo>
                  <a:cubicBezTo>
                    <a:pt x="21" y="12"/>
                    <a:pt x="21" y="11"/>
                    <a:pt x="20" y="10"/>
                  </a:cubicBezTo>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56" name="Freeform 19">
              <a:extLst>
                <a:ext uri="{FF2B5EF4-FFF2-40B4-BE49-F238E27FC236}">
                  <a16:creationId xmlns:a16="http://schemas.microsoft.com/office/drawing/2014/main" xmlns="" id="{50A34072-D296-4098-87DA-201104BFA69F}"/>
                </a:ext>
              </a:extLst>
            </p:cNvPr>
            <p:cNvSpPr>
              <a:spLocks noEditPoints="1"/>
            </p:cNvSpPr>
            <p:nvPr/>
          </p:nvSpPr>
          <p:spPr bwMode="auto">
            <a:xfrm>
              <a:off x="3420" y="3046"/>
              <a:ext cx="21" cy="25"/>
            </a:xfrm>
            <a:custGeom>
              <a:avLst/>
              <a:gdLst>
                <a:gd name="T0" fmla="*/ 7 w 28"/>
                <a:gd name="T1" fmla="*/ 19 h 34"/>
                <a:gd name="T2" fmla="*/ 15 w 28"/>
                <a:gd name="T3" fmla="*/ 28 h 34"/>
                <a:gd name="T4" fmla="*/ 23 w 28"/>
                <a:gd name="T5" fmla="*/ 25 h 34"/>
                <a:gd name="T6" fmla="*/ 27 w 28"/>
                <a:gd name="T7" fmla="*/ 29 h 34"/>
                <a:gd name="T8" fmla="*/ 15 w 28"/>
                <a:gd name="T9" fmla="*/ 34 h 34"/>
                <a:gd name="T10" fmla="*/ 0 w 28"/>
                <a:gd name="T11" fmla="*/ 17 h 34"/>
                <a:gd name="T12" fmla="*/ 14 w 28"/>
                <a:gd name="T13" fmla="*/ 0 h 34"/>
                <a:gd name="T14" fmla="*/ 28 w 28"/>
                <a:gd name="T15" fmla="*/ 16 h 34"/>
                <a:gd name="T16" fmla="*/ 28 w 28"/>
                <a:gd name="T17" fmla="*/ 19 h 34"/>
                <a:gd name="T18" fmla="*/ 7 w 28"/>
                <a:gd name="T19" fmla="*/ 19 h 34"/>
                <a:gd name="T20" fmla="*/ 21 w 28"/>
                <a:gd name="T21" fmla="*/ 10 h 34"/>
                <a:gd name="T22" fmla="*/ 14 w 28"/>
                <a:gd name="T23" fmla="*/ 5 h 34"/>
                <a:gd name="T24" fmla="*/ 8 w 28"/>
                <a:gd name="T25" fmla="*/ 10 h 34"/>
                <a:gd name="T26" fmla="*/ 7 w 28"/>
                <a:gd name="T27" fmla="*/ 14 h 34"/>
                <a:gd name="T28" fmla="*/ 22 w 28"/>
                <a:gd name="T29" fmla="*/ 14 h 34"/>
                <a:gd name="T30" fmla="*/ 21 w 28"/>
                <a:gd name="T31" fmla="*/ 1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34">
                  <a:moveTo>
                    <a:pt x="7" y="19"/>
                  </a:moveTo>
                  <a:cubicBezTo>
                    <a:pt x="7" y="24"/>
                    <a:pt x="10" y="28"/>
                    <a:pt x="15" y="28"/>
                  </a:cubicBezTo>
                  <a:cubicBezTo>
                    <a:pt x="19" y="28"/>
                    <a:pt x="21" y="27"/>
                    <a:pt x="23" y="25"/>
                  </a:cubicBezTo>
                  <a:cubicBezTo>
                    <a:pt x="27" y="29"/>
                    <a:pt x="27" y="29"/>
                    <a:pt x="27" y="29"/>
                  </a:cubicBezTo>
                  <a:cubicBezTo>
                    <a:pt x="24" y="32"/>
                    <a:pt x="21" y="34"/>
                    <a:pt x="15" y="34"/>
                  </a:cubicBezTo>
                  <a:cubicBezTo>
                    <a:pt x="7" y="34"/>
                    <a:pt x="0" y="29"/>
                    <a:pt x="0" y="17"/>
                  </a:cubicBezTo>
                  <a:cubicBezTo>
                    <a:pt x="0" y="6"/>
                    <a:pt x="6" y="0"/>
                    <a:pt x="14" y="0"/>
                  </a:cubicBezTo>
                  <a:cubicBezTo>
                    <a:pt x="23" y="0"/>
                    <a:pt x="28" y="6"/>
                    <a:pt x="28" y="16"/>
                  </a:cubicBezTo>
                  <a:cubicBezTo>
                    <a:pt x="28" y="19"/>
                    <a:pt x="28" y="19"/>
                    <a:pt x="28" y="19"/>
                  </a:cubicBezTo>
                  <a:lnTo>
                    <a:pt x="7" y="19"/>
                  </a:lnTo>
                  <a:close/>
                  <a:moveTo>
                    <a:pt x="21" y="10"/>
                  </a:moveTo>
                  <a:cubicBezTo>
                    <a:pt x="20" y="7"/>
                    <a:pt x="17" y="5"/>
                    <a:pt x="14" y="5"/>
                  </a:cubicBezTo>
                  <a:cubicBezTo>
                    <a:pt x="11" y="5"/>
                    <a:pt x="9" y="7"/>
                    <a:pt x="8" y="10"/>
                  </a:cubicBezTo>
                  <a:cubicBezTo>
                    <a:pt x="7" y="11"/>
                    <a:pt x="7" y="12"/>
                    <a:pt x="7" y="14"/>
                  </a:cubicBezTo>
                  <a:cubicBezTo>
                    <a:pt x="22" y="14"/>
                    <a:pt x="22" y="14"/>
                    <a:pt x="22" y="14"/>
                  </a:cubicBezTo>
                  <a:cubicBezTo>
                    <a:pt x="22" y="12"/>
                    <a:pt x="21" y="11"/>
                    <a:pt x="21" y="10"/>
                  </a:cubicBezTo>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57" name="Freeform 20">
              <a:extLst>
                <a:ext uri="{FF2B5EF4-FFF2-40B4-BE49-F238E27FC236}">
                  <a16:creationId xmlns:a16="http://schemas.microsoft.com/office/drawing/2014/main" xmlns="" id="{935AD891-A20D-44DA-A215-274CD184DCD1}"/>
                </a:ext>
              </a:extLst>
            </p:cNvPr>
            <p:cNvSpPr>
              <a:spLocks noEditPoints="1"/>
            </p:cNvSpPr>
            <p:nvPr/>
          </p:nvSpPr>
          <p:spPr bwMode="auto">
            <a:xfrm>
              <a:off x="3323" y="3046"/>
              <a:ext cx="21" cy="35"/>
            </a:xfrm>
            <a:custGeom>
              <a:avLst/>
              <a:gdLst>
                <a:gd name="T0" fmla="*/ 28 w 28"/>
                <a:gd name="T1" fmla="*/ 17 h 47"/>
                <a:gd name="T2" fmla="*/ 14 w 28"/>
                <a:gd name="T3" fmla="*/ 33 h 47"/>
                <a:gd name="T4" fmla="*/ 6 w 28"/>
                <a:gd name="T5" fmla="*/ 33 h 47"/>
                <a:gd name="T6" fmla="*/ 6 w 28"/>
                <a:gd name="T7" fmla="*/ 47 h 47"/>
                <a:gd name="T8" fmla="*/ 0 w 28"/>
                <a:gd name="T9" fmla="*/ 47 h 47"/>
                <a:gd name="T10" fmla="*/ 0 w 28"/>
                <a:gd name="T11" fmla="*/ 17 h 47"/>
                <a:gd name="T12" fmla="*/ 14 w 28"/>
                <a:gd name="T13" fmla="*/ 0 h 47"/>
                <a:gd name="T14" fmla="*/ 28 w 28"/>
                <a:gd name="T15" fmla="*/ 17 h 47"/>
                <a:gd name="T16" fmla="*/ 22 w 28"/>
                <a:gd name="T17" fmla="*/ 17 h 47"/>
                <a:gd name="T18" fmla="*/ 21 w 28"/>
                <a:gd name="T19" fmla="*/ 9 h 47"/>
                <a:gd name="T20" fmla="*/ 14 w 28"/>
                <a:gd name="T21" fmla="*/ 6 h 47"/>
                <a:gd name="T22" fmla="*/ 7 w 28"/>
                <a:gd name="T23" fmla="*/ 9 h 47"/>
                <a:gd name="T24" fmla="*/ 6 w 28"/>
                <a:gd name="T25" fmla="*/ 17 h 47"/>
                <a:gd name="T26" fmla="*/ 6 w 28"/>
                <a:gd name="T27" fmla="*/ 27 h 47"/>
                <a:gd name="T28" fmla="*/ 14 w 28"/>
                <a:gd name="T29" fmla="*/ 27 h 47"/>
                <a:gd name="T30" fmla="*/ 21 w 28"/>
                <a:gd name="T31" fmla="*/ 24 h 47"/>
                <a:gd name="T32" fmla="*/ 22 w 28"/>
                <a:gd name="T33" fmla="*/ 1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47">
                  <a:moveTo>
                    <a:pt x="28" y="17"/>
                  </a:moveTo>
                  <a:cubicBezTo>
                    <a:pt x="28" y="28"/>
                    <a:pt x="23" y="33"/>
                    <a:pt x="14" y="33"/>
                  </a:cubicBezTo>
                  <a:cubicBezTo>
                    <a:pt x="6" y="33"/>
                    <a:pt x="6" y="33"/>
                    <a:pt x="6" y="33"/>
                  </a:cubicBezTo>
                  <a:cubicBezTo>
                    <a:pt x="6" y="47"/>
                    <a:pt x="6" y="47"/>
                    <a:pt x="6" y="47"/>
                  </a:cubicBezTo>
                  <a:cubicBezTo>
                    <a:pt x="0" y="47"/>
                    <a:pt x="0" y="47"/>
                    <a:pt x="0" y="47"/>
                  </a:cubicBezTo>
                  <a:cubicBezTo>
                    <a:pt x="0" y="17"/>
                    <a:pt x="0" y="17"/>
                    <a:pt x="0" y="17"/>
                  </a:cubicBezTo>
                  <a:cubicBezTo>
                    <a:pt x="0" y="5"/>
                    <a:pt x="5" y="0"/>
                    <a:pt x="14" y="0"/>
                  </a:cubicBezTo>
                  <a:cubicBezTo>
                    <a:pt x="23" y="0"/>
                    <a:pt x="28" y="5"/>
                    <a:pt x="28" y="17"/>
                  </a:cubicBezTo>
                  <a:moveTo>
                    <a:pt x="22" y="17"/>
                  </a:moveTo>
                  <a:cubicBezTo>
                    <a:pt x="22" y="13"/>
                    <a:pt x="22" y="11"/>
                    <a:pt x="21" y="9"/>
                  </a:cubicBezTo>
                  <a:cubicBezTo>
                    <a:pt x="19" y="7"/>
                    <a:pt x="17" y="6"/>
                    <a:pt x="14" y="6"/>
                  </a:cubicBezTo>
                  <a:cubicBezTo>
                    <a:pt x="11" y="6"/>
                    <a:pt x="9" y="7"/>
                    <a:pt x="7" y="9"/>
                  </a:cubicBezTo>
                  <a:cubicBezTo>
                    <a:pt x="6" y="11"/>
                    <a:pt x="6" y="13"/>
                    <a:pt x="6" y="17"/>
                  </a:cubicBezTo>
                  <a:cubicBezTo>
                    <a:pt x="6" y="27"/>
                    <a:pt x="6" y="27"/>
                    <a:pt x="6" y="27"/>
                  </a:cubicBezTo>
                  <a:cubicBezTo>
                    <a:pt x="14" y="27"/>
                    <a:pt x="14" y="27"/>
                    <a:pt x="14" y="27"/>
                  </a:cubicBezTo>
                  <a:cubicBezTo>
                    <a:pt x="17" y="27"/>
                    <a:pt x="19" y="26"/>
                    <a:pt x="21" y="24"/>
                  </a:cubicBezTo>
                  <a:cubicBezTo>
                    <a:pt x="22" y="23"/>
                    <a:pt x="22" y="20"/>
                    <a:pt x="22" y="17"/>
                  </a:cubicBezTo>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58" name="Freeform 21">
              <a:extLst>
                <a:ext uri="{FF2B5EF4-FFF2-40B4-BE49-F238E27FC236}">
                  <a16:creationId xmlns:a16="http://schemas.microsoft.com/office/drawing/2014/main" xmlns="" id="{AB8058E0-9AAA-45D5-A81D-26397FFFE74F}"/>
                </a:ext>
              </a:extLst>
            </p:cNvPr>
            <p:cNvSpPr>
              <a:spLocks noEditPoints="1"/>
            </p:cNvSpPr>
            <p:nvPr/>
          </p:nvSpPr>
          <p:spPr bwMode="auto">
            <a:xfrm>
              <a:off x="3347" y="3037"/>
              <a:ext cx="21" cy="34"/>
            </a:xfrm>
            <a:custGeom>
              <a:avLst/>
              <a:gdLst>
                <a:gd name="T0" fmla="*/ 28 w 28"/>
                <a:gd name="T1" fmla="*/ 30 h 46"/>
                <a:gd name="T2" fmla="*/ 14 w 28"/>
                <a:gd name="T3" fmla="*/ 46 h 46"/>
                <a:gd name="T4" fmla="*/ 0 w 28"/>
                <a:gd name="T5" fmla="*/ 30 h 46"/>
                <a:gd name="T6" fmla="*/ 14 w 28"/>
                <a:gd name="T7" fmla="*/ 13 h 46"/>
                <a:gd name="T8" fmla="*/ 28 w 28"/>
                <a:gd name="T9" fmla="*/ 30 h 46"/>
                <a:gd name="T10" fmla="*/ 26 w 28"/>
                <a:gd name="T11" fmla="*/ 6 h 46"/>
                <a:gd name="T12" fmla="*/ 23 w 28"/>
                <a:gd name="T13" fmla="*/ 10 h 46"/>
                <a:gd name="T14" fmla="*/ 14 w 28"/>
                <a:gd name="T15" fmla="*/ 5 h 46"/>
                <a:gd name="T16" fmla="*/ 4 w 28"/>
                <a:gd name="T17" fmla="*/ 10 h 46"/>
                <a:gd name="T18" fmla="*/ 2 w 28"/>
                <a:gd name="T19" fmla="*/ 6 h 46"/>
                <a:gd name="T20" fmla="*/ 14 w 28"/>
                <a:gd name="T21" fmla="*/ 0 h 46"/>
                <a:gd name="T22" fmla="*/ 26 w 28"/>
                <a:gd name="T23" fmla="*/ 6 h 46"/>
                <a:gd name="T24" fmla="*/ 22 w 28"/>
                <a:gd name="T25" fmla="*/ 30 h 46"/>
                <a:gd name="T26" fmla="*/ 21 w 28"/>
                <a:gd name="T27" fmla="*/ 22 h 46"/>
                <a:gd name="T28" fmla="*/ 14 w 28"/>
                <a:gd name="T29" fmla="*/ 19 h 46"/>
                <a:gd name="T30" fmla="*/ 8 w 28"/>
                <a:gd name="T31" fmla="*/ 22 h 46"/>
                <a:gd name="T32" fmla="*/ 6 w 28"/>
                <a:gd name="T33" fmla="*/ 30 h 46"/>
                <a:gd name="T34" fmla="*/ 8 w 28"/>
                <a:gd name="T35" fmla="*/ 37 h 46"/>
                <a:gd name="T36" fmla="*/ 14 w 28"/>
                <a:gd name="T37" fmla="*/ 40 h 46"/>
                <a:gd name="T38" fmla="*/ 21 w 28"/>
                <a:gd name="T39" fmla="*/ 37 h 46"/>
                <a:gd name="T40" fmla="*/ 22 w 28"/>
                <a:gd name="T41" fmla="*/ 3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46">
                  <a:moveTo>
                    <a:pt x="28" y="30"/>
                  </a:moveTo>
                  <a:cubicBezTo>
                    <a:pt x="28" y="41"/>
                    <a:pt x="23" y="46"/>
                    <a:pt x="14" y="46"/>
                  </a:cubicBezTo>
                  <a:cubicBezTo>
                    <a:pt x="5" y="46"/>
                    <a:pt x="0" y="41"/>
                    <a:pt x="0" y="30"/>
                  </a:cubicBezTo>
                  <a:cubicBezTo>
                    <a:pt x="0" y="18"/>
                    <a:pt x="5" y="13"/>
                    <a:pt x="14" y="13"/>
                  </a:cubicBezTo>
                  <a:cubicBezTo>
                    <a:pt x="23" y="13"/>
                    <a:pt x="28" y="18"/>
                    <a:pt x="28" y="30"/>
                  </a:cubicBezTo>
                  <a:moveTo>
                    <a:pt x="26" y="6"/>
                  </a:moveTo>
                  <a:cubicBezTo>
                    <a:pt x="23" y="10"/>
                    <a:pt x="23" y="10"/>
                    <a:pt x="23" y="10"/>
                  </a:cubicBezTo>
                  <a:cubicBezTo>
                    <a:pt x="14" y="5"/>
                    <a:pt x="14" y="5"/>
                    <a:pt x="14" y="5"/>
                  </a:cubicBezTo>
                  <a:cubicBezTo>
                    <a:pt x="4" y="10"/>
                    <a:pt x="4" y="10"/>
                    <a:pt x="4" y="10"/>
                  </a:cubicBezTo>
                  <a:cubicBezTo>
                    <a:pt x="2" y="6"/>
                    <a:pt x="2" y="6"/>
                    <a:pt x="2" y="6"/>
                  </a:cubicBezTo>
                  <a:cubicBezTo>
                    <a:pt x="14" y="0"/>
                    <a:pt x="14" y="0"/>
                    <a:pt x="14" y="0"/>
                  </a:cubicBezTo>
                  <a:lnTo>
                    <a:pt x="26" y="6"/>
                  </a:lnTo>
                  <a:close/>
                  <a:moveTo>
                    <a:pt x="22" y="30"/>
                  </a:moveTo>
                  <a:cubicBezTo>
                    <a:pt x="22" y="26"/>
                    <a:pt x="22" y="24"/>
                    <a:pt x="21" y="22"/>
                  </a:cubicBezTo>
                  <a:cubicBezTo>
                    <a:pt x="19" y="20"/>
                    <a:pt x="17" y="19"/>
                    <a:pt x="14" y="19"/>
                  </a:cubicBezTo>
                  <a:cubicBezTo>
                    <a:pt x="11" y="19"/>
                    <a:pt x="9" y="20"/>
                    <a:pt x="8" y="22"/>
                  </a:cubicBezTo>
                  <a:cubicBezTo>
                    <a:pt x="7" y="24"/>
                    <a:pt x="6" y="26"/>
                    <a:pt x="6" y="30"/>
                  </a:cubicBezTo>
                  <a:cubicBezTo>
                    <a:pt x="6" y="33"/>
                    <a:pt x="7" y="36"/>
                    <a:pt x="8" y="37"/>
                  </a:cubicBezTo>
                  <a:cubicBezTo>
                    <a:pt x="9" y="39"/>
                    <a:pt x="11" y="40"/>
                    <a:pt x="14" y="40"/>
                  </a:cubicBezTo>
                  <a:cubicBezTo>
                    <a:pt x="17" y="40"/>
                    <a:pt x="19" y="39"/>
                    <a:pt x="21" y="37"/>
                  </a:cubicBezTo>
                  <a:cubicBezTo>
                    <a:pt x="22" y="36"/>
                    <a:pt x="22" y="33"/>
                    <a:pt x="22" y="30"/>
                  </a:cubicBezTo>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59" name="Freeform 22">
              <a:extLst>
                <a:ext uri="{FF2B5EF4-FFF2-40B4-BE49-F238E27FC236}">
                  <a16:creationId xmlns:a16="http://schemas.microsoft.com/office/drawing/2014/main" xmlns="" id="{3DDFC984-2927-418E-AB00-DBF1333FC126}"/>
                </a:ext>
              </a:extLst>
            </p:cNvPr>
            <p:cNvSpPr>
              <a:spLocks/>
            </p:cNvSpPr>
            <p:nvPr/>
          </p:nvSpPr>
          <p:spPr bwMode="auto">
            <a:xfrm>
              <a:off x="3372" y="3037"/>
              <a:ext cx="11" cy="34"/>
            </a:xfrm>
            <a:custGeom>
              <a:avLst/>
              <a:gdLst>
                <a:gd name="T0" fmla="*/ 15 w 15"/>
                <a:gd name="T1" fmla="*/ 46 h 46"/>
                <a:gd name="T2" fmla="*/ 0 w 15"/>
                <a:gd name="T3" fmla="*/ 34 h 46"/>
                <a:gd name="T4" fmla="*/ 0 w 15"/>
                <a:gd name="T5" fmla="*/ 0 h 46"/>
                <a:gd name="T6" fmla="*/ 6 w 15"/>
                <a:gd name="T7" fmla="*/ 0 h 46"/>
                <a:gd name="T8" fmla="*/ 6 w 15"/>
                <a:gd name="T9" fmla="*/ 34 h 46"/>
                <a:gd name="T10" fmla="*/ 7 w 15"/>
                <a:gd name="T11" fmla="*/ 38 h 46"/>
                <a:gd name="T12" fmla="*/ 15 w 15"/>
                <a:gd name="T13" fmla="*/ 40 h 46"/>
                <a:gd name="T14" fmla="*/ 15 w 15"/>
                <a:gd name="T15" fmla="*/ 4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6">
                  <a:moveTo>
                    <a:pt x="15" y="46"/>
                  </a:moveTo>
                  <a:cubicBezTo>
                    <a:pt x="5" y="46"/>
                    <a:pt x="0" y="42"/>
                    <a:pt x="0" y="34"/>
                  </a:cubicBezTo>
                  <a:cubicBezTo>
                    <a:pt x="0" y="0"/>
                    <a:pt x="0" y="0"/>
                    <a:pt x="0" y="0"/>
                  </a:cubicBezTo>
                  <a:cubicBezTo>
                    <a:pt x="6" y="0"/>
                    <a:pt x="6" y="0"/>
                    <a:pt x="6" y="0"/>
                  </a:cubicBezTo>
                  <a:cubicBezTo>
                    <a:pt x="6" y="34"/>
                    <a:pt x="6" y="34"/>
                    <a:pt x="6" y="34"/>
                  </a:cubicBezTo>
                  <a:cubicBezTo>
                    <a:pt x="6" y="36"/>
                    <a:pt x="6" y="37"/>
                    <a:pt x="7" y="38"/>
                  </a:cubicBezTo>
                  <a:cubicBezTo>
                    <a:pt x="9" y="39"/>
                    <a:pt x="11" y="40"/>
                    <a:pt x="15" y="40"/>
                  </a:cubicBezTo>
                  <a:lnTo>
                    <a:pt x="15" y="46"/>
                  </a:lnTo>
                  <a:close/>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60" name="Freeform 23">
              <a:extLst>
                <a:ext uri="{FF2B5EF4-FFF2-40B4-BE49-F238E27FC236}">
                  <a16:creationId xmlns:a16="http://schemas.microsoft.com/office/drawing/2014/main" xmlns="" id="{EDBE33BB-2E35-46B5-AA9D-54A0F223640A}"/>
                </a:ext>
              </a:extLst>
            </p:cNvPr>
            <p:cNvSpPr>
              <a:spLocks/>
            </p:cNvSpPr>
            <p:nvPr/>
          </p:nvSpPr>
          <p:spPr bwMode="auto">
            <a:xfrm>
              <a:off x="3445" y="3046"/>
              <a:ext cx="37" cy="25"/>
            </a:xfrm>
            <a:custGeom>
              <a:avLst/>
              <a:gdLst>
                <a:gd name="T0" fmla="*/ 50 w 50"/>
                <a:gd name="T1" fmla="*/ 33 h 33"/>
                <a:gd name="T2" fmla="*/ 44 w 50"/>
                <a:gd name="T3" fmla="*/ 33 h 33"/>
                <a:gd name="T4" fmla="*/ 44 w 50"/>
                <a:gd name="T5" fmla="*/ 17 h 33"/>
                <a:gd name="T6" fmla="*/ 43 w 50"/>
                <a:gd name="T7" fmla="*/ 9 h 33"/>
                <a:gd name="T8" fmla="*/ 36 w 50"/>
                <a:gd name="T9" fmla="*/ 6 h 33"/>
                <a:gd name="T10" fmla="*/ 29 w 50"/>
                <a:gd name="T11" fmla="*/ 9 h 33"/>
                <a:gd name="T12" fmla="*/ 28 w 50"/>
                <a:gd name="T13" fmla="*/ 17 h 33"/>
                <a:gd name="T14" fmla="*/ 28 w 50"/>
                <a:gd name="T15" fmla="*/ 33 h 33"/>
                <a:gd name="T16" fmla="*/ 22 w 50"/>
                <a:gd name="T17" fmla="*/ 33 h 33"/>
                <a:gd name="T18" fmla="*/ 22 w 50"/>
                <a:gd name="T19" fmla="*/ 17 h 33"/>
                <a:gd name="T20" fmla="*/ 21 w 50"/>
                <a:gd name="T21" fmla="*/ 9 h 33"/>
                <a:gd name="T22" fmla="*/ 14 w 50"/>
                <a:gd name="T23" fmla="*/ 6 h 33"/>
                <a:gd name="T24" fmla="*/ 7 w 50"/>
                <a:gd name="T25" fmla="*/ 9 h 33"/>
                <a:gd name="T26" fmla="*/ 6 w 50"/>
                <a:gd name="T27" fmla="*/ 17 h 33"/>
                <a:gd name="T28" fmla="*/ 6 w 50"/>
                <a:gd name="T29" fmla="*/ 33 h 33"/>
                <a:gd name="T30" fmla="*/ 0 w 50"/>
                <a:gd name="T31" fmla="*/ 33 h 33"/>
                <a:gd name="T32" fmla="*/ 0 w 50"/>
                <a:gd name="T33" fmla="*/ 17 h 33"/>
                <a:gd name="T34" fmla="*/ 14 w 50"/>
                <a:gd name="T35" fmla="*/ 0 h 33"/>
                <a:gd name="T36" fmla="*/ 25 w 50"/>
                <a:gd name="T37" fmla="*/ 5 h 33"/>
                <a:gd name="T38" fmla="*/ 36 w 50"/>
                <a:gd name="T39" fmla="*/ 0 h 33"/>
                <a:gd name="T40" fmla="*/ 50 w 50"/>
                <a:gd name="T41" fmla="*/ 17 h 33"/>
                <a:gd name="T42" fmla="*/ 50 w 50"/>
                <a:gd name="T43"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33">
                  <a:moveTo>
                    <a:pt x="50" y="33"/>
                  </a:moveTo>
                  <a:cubicBezTo>
                    <a:pt x="44" y="33"/>
                    <a:pt x="44" y="33"/>
                    <a:pt x="44" y="33"/>
                  </a:cubicBezTo>
                  <a:cubicBezTo>
                    <a:pt x="44" y="17"/>
                    <a:pt x="44" y="17"/>
                    <a:pt x="44" y="17"/>
                  </a:cubicBezTo>
                  <a:cubicBezTo>
                    <a:pt x="44" y="13"/>
                    <a:pt x="44" y="11"/>
                    <a:pt x="43" y="9"/>
                  </a:cubicBezTo>
                  <a:cubicBezTo>
                    <a:pt x="41" y="7"/>
                    <a:pt x="39" y="6"/>
                    <a:pt x="36" y="6"/>
                  </a:cubicBezTo>
                  <a:cubicBezTo>
                    <a:pt x="33" y="6"/>
                    <a:pt x="31" y="7"/>
                    <a:pt x="29" y="9"/>
                  </a:cubicBezTo>
                  <a:cubicBezTo>
                    <a:pt x="28" y="11"/>
                    <a:pt x="28" y="13"/>
                    <a:pt x="28" y="17"/>
                  </a:cubicBezTo>
                  <a:cubicBezTo>
                    <a:pt x="28" y="33"/>
                    <a:pt x="28" y="33"/>
                    <a:pt x="28" y="33"/>
                  </a:cubicBezTo>
                  <a:cubicBezTo>
                    <a:pt x="22" y="33"/>
                    <a:pt x="22" y="33"/>
                    <a:pt x="22" y="33"/>
                  </a:cubicBezTo>
                  <a:cubicBezTo>
                    <a:pt x="22" y="17"/>
                    <a:pt x="22" y="17"/>
                    <a:pt x="22" y="17"/>
                  </a:cubicBezTo>
                  <a:cubicBezTo>
                    <a:pt x="22" y="13"/>
                    <a:pt x="22" y="11"/>
                    <a:pt x="21" y="9"/>
                  </a:cubicBezTo>
                  <a:cubicBezTo>
                    <a:pt x="19" y="7"/>
                    <a:pt x="17" y="6"/>
                    <a:pt x="14" y="6"/>
                  </a:cubicBezTo>
                  <a:cubicBezTo>
                    <a:pt x="11" y="6"/>
                    <a:pt x="9" y="7"/>
                    <a:pt x="7" y="9"/>
                  </a:cubicBezTo>
                  <a:cubicBezTo>
                    <a:pt x="6" y="11"/>
                    <a:pt x="6" y="13"/>
                    <a:pt x="6" y="17"/>
                  </a:cubicBezTo>
                  <a:cubicBezTo>
                    <a:pt x="6" y="33"/>
                    <a:pt x="6" y="33"/>
                    <a:pt x="6" y="33"/>
                  </a:cubicBezTo>
                  <a:cubicBezTo>
                    <a:pt x="0" y="33"/>
                    <a:pt x="0" y="33"/>
                    <a:pt x="0" y="33"/>
                  </a:cubicBezTo>
                  <a:cubicBezTo>
                    <a:pt x="0" y="17"/>
                    <a:pt x="0" y="17"/>
                    <a:pt x="0" y="17"/>
                  </a:cubicBezTo>
                  <a:cubicBezTo>
                    <a:pt x="0" y="5"/>
                    <a:pt x="5" y="0"/>
                    <a:pt x="14" y="0"/>
                  </a:cubicBezTo>
                  <a:cubicBezTo>
                    <a:pt x="19" y="0"/>
                    <a:pt x="23" y="2"/>
                    <a:pt x="25" y="5"/>
                  </a:cubicBezTo>
                  <a:cubicBezTo>
                    <a:pt x="27" y="2"/>
                    <a:pt x="31" y="0"/>
                    <a:pt x="36" y="0"/>
                  </a:cubicBezTo>
                  <a:cubicBezTo>
                    <a:pt x="45" y="0"/>
                    <a:pt x="50" y="5"/>
                    <a:pt x="50" y="17"/>
                  </a:cubicBezTo>
                  <a:lnTo>
                    <a:pt x="50" y="33"/>
                  </a:lnTo>
                  <a:close/>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61" name="Freeform 24">
              <a:extLst>
                <a:ext uri="{FF2B5EF4-FFF2-40B4-BE49-F238E27FC236}">
                  <a16:creationId xmlns:a16="http://schemas.microsoft.com/office/drawing/2014/main" xmlns="" id="{6FD763F7-13E4-4AF1-9A2E-DE57B5F35B1F}"/>
                </a:ext>
              </a:extLst>
            </p:cNvPr>
            <p:cNvSpPr>
              <a:spLocks noEditPoints="1"/>
            </p:cNvSpPr>
            <p:nvPr/>
          </p:nvSpPr>
          <p:spPr bwMode="auto">
            <a:xfrm>
              <a:off x="3486" y="3046"/>
              <a:ext cx="20" cy="35"/>
            </a:xfrm>
            <a:custGeom>
              <a:avLst/>
              <a:gdLst>
                <a:gd name="T0" fmla="*/ 28 w 28"/>
                <a:gd name="T1" fmla="*/ 17 h 47"/>
                <a:gd name="T2" fmla="*/ 14 w 28"/>
                <a:gd name="T3" fmla="*/ 33 h 47"/>
                <a:gd name="T4" fmla="*/ 6 w 28"/>
                <a:gd name="T5" fmla="*/ 33 h 47"/>
                <a:gd name="T6" fmla="*/ 6 w 28"/>
                <a:gd name="T7" fmla="*/ 47 h 47"/>
                <a:gd name="T8" fmla="*/ 0 w 28"/>
                <a:gd name="T9" fmla="*/ 47 h 47"/>
                <a:gd name="T10" fmla="*/ 0 w 28"/>
                <a:gd name="T11" fmla="*/ 17 h 47"/>
                <a:gd name="T12" fmla="*/ 14 w 28"/>
                <a:gd name="T13" fmla="*/ 0 h 47"/>
                <a:gd name="T14" fmla="*/ 28 w 28"/>
                <a:gd name="T15" fmla="*/ 17 h 47"/>
                <a:gd name="T16" fmla="*/ 22 w 28"/>
                <a:gd name="T17" fmla="*/ 17 h 47"/>
                <a:gd name="T18" fmla="*/ 20 w 28"/>
                <a:gd name="T19" fmla="*/ 9 h 47"/>
                <a:gd name="T20" fmla="*/ 14 w 28"/>
                <a:gd name="T21" fmla="*/ 6 h 47"/>
                <a:gd name="T22" fmla="*/ 7 w 28"/>
                <a:gd name="T23" fmla="*/ 9 h 47"/>
                <a:gd name="T24" fmla="*/ 6 w 28"/>
                <a:gd name="T25" fmla="*/ 17 h 47"/>
                <a:gd name="T26" fmla="*/ 6 w 28"/>
                <a:gd name="T27" fmla="*/ 27 h 47"/>
                <a:gd name="T28" fmla="*/ 14 w 28"/>
                <a:gd name="T29" fmla="*/ 27 h 47"/>
                <a:gd name="T30" fmla="*/ 20 w 28"/>
                <a:gd name="T31" fmla="*/ 24 h 47"/>
                <a:gd name="T32" fmla="*/ 22 w 28"/>
                <a:gd name="T33" fmla="*/ 1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47">
                  <a:moveTo>
                    <a:pt x="28" y="17"/>
                  </a:moveTo>
                  <a:cubicBezTo>
                    <a:pt x="28" y="28"/>
                    <a:pt x="23" y="33"/>
                    <a:pt x="14" y="33"/>
                  </a:cubicBezTo>
                  <a:cubicBezTo>
                    <a:pt x="6" y="33"/>
                    <a:pt x="6" y="33"/>
                    <a:pt x="6" y="33"/>
                  </a:cubicBezTo>
                  <a:cubicBezTo>
                    <a:pt x="6" y="47"/>
                    <a:pt x="6" y="47"/>
                    <a:pt x="6" y="47"/>
                  </a:cubicBezTo>
                  <a:cubicBezTo>
                    <a:pt x="0" y="47"/>
                    <a:pt x="0" y="47"/>
                    <a:pt x="0" y="47"/>
                  </a:cubicBezTo>
                  <a:cubicBezTo>
                    <a:pt x="0" y="17"/>
                    <a:pt x="0" y="17"/>
                    <a:pt x="0" y="17"/>
                  </a:cubicBezTo>
                  <a:cubicBezTo>
                    <a:pt x="0" y="5"/>
                    <a:pt x="4" y="0"/>
                    <a:pt x="14" y="0"/>
                  </a:cubicBezTo>
                  <a:cubicBezTo>
                    <a:pt x="23" y="0"/>
                    <a:pt x="28" y="5"/>
                    <a:pt x="28" y="17"/>
                  </a:cubicBezTo>
                  <a:moveTo>
                    <a:pt x="22" y="17"/>
                  </a:moveTo>
                  <a:cubicBezTo>
                    <a:pt x="22" y="13"/>
                    <a:pt x="21" y="11"/>
                    <a:pt x="20" y="9"/>
                  </a:cubicBezTo>
                  <a:cubicBezTo>
                    <a:pt x="19" y="7"/>
                    <a:pt x="17" y="6"/>
                    <a:pt x="14" y="6"/>
                  </a:cubicBezTo>
                  <a:cubicBezTo>
                    <a:pt x="11" y="6"/>
                    <a:pt x="8" y="7"/>
                    <a:pt x="7" y="9"/>
                  </a:cubicBezTo>
                  <a:cubicBezTo>
                    <a:pt x="6" y="11"/>
                    <a:pt x="6" y="13"/>
                    <a:pt x="6" y="17"/>
                  </a:cubicBezTo>
                  <a:cubicBezTo>
                    <a:pt x="6" y="27"/>
                    <a:pt x="6" y="27"/>
                    <a:pt x="6" y="27"/>
                  </a:cubicBezTo>
                  <a:cubicBezTo>
                    <a:pt x="14" y="27"/>
                    <a:pt x="14" y="27"/>
                    <a:pt x="14" y="27"/>
                  </a:cubicBezTo>
                  <a:cubicBezTo>
                    <a:pt x="17" y="27"/>
                    <a:pt x="19" y="26"/>
                    <a:pt x="20" y="24"/>
                  </a:cubicBezTo>
                  <a:cubicBezTo>
                    <a:pt x="21" y="23"/>
                    <a:pt x="22" y="20"/>
                    <a:pt x="22" y="17"/>
                  </a:cubicBezTo>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62" name="Freeform 25">
              <a:extLst>
                <a:ext uri="{FF2B5EF4-FFF2-40B4-BE49-F238E27FC236}">
                  <a16:creationId xmlns:a16="http://schemas.microsoft.com/office/drawing/2014/main" xmlns="" id="{D1FA39A4-5C12-4D0D-A354-0192AC1D1DFF}"/>
                </a:ext>
              </a:extLst>
            </p:cNvPr>
            <p:cNvSpPr>
              <a:spLocks/>
            </p:cNvSpPr>
            <p:nvPr/>
          </p:nvSpPr>
          <p:spPr bwMode="auto">
            <a:xfrm>
              <a:off x="3509" y="3037"/>
              <a:ext cx="12" cy="34"/>
            </a:xfrm>
            <a:custGeom>
              <a:avLst/>
              <a:gdLst>
                <a:gd name="T0" fmla="*/ 15 w 15"/>
                <a:gd name="T1" fmla="*/ 46 h 46"/>
                <a:gd name="T2" fmla="*/ 0 w 15"/>
                <a:gd name="T3" fmla="*/ 34 h 46"/>
                <a:gd name="T4" fmla="*/ 0 w 15"/>
                <a:gd name="T5" fmla="*/ 0 h 46"/>
                <a:gd name="T6" fmla="*/ 6 w 15"/>
                <a:gd name="T7" fmla="*/ 0 h 46"/>
                <a:gd name="T8" fmla="*/ 6 w 15"/>
                <a:gd name="T9" fmla="*/ 34 h 46"/>
                <a:gd name="T10" fmla="*/ 7 w 15"/>
                <a:gd name="T11" fmla="*/ 38 h 46"/>
                <a:gd name="T12" fmla="*/ 15 w 15"/>
                <a:gd name="T13" fmla="*/ 40 h 46"/>
                <a:gd name="T14" fmla="*/ 15 w 15"/>
                <a:gd name="T15" fmla="*/ 4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6">
                  <a:moveTo>
                    <a:pt x="15" y="46"/>
                  </a:moveTo>
                  <a:cubicBezTo>
                    <a:pt x="5" y="46"/>
                    <a:pt x="0" y="42"/>
                    <a:pt x="0" y="34"/>
                  </a:cubicBezTo>
                  <a:cubicBezTo>
                    <a:pt x="0" y="0"/>
                    <a:pt x="0" y="0"/>
                    <a:pt x="0" y="0"/>
                  </a:cubicBezTo>
                  <a:cubicBezTo>
                    <a:pt x="6" y="0"/>
                    <a:pt x="6" y="0"/>
                    <a:pt x="6" y="0"/>
                  </a:cubicBezTo>
                  <a:cubicBezTo>
                    <a:pt x="6" y="34"/>
                    <a:pt x="6" y="34"/>
                    <a:pt x="6" y="34"/>
                  </a:cubicBezTo>
                  <a:cubicBezTo>
                    <a:pt x="6" y="36"/>
                    <a:pt x="6" y="37"/>
                    <a:pt x="7" y="38"/>
                  </a:cubicBezTo>
                  <a:cubicBezTo>
                    <a:pt x="9" y="39"/>
                    <a:pt x="11" y="40"/>
                    <a:pt x="15" y="40"/>
                  </a:cubicBezTo>
                  <a:lnTo>
                    <a:pt x="15" y="46"/>
                  </a:lnTo>
                  <a:close/>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63" name="Freeform 26">
              <a:extLst>
                <a:ext uri="{FF2B5EF4-FFF2-40B4-BE49-F238E27FC236}">
                  <a16:creationId xmlns:a16="http://schemas.microsoft.com/office/drawing/2014/main" xmlns="" id="{E0B1C738-9825-4FB1-909E-9DB5C95FF986}"/>
                </a:ext>
              </a:extLst>
            </p:cNvPr>
            <p:cNvSpPr>
              <a:spLocks noEditPoints="1"/>
            </p:cNvSpPr>
            <p:nvPr/>
          </p:nvSpPr>
          <p:spPr bwMode="auto">
            <a:xfrm>
              <a:off x="3522" y="3046"/>
              <a:ext cx="21" cy="25"/>
            </a:xfrm>
            <a:custGeom>
              <a:avLst/>
              <a:gdLst>
                <a:gd name="T0" fmla="*/ 28 w 28"/>
                <a:gd name="T1" fmla="*/ 17 h 33"/>
                <a:gd name="T2" fmla="*/ 14 w 28"/>
                <a:gd name="T3" fmla="*/ 33 h 33"/>
                <a:gd name="T4" fmla="*/ 0 w 28"/>
                <a:gd name="T5" fmla="*/ 17 h 33"/>
                <a:gd name="T6" fmla="*/ 14 w 28"/>
                <a:gd name="T7" fmla="*/ 0 h 33"/>
                <a:gd name="T8" fmla="*/ 28 w 28"/>
                <a:gd name="T9" fmla="*/ 17 h 33"/>
                <a:gd name="T10" fmla="*/ 22 w 28"/>
                <a:gd name="T11" fmla="*/ 17 h 33"/>
                <a:gd name="T12" fmla="*/ 20 w 28"/>
                <a:gd name="T13" fmla="*/ 9 h 33"/>
                <a:gd name="T14" fmla="*/ 14 w 28"/>
                <a:gd name="T15" fmla="*/ 6 h 33"/>
                <a:gd name="T16" fmla="*/ 7 w 28"/>
                <a:gd name="T17" fmla="*/ 9 h 33"/>
                <a:gd name="T18" fmla="*/ 6 w 28"/>
                <a:gd name="T19" fmla="*/ 17 h 33"/>
                <a:gd name="T20" fmla="*/ 7 w 28"/>
                <a:gd name="T21" fmla="*/ 24 h 33"/>
                <a:gd name="T22" fmla="*/ 14 w 28"/>
                <a:gd name="T23" fmla="*/ 27 h 33"/>
                <a:gd name="T24" fmla="*/ 20 w 28"/>
                <a:gd name="T25" fmla="*/ 24 h 33"/>
                <a:gd name="T26" fmla="*/ 22 w 28"/>
                <a:gd name="T27"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33">
                  <a:moveTo>
                    <a:pt x="28" y="17"/>
                  </a:moveTo>
                  <a:cubicBezTo>
                    <a:pt x="28" y="28"/>
                    <a:pt x="23" y="33"/>
                    <a:pt x="14" y="33"/>
                  </a:cubicBezTo>
                  <a:cubicBezTo>
                    <a:pt x="4" y="33"/>
                    <a:pt x="0" y="28"/>
                    <a:pt x="0" y="17"/>
                  </a:cubicBezTo>
                  <a:cubicBezTo>
                    <a:pt x="0" y="5"/>
                    <a:pt x="4" y="0"/>
                    <a:pt x="14" y="0"/>
                  </a:cubicBezTo>
                  <a:cubicBezTo>
                    <a:pt x="23" y="0"/>
                    <a:pt x="28" y="5"/>
                    <a:pt x="28" y="17"/>
                  </a:cubicBezTo>
                  <a:moveTo>
                    <a:pt x="22" y="17"/>
                  </a:moveTo>
                  <a:cubicBezTo>
                    <a:pt x="22" y="13"/>
                    <a:pt x="21" y="11"/>
                    <a:pt x="20" y="9"/>
                  </a:cubicBezTo>
                  <a:cubicBezTo>
                    <a:pt x="19" y="7"/>
                    <a:pt x="17" y="6"/>
                    <a:pt x="14" y="6"/>
                  </a:cubicBezTo>
                  <a:cubicBezTo>
                    <a:pt x="11" y="6"/>
                    <a:pt x="8" y="7"/>
                    <a:pt x="7" y="9"/>
                  </a:cubicBezTo>
                  <a:cubicBezTo>
                    <a:pt x="6" y="11"/>
                    <a:pt x="6" y="13"/>
                    <a:pt x="6" y="17"/>
                  </a:cubicBezTo>
                  <a:cubicBezTo>
                    <a:pt x="6" y="20"/>
                    <a:pt x="6" y="23"/>
                    <a:pt x="7" y="24"/>
                  </a:cubicBezTo>
                  <a:cubicBezTo>
                    <a:pt x="8" y="26"/>
                    <a:pt x="11" y="27"/>
                    <a:pt x="14" y="27"/>
                  </a:cubicBezTo>
                  <a:cubicBezTo>
                    <a:pt x="17" y="27"/>
                    <a:pt x="19" y="26"/>
                    <a:pt x="20" y="24"/>
                  </a:cubicBezTo>
                  <a:cubicBezTo>
                    <a:pt x="21" y="23"/>
                    <a:pt x="22" y="20"/>
                    <a:pt x="22" y="17"/>
                  </a:cubicBezTo>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64" name="Freeform 27">
              <a:extLst>
                <a:ext uri="{FF2B5EF4-FFF2-40B4-BE49-F238E27FC236}">
                  <a16:creationId xmlns:a16="http://schemas.microsoft.com/office/drawing/2014/main" xmlns="" id="{1F06F773-D44A-4BB3-BA77-1441451EA6CE}"/>
                </a:ext>
              </a:extLst>
            </p:cNvPr>
            <p:cNvSpPr>
              <a:spLocks noEditPoints="1"/>
            </p:cNvSpPr>
            <p:nvPr/>
          </p:nvSpPr>
          <p:spPr bwMode="auto">
            <a:xfrm>
              <a:off x="3546" y="3037"/>
              <a:ext cx="4" cy="34"/>
            </a:xfrm>
            <a:custGeom>
              <a:avLst/>
              <a:gdLst>
                <a:gd name="T0" fmla="*/ 4 w 4"/>
                <a:gd name="T1" fmla="*/ 4 h 34"/>
                <a:gd name="T2" fmla="*/ 0 w 4"/>
                <a:gd name="T3" fmla="*/ 4 h 34"/>
                <a:gd name="T4" fmla="*/ 0 w 4"/>
                <a:gd name="T5" fmla="*/ 0 h 34"/>
                <a:gd name="T6" fmla="*/ 4 w 4"/>
                <a:gd name="T7" fmla="*/ 0 h 34"/>
                <a:gd name="T8" fmla="*/ 4 w 4"/>
                <a:gd name="T9" fmla="*/ 4 h 34"/>
                <a:gd name="T10" fmla="*/ 0 w 4"/>
                <a:gd name="T11" fmla="*/ 9 h 34"/>
                <a:gd name="T12" fmla="*/ 4 w 4"/>
                <a:gd name="T13" fmla="*/ 9 h 34"/>
                <a:gd name="T14" fmla="*/ 4 w 4"/>
                <a:gd name="T15" fmla="*/ 34 h 34"/>
                <a:gd name="T16" fmla="*/ 0 w 4"/>
                <a:gd name="T17" fmla="*/ 34 h 34"/>
                <a:gd name="T18" fmla="*/ 0 w 4"/>
                <a:gd name="T19" fmla="*/ 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34">
                  <a:moveTo>
                    <a:pt x="4" y="4"/>
                  </a:moveTo>
                  <a:lnTo>
                    <a:pt x="0" y="4"/>
                  </a:lnTo>
                  <a:lnTo>
                    <a:pt x="0" y="0"/>
                  </a:lnTo>
                  <a:lnTo>
                    <a:pt x="4" y="0"/>
                  </a:lnTo>
                  <a:lnTo>
                    <a:pt x="4" y="4"/>
                  </a:lnTo>
                  <a:close/>
                  <a:moveTo>
                    <a:pt x="0" y="9"/>
                  </a:moveTo>
                  <a:lnTo>
                    <a:pt x="4" y="9"/>
                  </a:lnTo>
                  <a:lnTo>
                    <a:pt x="4" y="34"/>
                  </a:lnTo>
                  <a:lnTo>
                    <a:pt x="0" y="34"/>
                  </a:lnTo>
                  <a:lnTo>
                    <a:pt x="0" y="9"/>
                  </a:lnTo>
                  <a:close/>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65" name="Freeform 28">
              <a:extLst>
                <a:ext uri="{FF2B5EF4-FFF2-40B4-BE49-F238E27FC236}">
                  <a16:creationId xmlns:a16="http://schemas.microsoft.com/office/drawing/2014/main" xmlns="" id="{CC82AF9E-540E-4599-A638-2FF5561D0549}"/>
                </a:ext>
              </a:extLst>
            </p:cNvPr>
            <p:cNvSpPr>
              <a:spLocks noEditPoints="1"/>
            </p:cNvSpPr>
            <p:nvPr/>
          </p:nvSpPr>
          <p:spPr bwMode="auto">
            <a:xfrm>
              <a:off x="3384" y="3046"/>
              <a:ext cx="21" cy="25"/>
            </a:xfrm>
            <a:custGeom>
              <a:avLst/>
              <a:gdLst>
                <a:gd name="T0" fmla="*/ 6 w 28"/>
                <a:gd name="T1" fmla="*/ 19 h 34"/>
                <a:gd name="T2" fmla="*/ 15 w 28"/>
                <a:gd name="T3" fmla="*/ 28 h 34"/>
                <a:gd name="T4" fmla="*/ 23 w 28"/>
                <a:gd name="T5" fmla="*/ 25 h 34"/>
                <a:gd name="T6" fmla="*/ 27 w 28"/>
                <a:gd name="T7" fmla="*/ 29 h 34"/>
                <a:gd name="T8" fmla="*/ 15 w 28"/>
                <a:gd name="T9" fmla="*/ 34 h 34"/>
                <a:gd name="T10" fmla="*/ 0 w 28"/>
                <a:gd name="T11" fmla="*/ 17 h 34"/>
                <a:gd name="T12" fmla="*/ 14 w 28"/>
                <a:gd name="T13" fmla="*/ 0 h 34"/>
                <a:gd name="T14" fmla="*/ 28 w 28"/>
                <a:gd name="T15" fmla="*/ 16 h 34"/>
                <a:gd name="T16" fmla="*/ 28 w 28"/>
                <a:gd name="T17" fmla="*/ 19 h 34"/>
                <a:gd name="T18" fmla="*/ 6 w 28"/>
                <a:gd name="T19" fmla="*/ 19 h 34"/>
                <a:gd name="T20" fmla="*/ 20 w 28"/>
                <a:gd name="T21" fmla="*/ 10 h 34"/>
                <a:gd name="T22" fmla="*/ 14 w 28"/>
                <a:gd name="T23" fmla="*/ 5 h 34"/>
                <a:gd name="T24" fmla="*/ 7 w 28"/>
                <a:gd name="T25" fmla="*/ 10 h 34"/>
                <a:gd name="T26" fmla="*/ 6 w 28"/>
                <a:gd name="T27" fmla="*/ 14 h 34"/>
                <a:gd name="T28" fmla="*/ 21 w 28"/>
                <a:gd name="T29" fmla="*/ 14 h 34"/>
                <a:gd name="T30" fmla="*/ 20 w 28"/>
                <a:gd name="T31" fmla="*/ 1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34">
                  <a:moveTo>
                    <a:pt x="6" y="19"/>
                  </a:moveTo>
                  <a:cubicBezTo>
                    <a:pt x="6" y="24"/>
                    <a:pt x="9" y="28"/>
                    <a:pt x="15" y="28"/>
                  </a:cubicBezTo>
                  <a:cubicBezTo>
                    <a:pt x="19" y="28"/>
                    <a:pt x="21" y="27"/>
                    <a:pt x="23" y="25"/>
                  </a:cubicBezTo>
                  <a:cubicBezTo>
                    <a:pt x="27" y="29"/>
                    <a:pt x="27" y="29"/>
                    <a:pt x="27" y="29"/>
                  </a:cubicBezTo>
                  <a:cubicBezTo>
                    <a:pt x="24" y="32"/>
                    <a:pt x="21" y="34"/>
                    <a:pt x="15" y="34"/>
                  </a:cubicBezTo>
                  <a:cubicBezTo>
                    <a:pt x="6" y="34"/>
                    <a:pt x="0" y="29"/>
                    <a:pt x="0" y="17"/>
                  </a:cubicBezTo>
                  <a:cubicBezTo>
                    <a:pt x="0" y="6"/>
                    <a:pt x="5" y="0"/>
                    <a:pt x="14" y="0"/>
                  </a:cubicBezTo>
                  <a:cubicBezTo>
                    <a:pt x="23" y="0"/>
                    <a:pt x="28" y="6"/>
                    <a:pt x="28" y="16"/>
                  </a:cubicBezTo>
                  <a:cubicBezTo>
                    <a:pt x="28" y="19"/>
                    <a:pt x="28" y="19"/>
                    <a:pt x="28" y="19"/>
                  </a:cubicBezTo>
                  <a:lnTo>
                    <a:pt x="6" y="19"/>
                  </a:lnTo>
                  <a:close/>
                  <a:moveTo>
                    <a:pt x="20" y="10"/>
                  </a:moveTo>
                  <a:cubicBezTo>
                    <a:pt x="19" y="7"/>
                    <a:pt x="17" y="5"/>
                    <a:pt x="14" y="5"/>
                  </a:cubicBezTo>
                  <a:cubicBezTo>
                    <a:pt x="11" y="5"/>
                    <a:pt x="8" y="7"/>
                    <a:pt x="7" y="10"/>
                  </a:cubicBezTo>
                  <a:cubicBezTo>
                    <a:pt x="7" y="11"/>
                    <a:pt x="7" y="12"/>
                    <a:pt x="6" y="14"/>
                  </a:cubicBezTo>
                  <a:cubicBezTo>
                    <a:pt x="21" y="14"/>
                    <a:pt x="21" y="14"/>
                    <a:pt x="21" y="14"/>
                  </a:cubicBezTo>
                  <a:cubicBezTo>
                    <a:pt x="21" y="12"/>
                    <a:pt x="21" y="11"/>
                    <a:pt x="20" y="10"/>
                  </a:cubicBezTo>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66" name="Freeform 29">
              <a:extLst>
                <a:ext uri="{FF2B5EF4-FFF2-40B4-BE49-F238E27FC236}">
                  <a16:creationId xmlns:a16="http://schemas.microsoft.com/office/drawing/2014/main" xmlns="" id="{45E3029F-8188-4D3C-A02C-6027B15AE5FE}"/>
                </a:ext>
              </a:extLst>
            </p:cNvPr>
            <p:cNvSpPr>
              <a:spLocks noEditPoints="1"/>
            </p:cNvSpPr>
            <p:nvPr/>
          </p:nvSpPr>
          <p:spPr bwMode="auto">
            <a:xfrm>
              <a:off x="3420" y="3046"/>
              <a:ext cx="21" cy="25"/>
            </a:xfrm>
            <a:custGeom>
              <a:avLst/>
              <a:gdLst>
                <a:gd name="T0" fmla="*/ 7 w 28"/>
                <a:gd name="T1" fmla="*/ 19 h 34"/>
                <a:gd name="T2" fmla="*/ 15 w 28"/>
                <a:gd name="T3" fmla="*/ 28 h 34"/>
                <a:gd name="T4" fmla="*/ 23 w 28"/>
                <a:gd name="T5" fmla="*/ 25 h 34"/>
                <a:gd name="T6" fmla="*/ 27 w 28"/>
                <a:gd name="T7" fmla="*/ 29 h 34"/>
                <a:gd name="T8" fmla="*/ 15 w 28"/>
                <a:gd name="T9" fmla="*/ 34 h 34"/>
                <a:gd name="T10" fmla="*/ 0 w 28"/>
                <a:gd name="T11" fmla="*/ 17 h 34"/>
                <a:gd name="T12" fmla="*/ 14 w 28"/>
                <a:gd name="T13" fmla="*/ 0 h 34"/>
                <a:gd name="T14" fmla="*/ 28 w 28"/>
                <a:gd name="T15" fmla="*/ 16 h 34"/>
                <a:gd name="T16" fmla="*/ 28 w 28"/>
                <a:gd name="T17" fmla="*/ 19 h 34"/>
                <a:gd name="T18" fmla="*/ 7 w 28"/>
                <a:gd name="T19" fmla="*/ 19 h 34"/>
                <a:gd name="T20" fmla="*/ 21 w 28"/>
                <a:gd name="T21" fmla="*/ 10 h 34"/>
                <a:gd name="T22" fmla="*/ 14 w 28"/>
                <a:gd name="T23" fmla="*/ 5 h 34"/>
                <a:gd name="T24" fmla="*/ 8 w 28"/>
                <a:gd name="T25" fmla="*/ 10 h 34"/>
                <a:gd name="T26" fmla="*/ 7 w 28"/>
                <a:gd name="T27" fmla="*/ 14 h 34"/>
                <a:gd name="T28" fmla="*/ 22 w 28"/>
                <a:gd name="T29" fmla="*/ 14 h 34"/>
                <a:gd name="T30" fmla="*/ 21 w 28"/>
                <a:gd name="T31" fmla="*/ 1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34">
                  <a:moveTo>
                    <a:pt x="7" y="19"/>
                  </a:moveTo>
                  <a:cubicBezTo>
                    <a:pt x="7" y="24"/>
                    <a:pt x="10" y="28"/>
                    <a:pt x="15" y="28"/>
                  </a:cubicBezTo>
                  <a:cubicBezTo>
                    <a:pt x="19" y="28"/>
                    <a:pt x="21" y="27"/>
                    <a:pt x="23" y="25"/>
                  </a:cubicBezTo>
                  <a:cubicBezTo>
                    <a:pt x="27" y="29"/>
                    <a:pt x="27" y="29"/>
                    <a:pt x="27" y="29"/>
                  </a:cubicBezTo>
                  <a:cubicBezTo>
                    <a:pt x="24" y="32"/>
                    <a:pt x="21" y="34"/>
                    <a:pt x="15" y="34"/>
                  </a:cubicBezTo>
                  <a:cubicBezTo>
                    <a:pt x="7" y="34"/>
                    <a:pt x="0" y="29"/>
                    <a:pt x="0" y="17"/>
                  </a:cubicBezTo>
                  <a:cubicBezTo>
                    <a:pt x="0" y="6"/>
                    <a:pt x="6" y="0"/>
                    <a:pt x="14" y="0"/>
                  </a:cubicBezTo>
                  <a:cubicBezTo>
                    <a:pt x="23" y="0"/>
                    <a:pt x="28" y="6"/>
                    <a:pt x="28" y="16"/>
                  </a:cubicBezTo>
                  <a:cubicBezTo>
                    <a:pt x="28" y="19"/>
                    <a:pt x="28" y="19"/>
                    <a:pt x="28" y="19"/>
                  </a:cubicBezTo>
                  <a:lnTo>
                    <a:pt x="7" y="19"/>
                  </a:lnTo>
                  <a:close/>
                  <a:moveTo>
                    <a:pt x="21" y="10"/>
                  </a:moveTo>
                  <a:cubicBezTo>
                    <a:pt x="20" y="7"/>
                    <a:pt x="17" y="5"/>
                    <a:pt x="14" y="5"/>
                  </a:cubicBezTo>
                  <a:cubicBezTo>
                    <a:pt x="11" y="5"/>
                    <a:pt x="9" y="7"/>
                    <a:pt x="8" y="10"/>
                  </a:cubicBezTo>
                  <a:cubicBezTo>
                    <a:pt x="7" y="11"/>
                    <a:pt x="7" y="12"/>
                    <a:pt x="7" y="14"/>
                  </a:cubicBezTo>
                  <a:cubicBezTo>
                    <a:pt x="22" y="14"/>
                    <a:pt x="22" y="14"/>
                    <a:pt x="22" y="14"/>
                  </a:cubicBezTo>
                  <a:cubicBezTo>
                    <a:pt x="22" y="12"/>
                    <a:pt x="21" y="11"/>
                    <a:pt x="21" y="10"/>
                  </a:cubicBezTo>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grpSp>
      <p:sp>
        <p:nvSpPr>
          <p:cNvPr id="6168" name="AutoShape 31">
            <a:extLst>
              <a:ext uri="{FF2B5EF4-FFF2-40B4-BE49-F238E27FC236}">
                <a16:creationId xmlns:a16="http://schemas.microsoft.com/office/drawing/2014/main" xmlns="" id="{BF914477-2C41-444C-BCF1-6268E7A81E1C}"/>
              </a:ext>
            </a:extLst>
          </p:cNvPr>
          <p:cNvSpPr>
            <a:spLocks noChangeAspect="1" noChangeArrowheads="1" noTextEdit="1"/>
          </p:cNvSpPr>
          <p:nvPr/>
        </p:nvSpPr>
        <p:spPr bwMode="auto">
          <a:xfrm>
            <a:off x="5434013" y="1133475"/>
            <a:ext cx="113982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pic>
        <p:nvPicPr>
          <p:cNvPr id="6177" name="Picture 33">
            <a:extLst>
              <a:ext uri="{FF2B5EF4-FFF2-40B4-BE49-F238E27FC236}">
                <a16:creationId xmlns:a16="http://schemas.microsoft.com/office/drawing/2014/main" xmlns="" id="{4998BD5B-79EB-427C-BCE5-1C78385903E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05488" y="1263650"/>
            <a:ext cx="146050" cy="15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8" name="Picture 34">
            <a:extLst>
              <a:ext uri="{FF2B5EF4-FFF2-40B4-BE49-F238E27FC236}">
                <a16:creationId xmlns:a16="http://schemas.microsoft.com/office/drawing/2014/main" xmlns="" id="{9249AD6A-B95F-4FA8-9952-3CD333E0413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716588" y="1222375"/>
            <a:ext cx="228600" cy="23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9" name="Picture 35">
            <a:extLst>
              <a:ext uri="{FF2B5EF4-FFF2-40B4-BE49-F238E27FC236}">
                <a16:creationId xmlns:a16="http://schemas.microsoft.com/office/drawing/2014/main" xmlns="" id="{735AEF52-C225-4C2A-B5B4-0CCE3B33C53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710238" y="1211263"/>
            <a:ext cx="238125"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80" name="Picture 36">
            <a:extLst>
              <a:ext uri="{FF2B5EF4-FFF2-40B4-BE49-F238E27FC236}">
                <a16:creationId xmlns:a16="http://schemas.microsoft.com/office/drawing/2014/main" xmlns="" id="{D0CDF278-9FF4-4A96-B75B-1F234BD2BAA6}"/>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805488" y="1263650"/>
            <a:ext cx="138113" cy="15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9" name="Freeform 37">
            <a:extLst>
              <a:ext uri="{FF2B5EF4-FFF2-40B4-BE49-F238E27FC236}">
                <a16:creationId xmlns:a16="http://schemas.microsoft.com/office/drawing/2014/main" xmlns="" id="{C078BCDB-49C3-45C9-86EE-3B13EDBEC8CB}"/>
              </a:ext>
            </a:extLst>
          </p:cNvPr>
          <p:cNvSpPr>
            <a:spLocks noEditPoints="1"/>
          </p:cNvSpPr>
          <p:nvPr/>
        </p:nvSpPr>
        <p:spPr bwMode="auto">
          <a:xfrm>
            <a:off x="5635626" y="1492250"/>
            <a:ext cx="38100" cy="58738"/>
          </a:xfrm>
          <a:custGeom>
            <a:avLst/>
            <a:gdLst>
              <a:gd name="T0" fmla="*/ 12 w 12"/>
              <a:gd name="T1" fmla="*/ 7 h 19"/>
              <a:gd name="T2" fmla="*/ 6 w 12"/>
              <a:gd name="T3" fmla="*/ 14 h 19"/>
              <a:gd name="T4" fmla="*/ 3 w 12"/>
              <a:gd name="T5" fmla="*/ 14 h 19"/>
              <a:gd name="T6" fmla="*/ 3 w 12"/>
              <a:gd name="T7" fmla="*/ 19 h 19"/>
              <a:gd name="T8" fmla="*/ 0 w 12"/>
              <a:gd name="T9" fmla="*/ 19 h 19"/>
              <a:gd name="T10" fmla="*/ 0 w 12"/>
              <a:gd name="T11" fmla="*/ 7 h 19"/>
              <a:gd name="T12" fmla="*/ 6 w 12"/>
              <a:gd name="T13" fmla="*/ 0 h 19"/>
              <a:gd name="T14" fmla="*/ 12 w 12"/>
              <a:gd name="T15" fmla="*/ 7 h 19"/>
              <a:gd name="T16" fmla="*/ 9 w 12"/>
              <a:gd name="T17" fmla="*/ 7 h 19"/>
              <a:gd name="T18" fmla="*/ 9 w 12"/>
              <a:gd name="T19" fmla="*/ 4 h 19"/>
              <a:gd name="T20" fmla="*/ 6 w 12"/>
              <a:gd name="T21" fmla="*/ 3 h 19"/>
              <a:gd name="T22" fmla="*/ 3 w 12"/>
              <a:gd name="T23" fmla="*/ 4 h 19"/>
              <a:gd name="T24" fmla="*/ 3 w 12"/>
              <a:gd name="T25" fmla="*/ 7 h 19"/>
              <a:gd name="T26" fmla="*/ 3 w 12"/>
              <a:gd name="T27" fmla="*/ 11 h 19"/>
              <a:gd name="T28" fmla="*/ 6 w 12"/>
              <a:gd name="T29" fmla="*/ 11 h 19"/>
              <a:gd name="T30" fmla="*/ 9 w 12"/>
              <a:gd name="T31" fmla="*/ 10 h 19"/>
              <a:gd name="T32" fmla="*/ 9 w 12"/>
              <a:gd name="T33"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9">
                <a:moveTo>
                  <a:pt x="12" y="7"/>
                </a:moveTo>
                <a:cubicBezTo>
                  <a:pt x="12" y="12"/>
                  <a:pt x="10" y="14"/>
                  <a:pt x="6" y="14"/>
                </a:cubicBezTo>
                <a:cubicBezTo>
                  <a:pt x="3" y="14"/>
                  <a:pt x="3" y="14"/>
                  <a:pt x="3" y="14"/>
                </a:cubicBezTo>
                <a:cubicBezTo>
                  <a:pt x="3" y="19"/>
                  <a:pt x="3" y="19"/>
                  <a:pt x="3" y="19"/>
                </a:cubicBezTo>
                <a:cubicBezTo>
                  <a:pt x="0" y="19"/>
                  <a:pt x="0" y="19"/>
                  <a:pt x="0" y="19"/>
                </a:cubicBezTo>
                <a:cubicBezTo>
                  <a:pt x="0" y="7"/>
                  <a:pt x="0" y="7"/>
                  <a:pt x="0" y="7"/>
                </a:cubicBezTo>
                <a:cubicBezTo>
                  <a:pt x="0" y="2"/>
                  <a:pt x="2" y="0"/>
                  <a:pt x="6" y="0"/>
                </a:cubicBezTo>
                <a:cubicBezTo>
                  <a:pt x="10" y="0"/>
                  <a:pt x="12" y="2"/>
                  <a:pt x="12" y="7"/>
                </a:cubicBezTo>
                <a:moveTo>
                  <a:pt x="9" y="7"/>
                </a:moveTo>
                <a:cubicBezTo>
                  <a:pt x="9" y="6"/>
                  <a:pt x="9" y="5"/>
                  <a:pt x="9" y="4"/>
                </a:cubicBezTo>
                <a:cubicBezTo>
                  <a:pt x="8" y="3"/>
                  <a:pt x="7" y="3"/>
                  <a:pt x="6" y="3"/>
                </a:cubicBezTo>
                <a:cubicBezTo>
                  <a:pt x="5" y="3"/>
                  <a:pt x="4" y="3"/>
                  <a:pt x="3" y="4"/>
                </a:cubicBezTo>
                <a:cubicBezTo>
                  <a:pt x="3" y="5"/>
                  <a:pt x="3" y="6"/>
                  <a:pt x="3" y="7"/>
                </a:cubicBezTo>
                <a:cubicBezTo>
                  <a:pt x="3" y="11"/>
                  <a:pt x="3" y="11"/>
                  <a:pt x="3" y="11"/>
                </a:cubicBezTo>
                <a:cubicBezTo>
                  <a:pt x="6" y="11"/>
                  <a:pt x="6" y="11"/>
                  <a:pt x="6" y="11"/>
                </a:cubicBezTo>
                <a:cubicBezTo>
                  <a:pt x="7" y="11"/>
                  <a:pt x="8" y="11"/>
                  <a:pt x="9" y="10"/>
                </a:cubicBezTo>
                <a:cubicBezTo>
                  <a:pt x="9" y="9"/>
                  <a:pt x="9" y="8"/>
                  <a:pt x="9" y="7"/>
                </a:cubicBezTo>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70" name="Freeform 38">
            <a:extLst>
              <a:ext uri="{FF2B5EF4-FFF2-40B4-BE49-F238E27FC236}">
                <a16:creationId xmlns:a16="http://schemas.microsoft.com/office/drawing/2014/main" xmlns="" id="{3C1B8217-5940-4537-B373-584F49CEDE41}"/>
              </a:ext>
            </a:extLst>
          </p:cNvPr>
          <p:cNvSpPr>
            <a:spLocks noEditPoints="1"/>
          </p:cNvSpPr>
          <p:nvPr/>
        </p:nvSpPr>
        <p:spPr bwMode="auto">
          <a:xfrm>
            <a:off x="5676901" y="1476375"/>
            <a:ext cx="36513" cy="58738"/>
          </a:xfrm>
          <a:custGeom>
            <a:avLst/>
            <a:gdLst>
              <a:gd name="T0" fmla="*/ 12 w 12"/>
              <a:gd name="T1" fmla="*/ 12 h 19"/>
              <a:gd name="T2" fmla="*/ 6 w 12"/>
              <a:gd name="T3" fmla="*/ 19 h 19"/>
              <a:gd name="T4" fmla="*/ 0 w 12"/>
              <a:gd name="T5" fmla="*/ 12 h 19"/>
              <a:gd name="T6" fmla="*/ 6 w 12"/>
              <a:gd name="T7" fmla="*/ 5 h 19"/>
              <a:gd name="T8" fmla="*/ 12 w 12"/>
              <a:gd name="T9" fmla="*/ 12 h 19"/>
              <a:gd name="T10" fmla="*/ 11 w 12"/>
              <a:gd name="T11" fmla="*/ 2 h 19"/>
              <a:gd name="T12" fmla="*/ 10 w 12"/>
              <a:gd name="T13" fmla="*/ 4 h 19"/>
              <a:gd name="T14" fmla="*/ 6 w 12"/>
              <a:gd name="T15" fmla="*/ 2 h 19"/>
              <a:gd name="T16" fmla="*/ 2 w 12"/>
              <a:gd name="T17" fmla="*/ 4 h 19"/>
              <a:gd name="T18" fmla="*/ 1 w 12"/>
              <a:gd name="T19" fmla="*/ 2 h 19"/>
              <a:gd name="T20" fmla="*/ 6 w 12"/>
              <a:gd name="T21" fmla="*/ 0 h 19"/>
              <a:gd name="T22" fmla="*/ 11 w 12"/>
              <a:gd name="T23" fmla="*/ 2 h 19"/>
              <a:gd name="T24" fmla="*/ 10 w 12"/>
              <a:gd name="T25" fmla="*/ 12 h 19"/>
              <a:gd name="T26" fmla="*/ 9 w 12"/>
              <a:gd name="T27" fmla="*/ 9 h 19"/>
              <a:gd name="T28" fmla="*/ 6 w 12"/>
              <a:gd name="T29" fmla="*/ 8 h 19"/>
              <a:gd name="T30" fmla="*/ 4 w 12"/>
              <a:gd name="T31" fmla="*/ 9 h 19"/>
              <a:gd name="T32" fmla="*/ 3 w 12"/>
              <a:gd name="T33" fmla="*/ 12 h 19"/>
              <a:gd name="T34" fmla="*/ 4 w 12"/>
              <a:gd name="T35" fmla="*/ 15 h 19"/>
              <a:gd name="T36" fmla="*/ 6 w 12"/>
              <a:gd name="T37" fmla="*/ 16 h 19"/>
              <a:gd name="T38" fmla="*/ 9 w 12"/>
              <a:gd name="T39" fmla="*/ 15 h 19"/>
              <a:gd name="T40" fmla="*/ 10 w 12"/>
              <a:gd name="T41" fmla="*/ 1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 h="19">
                <a:moveTo>
                  <a:pt x="12" y="12"/>
                </a:moveTo>
                <a:cubicBezTo>
                  <a:pt x="12" y="17"/>
                  <a:pt x="10" y="19"/>
                  <a:pt x="6" y="19"/>
                </a:cubicBezTo>
                <a:cubicBezTo>
                  <a:pt x="2" y="19"/>
                  <a:pt x="0" y="17"/>
                  <a:pt x="0" y="12"/>
                </a:cubicBezTo>
                <a:cubicBezTo>
                  <a:pt x="0" y="7"/>
                  <a:pt x="2" y="5"/>
                  <a:pt x="6" y="5"/>
                </a:cubicBezTo>
                <a:cubicBezTo>
                  <a:pt x="10" y="5"/>
                  <a:pt x="12" y="7"/>
                  <a:pt x="12" y="12"/>
                </a:cubicBezTo>
                <a:moveTo>
                  <a:pt x="11" y="2"/>
                </a:moveTo>
                <a:cubicBezTo>
                  <a:pt x="10" y="4"/>
                  <a:pt x="10" y="4"/>
                  <a:pt x="10" y="4"/>
                </a:cubicBezTo>
                <a:cubicBezTo>
                  <a:pt x="6" y="2"/>
                  <a:pt x="6" y="2"/>
                  <a:pt x="6" y="2"/>
                </a:cubicBezTo>
                <a:cubicBezTo>
                  <a:pt x="2" y="4"/>
                  <a:pt x="2" y="4"/>
                  <a:pt x="2" y="4"/>
                </a:cubicBezTo>
                <a:cubicBezTo>
                  <a:pt x="1" y="2"/>
                  <a:pt x="1" y="2"/>
                  <a:pt x="1" y="2"/>
                </a:cubicBezTo>
                <a:cubicBezTo>
                  <a:pt x="6" y="0"/>
                  <a:pt x="6" y="0"/>
                  <a:pt x="6" y="0"/>
                </a:cubicBezTo>
                <a:lnTo>
                  <a:pt x="11" y="2"/>
                </a:lnTo>
                <a:close/>
                <a:moveTo>
                  <a:pt x="10" y="12"/>
                </a:moveTo>
                <a:cubicBezTo>
                  <a:pt x="10" y="11"/>
                  <a:pt x="9" y="10"/>
                  <a:pt x="9" y="9"/>
                </a:cubicBezTo>
                <a:cubicBezTo>
                  <a:pt x="8" y="8"/>
                  <a:pt x="8" y="8"/>
                  <a:pt x="6" y="8"/>
                </a:cubicBezTo>
                <a:cubicBezTo>
                  <a:pt x="5" y="8"/>
                  <a:pt x="4" y="8"/>
                  <a:pt x="4" y="9"/>
                </a:cubicBezTo>
                <a:cubicBezTo>
                  <a:pt x="3" y="10"/>
                  <a:pt x="3" y="11"/>
                  <a:pt x="3" y="12"/>
                </a:cubicBezTo>
                <a:cubicBezTo>
                  <a:pt x="3" y="13"/>
                  <a:pt x="3" y="14"/>
                  <a:pt x="4" y="15"/>
                </a:cubicBezTo>
                <a:cubicBezTo>
                  <a:pt x="4" y="16"/>
                  <a:pt x="5" y="16"/>
                  <a:pt x="6" y="16"/>
                </a:cubicBezTo>
                <a:cubicBezTo>
                  <a:pt x="8" y="16"/>
                  <a:pt x="8" y="16"/>
                  <a:pt x="9" y="15"/>
                </a:cubicBezTo>
                <a:cubicBezTo>
                  <a:pt x="9" y="14"/>
                  <a:pt x="10" y="13"/>
                  <a:pt x="10" y="12"/>
                </a:cubicBezTo>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71" name="Freeform 39">
            <a:extLst>
              <a:ext uri="{FF2B5EF4-FFF2-40B4-BE49-F238E27FC236}">
                <a16:creationId xmlns:a16="http://schemas.microsoft.com/office/drawing/2014/main" xmlns="" id="{2BE71437-5151-4616-8052-541206FD6320}"/>
              </a:ext>
            </a:extLst>
          </p:cNvPr>
          <p:cNvSpPr>
            <a:spLocks/>
          </p:cNvSpPr>
          <p:nvPr/>
        </p:nvSpPr>
        <p:spPr bwMode="auto">
          <a:xfrm>
            <a:off x="5719763" y="1476375"/>
            <a:ext cx="17463" cy="58738"/>
          </a:xfrm>
          <a:custGeom>
            <a:avLst/>
            <a:gdLst>
              <a:gd name="T0" fmla="*/ 6 w 6"/>
              <a:gd name="T1" fmla="*/ 19 h 19"/>
              <a:gd name="T2" fmla="*/ 0 w 6"/>
              <a:gd name="T3" fmla="*/ 14 h 19"/>
              <a:gd name="T4" fmla="*/ 0 w 6"/>
              <a:gd name="T5" fmla="*/ 0 h 19"/>
              <a:gd name="T6" fmla="*/ 2 w 6"/>
              <a:gd name="T7" fmla="*/ 0 h 19"/>
              <a:gd name="T8" fmla="*/ 2 w 6"/>
              <a:gd name="T9" fmla="*/ 14 h 19"/>
              <a:gd name="T10" fmla="*/ 3 w 6"/>
              <a:gd name="T11" fmla="*/ 15 h 19"/>
              <a:gd name="T12" fmla="*/ 6 w 6"/>
              <a:gd name="T13" fmla="*/ 16 h 19"/>
              <a:gd name="T14" fmla="*/ 6 w 6"/>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9">
                <a:moveTo>
                  <a:pt x="6" y="19"/>
                </a:moveTo>
                <a:cubicBezTo>
                  <a:pt x="2" y="19"/>
                  <a:pt x="0" y="17"/>
                  <a:pt x="0" y="14"/>
                </a:cubicBezTo>
                <a:cubicBezTo>
                  <a:pt x="0" y="0"/>
                  <a:pt x="0" y="0"/>
                  <a:pt x="0" y="0"/>
                </a:cubicBezTo>
                <a:cubicBezTo>
                  <a:pt x="2" y="0"/>
                  <a:pt x="2" y="0"/>
                  <a:pt x="2" y="0"/>
                </a:cubicBezTo>
                <a:cubicBezTo>
                  <a:pt x="2" y="14"/>
                  <a:pt x="2" y="14"/>
                  <a:pt x="2" y="14"/>
                </a:cubicBezTo>
                <a:cubicBezTo>
                  <a:pt x="2" y="15"/>
                  <a:pt x="3" y="15"/>
                  <a:pt x="3" y="15"/>
                </a:cubicBezTo>
                <a:cubicBezTo>
                  <a:pt x="4" y="16"/>
                  <a:pt x="5" y="16"/>
                  <a:pt x="6" y="16"/>
                </a:cubicBezTo>
                <a:lnTo>
                  <a:pt x="6" y="19"/>
                </a:lnTo>
                <a:close/>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72" name="Freeform 40">
            <a:extLst>
              <a:ext uri="{FF2B5EF4-FFF2-40B4-BE49-F238E27FC236}">
                <a16:creationId xmlns:a16="http://schemas.microsoft.com/office/drawing/2014/main" xmlns="" id="{77F9613E-0684-49EC-B383-C970E859B5B5}"/>
              </a:ext>
            </a:extLst>
          </p:cNvPr>
          <p:cNvSpPr>
            <a:spLocks/>
          </p:cNvSpPr>
          <p:nvPr/>
        </p:nvSpPr>
        <p:spPr bwMode="auto">
          <a:xfrm>
            <a:off x="5842001" y="1492250"/>
            <a:ext cx="63500" cy="42863"/>
          </a:xfrm>
          <a:custGeom>
            <a:avLst/>
            <a:gdLst>
              <a:gd name="T0" fmla="*/ 21 w 21"/>
              <a:gd name="T1" fmla="*/ 14 h 14"/>
              <a:gd name="T2" fmla="*/ 19 w 21"/>
              <a:gd name="T3" fmla="*/ 14 h 14"/>
              <a:gd name="T4" fmla="*/ 19 w 21"/>
              <a:gd name="T5" fmla="*/ 7 h 14"/>
              <a:gd name="T6" fmla="*/ 18 w 21"/>
              <a:gd name="T7" fmla="*/ 4 h 14"/>
              <a:gd name="T8" fmla="*/ 15 w 21"/>
              <a:gd name="T9" fmla="*/ 3 h 14"/>
              <a:gd name="T10" fmla="*/ 13 w 21"/>
              <a:gd name="T11" fmla="*/ 4 h 14"/>
              <a:gd name="T12" fmla="*/ 12 w 21"/>
              <a:gd name="T13" fmla="*/ 7 h 14"/>
              <a:gd name="T14" fmla="*/ 12 w 21"/>
              <a:gd name="T15" fmla="*/ 14 h 14"/>
              <a:gd name="T16" fmla="*/ 10 w 21"/>
              <a:gd name="T17" fmla="*/ 14 h 14"/>
              <a:gd name="T18" fmla="*/ 10 w 21"/>
              <a:gd name="T19" fmla="*/ 7 h 14"/>
              <a:gd name="T20" fmla="*/ 9 w 21"/>
              <a:gd name="T21" fmla="*/ 4 h 14"/>
              <a:gd name="T22" fmla="*/ 6 w 21"/>
              <a:gd name="T23" fmla="*/ 3 h 14"/>
              <a:gd name="T24" fmla="*/ 3 w 21"/>
              <a:gd name="T25" fmla="*/ 4 h 14"/>
              <a:gd name="T26" fmla="*/ 3 w 21"/>
              <a:gd name="T27" fmla="*/ 7 h 14"/>
              <a:gd name="T28" fmla="*/ 3 w 21"/>
              <a:gd name="T29" fmla="*/ 14 h 14"/>
              <a:gd name="T30" fmla="*/ 0 w 21"/>
              <a:gd name="T31" fmla="*/ 14 h 14"/>
              <a:gd name="T32" fmla="*/ 0 w 21"/>
              <a:gd name="T33" fmla="*/ 7 h 14"/>
              <a:gd name="T34" fmla="*/ 6 w 21"/>
              <a:gd name="T35" fmla="*/ 0 h 14"/>
              <a:gd name="T36" fmla="*/ 11 w 21"/>
              <a:gd name="T37" fmla="*/ 2 h 14"/>
              <a:gd name="T38" fmla="*/ 15 w 21"/>
              <a:gd name="T39" fmla="*/ 0 h 14"/>
              <a:gd name="T40" fmla="*/ 21 w 21"/>
              <a:gd name="T41" fmla="*/ 7 h 14"/>
              <a:gd name="T42" fmla="*/ 21 w 21"/>
              <a:gd name="T4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 h="14">
                <a:moveTo>
                  <a:pt x="21" y="14"/>
                </a:moveTo>
                <a:cubicBezTo>
                  <a:pt x="19" y="14"/>
                  <a:pt x="19" y="14"/>
                  <a:pt x="19" y="14"/>
                </a:cubicBezTo>
                <a:cubicBezTo>
                  <a:pt x="19" y="7"/>
                  <a:pt x="19" y="7"/>
                  <a:pt x="19" y="7"/>
                </a:cubicBezTo>
                <a:cubicBezTo>
                  <a:pt x="19" y="6"/>
                  <a:pt x="18" y="4"/>
                  <a:pt x="18" y="4"/>
                </a:cubicBezTo>
                <a:cubicBezTo>
                  <a:pt x="17" y="3"/>
                  <a:pt x="17" y="3"/>
                  <a:pt x="15" y="3"/>
                </a:cubicBezTo>
                <a:cubicBezTo>
                  <a:pt x="14" y="3"/>
                  <a:pt x="13" y="3"/>
                  <a:pt x="13" y="4"/>
                </a:cubicBezTo>
                <a:cubicBezTo>
                  <a:pt x="12" y="4"/>
                  <a:pt x="12" y="6"/>
                  <a:pt x="12" y="7"/>
                </a:cubicBezTo>
                <a:cubicBezTo>
                  <a:pt x="12" y="14"/>
                  <a:pt x="12" y="14"/>
                  <a:pt x="12" y="14"/>
                </a:cubicBezTo>
                <a:cubicBezTo>
                  <a:pt x="10" y="14"/>
                  <a:pt x="10" y="14"/>
                  <a:pt x="10" y="14"/>
                </a:cubicBezTo>
                <a:cubicBezTo>
                  <a:pt x="10" y="7"/>
                  <a:pt x="10" y="7"/>
                  <a:pt x="10" y="7"/>
                </a:cubicBezTo>
                <a:cubicBezTo>
                  <a:pt x="10" y="6"/>
                  <a:pt x="9" y="4"/>
                  <a:pt x="9" y="4"/>
                </a:cubicBezTo>
                <a:cubicBezTo>
                  <a:pt x="8" y="3"/>
                  <a:pt x="7" y="3"/>
                  <a:pt x="6" y="3"/>
                </a:cubicBezTo>
                <a:cubicBezTo>
                  <a:pt x="5" y="3"/>
                  <a:pt x="4" y="3"/>
                  <a:pt x="3" y="4"/>
                </a:cubicBezTo>
                <a:cubicBezTo>
                  <a:pt x="3" y="4"/>
                  <a:pt x="3" y="6"/>
                  <a:pt x="3" y="7"/>
                </a:cubicBezTo>
                <a:cubicBezTo>
                  <a:pt x="3" y="14"/>
                  <a:pt x="3" y="14"/>
                  <a:pt x="3" y="14"/>
                </a:cubicBezTo>
                <a:cubicBezTo>
                  <a:pt x="0" y="14"/>
                  <a:pt x="0" y="14"/>
                  <a:pt x="0" y="14"/>
                </a:cubicBezTo>
                <a:cubicBezTo>
                  <a:pt x="0" y="7"/>
                  <a:pt x="0" y="7"/>
                  <a:pt x="0" y="7"/>
                </a:cubicBezTo>
                <a:cubicBezTo>
                  <a:pt x="0" y="2"/>
                  <a:pt x="2" y="0"/>
                  <a:pt x="6" y="0"/>
                </a:cubicBezTo>
                <a:cubicBezTo>
                  <a:pt x="8" y="0"/>
                  <a:pt x="10" y="1"/>
                  <a:pt x="11" y="2"/>
                </a:cubicBezTo>
                <a:cubicBezTo>
                  <a:pt x="12" y="1"/>
                  <a:pt x="13" y="0"/>
                  <a:pt x="15" y="0"/>
                </a:cubicBezTo>
                <a:cubicBezTo>
                  <a:pt x="19" y="0"/>
                  <a:pt x="21" y="2"/>
                  <a:pt x="21" y="7"/>
                </a:cubicBezTo>
                <a:lnTo>
                  <a:pt x="21" y="14"/>
                </a:lnTo>
                <a:close/>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73" name="Freeform 41">
            <a:extLst>
              <a:ext uri="{FF2B5EF4-FFF2-40B4-BE49-F238E27FC236}">
                <a16:creationId xmlns:a16="http://schemas.microsoft.com/office/drawing/2014/main" xmlns="" id="{9A1D1EFD-916B-4C29-9098-6C9E437F8D5F}"/>
              </a:ext>
            </a:extLst>
          </p:cNvPr>
          <p:cNvSpPr>
            <a:spLocks noEditPoints="1"/>
          </p:cNvSpPr>
          <p:nvPr/>
        </p:nvSpPr>
        <p:spPr bwMode="auto">
          <a:xfrm>
            <a:off x="5911851" y="1492250"/>
            <a:ext cx="36513" cy="58738"/>
          </a:xfrm>
          <a:custGeom>
            <a:avLst/>
            <a:gdLst>
              <a:gd name="T0" fmla="*/ 12 w 12"/>
              <a:gd name="T1" fmla="*/ 7 h 19"/>
              <a:gd name="T2" fmla="*/ 6 w 12"/>
              <a:gd name="T3" fmla="*/ 14 h 19"/>
              <a:gd name="T4" fmla="*/ 2 w 12"/>
              <a:gd name="T5" fmla="*/ 14 h 19"/>
              <a:gd name="T6" fmla="*/ 2 w 12"/>
              <a:gd name="T7" fmla="*/ 19 h 19"/>
              <a:gd name="T8" fmla="*/ 0 w 12"/>
              <a:gd name="T9" fmla="*/ 19 h 19"/>
              <a:gd name="T10" fmla="*/ 0 w 12"/>
              <a:gd name="T11" fmla="*/ 7 h 19"/>
              <a:gd name="T12" fmla="*/ 6 w 12"/>
              <a:gd name="T13" fmla="*/ 0 h 19"/>
              <a:gd name="T14" fmla="*/ 12 w 12"/>
              <a:gd name="T15" fmla="*/ 7 h 19"/>
              <a:gd name="T16" fmla="*/ 9 w 12"/>
              <a:gd name="T17" fmla="*/ 7 h 19"/>
              <a:gd name="T18" fmla="*/ 9 w 12"/>
              <a:gd name="T19" fmla="*/ 4 h 19"/>
              <a:gd name="T20" fmla="*/ 6 w 12"/>
              <a:gd name="T21" fmla="*/ 3 h 19"/>
              <a:gd name="T22" fmla="*/ 3 w 12"/>
              <a:gd name="T23" fmla="*/ 4 h 19"/>
              <a:gd name="T24" fmla="*/ 2 w 12"/>
              <a:gd name="T25" fmla="*/ 7 h 19"/>
              <a:gd name="T26" fmla="*/ 2 w 12"/>
              <a:gd name="T27" fmla="*/ 11 h 19"/>
              <a:gd name="T28" fmla="*/ 6 w 12"/>
              <a:gd name="T29" fmla="*/ 11 h 19"/>
              <a:gd name="T30" fmla="*/ 9 w 12"/>
              <a:gd name="T31" fmla="*/ 10 h 19"/>
              <a:gd name="T32" fmla="*/ 9 w 12"/>
              <a:gd name="T33"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9">
                <a:moveTo>
                  <a:pt x="12" y="7"/>
                </a:moveTo>
                <a:cubicBezTo>
                  <a:pt x="12" y="12"/>
                  <a:pt x="10" y="14"/>
                  <a:pt x="6" y="14"/>
                </a:cubicBezTo>
                <a:cubicBezTo>
                  <a:pt x="2" y="14"/>
                  <a:pt x="2" y="14"/>
                  <a:pt x="2" y="14"/>
                </a:cubicBezTo>
                <a:cubicBezTo>
                  <a:pt x="2" y="19"/>
                  <a:pt x="2" y="19"/>
                  <a:pt x="2" y="19"/>
                </a:cubicBezTo>
                <a:cubicBezTo>
                  <a:pt x="0" y="19"/>
                  <a:pt x="0" y="19"/>
                  <a:pt x="0" y="19"/>
                </a:cubicBezTo>
                <a:cubicBezTo>
                  <a:pt x="0" y="7"/>
                  <a:pt x="0" y="7"/>
                  <a:pt x="0" y="7"/>
                </a:cubicBezTo>
                <a:cubicBezTo>
                  <a:pt x="0" y="2"/>
                  <a:pt x="2" y="0"/>
                  <a:pt x="6" y="0"/>
                </a:cubicBezTo>
                <a:cubicBezTo>
                  <a:pt x="10" y="0"/>
                  <a:pt x="12" y="2"/>
                  <a:pt x="12" y="7"/>
                </a:cubicBezTo>
                <a:moveTo>
                  <a:pt x="9" y="7"/>
                </a:moveTo>
                <a:cubicBezTo>
                  <a:pt x="9" y="6"/>
                  <a:pt x="9" y="5"/>
                  <a:pt x="9" y="4"/>
                </a:cubicBezTo>
                <a:cubicBezTo>
                  <a:pt x="8" y="3"/>
                  <a:pt x="7" y="3"/>
                  <a:pt x="6" y="3"/>
                </a:cubicBezTo>
                <a:cubicBezTo>
                  <a:pt x="5" y="3"/>
                  <a:pt x="4" y="3"/>
                  <a:pt x="3" y="4"/>
                </a:cubicBezTo>
                <a:cubicBezTo>
                  <a:pt x="3" y="5"/>
                  <a:pt x="2" y="6"/>
                  <a:pt x="2" y="7"/>
                </a:cubicBezTo>
                <a:cubicBezTo>
                  <a:pt x="2" y="11"/>
                  <a:pt x="2" y="11"/>
                  <a:pt x="2" y="11"/>
                </a:cubicBezTo>
                <a:cubicBezTo>
                  <a:pt x="6" y="11"/>
                  <a:pt x="6" y="11"/>
                  <a:pt x="6" y="11"/>
                </a:cubicBezTo>
                <a:cubicBezTo>
                  <a:pt x="7" y="11"/>
                  <a:pt x="8" y="11"/>
                  <a:pt x="9" y="10"/>
                </a:cubicBezTo>
                <a:cubicBezTo>
                  <a:pt x="9" y="9"/>
                  <a:pt x="9" y="8"/>
                  <a:pt x="9" y="7"/>
                </a:cubicBezTo>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74" name="Freeform 42">
            <a:extLst>
              <a:ext uri="{FF2B5EF4-FFF2-40B4-BE49-F238E27FC236}">
                <a16:creationId xmlns:a16="http://schemas.microsoft.com/office/drawing/2014/main" xmlns="" id="{6CC4FD69-4BDD-442F-A628-4427789A8575}"/>
              </a:ext>
            </a:extLst>
          </p:cNvPr>
          <p:cNvSpPr>
            <a:spLocks/>
          </p:cNvSpPr>
          <p:nvPr/>
        </p:nvSpPr>
        <p:spPr bwMode="auto">
          <a:xfrm>
            <a:off x="5951538" y="1476375"/>
            <a:ext cx="22225" cy="58738"/>
          </a:xfrm>
          <a:custGeom>
            <a:avLst/>
            <a:gdLst>
              <a:gd name="T0" fmla="*/ 7 w 7"/>
              <a:gd name="T1" fmla="*/ 19 h 19"/>
              <a:gd name="T2" fmla="*/ 0 w 7"/>
              <a:gd name="T3" fmla="*/ 14 h 19"/>
              <a:gd name="T4" fmla="*/ 0 w 7"/>
              <a:gd name="T5" fmla="*/ 0 h 19"/>
              <a:gd name="T6" fmla="*/ 3 w 7"/>
              <a:gd name="T7" fmla="*/ 0 h 19"/>
              <a:gd name="T8" fmla="*/ 3 w 7"/>
              <a:gd name="T9" fmla="*/ 14 h 19"/>
              <a:gd name="T10" fmla="*/ 3 w 7"/>
              <a:gd name="T11" fmla="*/ 15 h 19"/>
              <a:gd name="T12" fmla="*/ 7 w 7"/>
              <a:gd name="T13" fmla="*/ 16 h 19"/>
              <a:gd name="T14" fmla="*/ 7 w 7"/>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9">
                <a:moveTo>
                  <a:pt x="7" y="19"/>
                </a:moveTo>
                <a:cubicBezTo>
                  <a:pt x="2" y="19"/>
                  <a:pt x="0" y="17"/>
                  <a:pt x="0" y="14"/>
                </a:cubicBezTo>
                <a:cubicBezTo>
                  <a:pt x="0" y="0"/>
                  <a:pt x="0" y="0"/>
                  <a:pt x="0" y="0"/>
                </a:cubicBezTo>
                <a:cubicBezTo>
                  <a:pt x="3" y="0"/>
                  <a:pt x="3" y="0"/>
                  <a:pt x="3" y="0"/>
                </a:cubicBezTo>
                <a:cubicBezTo>
                  <a:pt x="3" y="14"/>
                  <a:pt x="3" y="14"/>
                  <a:pt x="3" y="14"/>
                </a:cubicBezTo>
                <a:cubicBezTo>
                  <a:pt x="3" y="15"/>
                  <a:pt x="3" y="15"/>
                  <a:pt x="3" y="15"/>
                </a:cubicBezTo>
                <a:cubicBezTo>
                  <a:pt x="4" y="16"/>
                  <a:pt x="5" y="16"/>
                  <a:pt x="7" y="16"/>
                </a:cubicBezTo>
                <a:lnTo>
                  <a:pt x="7" y="19"/>
                </a:lnTo>
                <a:close/>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75" name="Freeform 43">
            <a:extLst>
              <a:ext uri="{FF2B5EF4-FFF2-40B4-BE49-F238E27FC236}">
                <a16:creationId xmlns:a16="http://schemas.microsoft.com/office/drawing/2014/main" xmlns="" id="{44E1DAD9-FF92-4AD7-B1F1-33ED64F6B9FE}"/>
              </a:ext>
            </a:extLst>
          </p:cNvPr>
          <p:cNvSpPr>
            <a:spLocks noEditPoints="1"/>
          </p:cNvSpPr>
          <p:nvPr/>
        </p:nvSpPr>
        <p:spPr bwMode="auto">
          <a:xfrm>
            <a:off x="5973763" y="1492250"/>
            <a:ext cx="36513" cy="42863"/>
          </a:xfrm>
          <a:custGeom>
            <a:avLst/>
            <a:gdLst>
              <a:gd name="T0" fmla="*/ 12 w 12"/>
              <a:gd name="T1" fmla="*/ 7 h 14"/>
              <a:gd name="T2" fmla="*/ 6 w 12"/>
              <a:gd name="T3" fmla="*/ 14 h 14"/>
              <a:gd name="T4" fmla="*/ 0 w 12"/>
              <a:gd name="T5" fmla="*/ 7 h 14"/>
              <a:gd name="T6" fmla="*/ 6 w 12"/>
              <a:gd name="T7" fmla="*/ 0 h 14"/>
              <a:gd name="T8" fmla="*/ 12 w 12"/>
              <a:gd name="T9" fmla="*/ 7 h 14"/>
              <a:gd name="T10" fmla="*/ 9 w 12"/>
              <a:gd name="T11" fmla="*/ 7 h 14"/>
              <a:gd name="T12" fmla="*/ 9 w 12"/>
              <a:gd name="T13" fmla="*/ 4 h 14"/>
              <a:gd name="T14" fmla="*/ 6 w 12"/>
              <a:gd name="T15" fmla="*/ 3 h 14"/>
              <a:gd name="T16" fmla="*/ 3 w 12"/>
              <a:gd name="T17" fmla="*/ 4 h 14"/>
              <a:gd name="T18" fmla="*/ 3 w 12"/>
              <a:gd name="T19" fmla="*/ 7 h 14"/>
              <a:gd name="T20" fmla="*/ 3 w 12"/>
              <a:gd name="T21" fmla="*/ 10 h 14"/>
              <a:gd name="T22" fmla="*/ 6 w 12"/>
              <a:gd name="T23" fmla="*/ 11 h 14"/>
              <a:gd name="T24" fmla="*/ 9 w 12"/>
              <a:gd name="T25" fmla="*/ 10 h 14"/>
              <a:gd name="T26" fmla="*/ 9 w 12"/>
              <a:gd name="T2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14">
                <a:moveTo>
                  <a:pt x="12" y="7"/>
                </a:moveTo>
                <a:cubicBezTo>
                  <a:pt x="12" y="12"/>
                  <a:pt x="10" y="14"/>
                  <a:pt x="6" y="14"/>
                </a:cubicBezTo>
                <a:cubicBezTo>
                  <a:pt x="2" y="14"/>
                  <a:pt x="0" y="12"/>
                  <a:pt x="0" y="7"/>
                </a:cubicBezTo>
                <a:cubicBezTo>
                  <a:pt x="0" y="2"/>
                  <a:pt x="2" y="0"/>
                  <a:pt x="6" y="0"/>
                </a:cubicBezTo>
                <a:cubicBezTo>
                  <a:pt x="10" y="0"/>
                  <a:pt x="12" y="2"/>
                  <a:pt x="12" y="7"/>
                </a:cubicBezTo>
                <a:moveTo>
                  <a:pt x="9" y="7"/>
                </a:moveTo>
                <a:cubicBezTo>
                  <a:pt x="9" y="6"/>
                  <a:pt x="9" y="5"/>
                  <a:pt x="9" y="4"/>
                </a:cubicBezTo>
                <a:cubicBezTo>
                  <a:pt x="8" y="3"/>
                  <a:pt x="7" y="3"/>
                  <a:pt x="6" y="3"/>
                </a:cubicBezTo>
                <a:cubicBezTo>
                  <a:pt x="5" y="3"/>
                  <a:pt x="4" y="3"/>
                  <a:pt x="3" y="4"/>
                </a:cubicBezTo>
                <a:cubicBezTo>
                  <a:pt x="3" y="5"/>
                  <a:pt x="3" y="6"/>
                  <a:pt x="3" y="7"/>
                </a:cubicBezTo>
                <a:cubicBezTo>
                  <a:pt x="3" y="8"/>
                  <a:pt x="3" y="9"/>
                  <a:pt x="3" y="10"/>
                </a:cubicBezTo>
                <a:cubicBezTo>
                  <a:pt x="4" y="11"/>
                  <a:pt x="5" y="11"/>
                  <a:pt x="6" y="11"/>
                </a:cubicBezTo>
                <a:cubicBezTo>
                  <a:pt x="7" y="11"/>
                  <a:pt x="8" y="11"/>
                  <a:pt x="9" y="10"/>
                </a:cubicBezTo>
                <a:cubicBezTo>
                  <a:pt x="9" y="9"/>
                  <a:pt x="9" y="8"/>
                  <a:pt x="9" y="7"/>
                </a:cubicBezTo>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76" name="Freeform 44">
            <a:extLst>
              <a:ext uri="{FF2B5EF4-FFF2-40B4-BE49-F238E27FC236}">
                <a16:creationId xmlns:a16="http://schemas.microsoft.com/office/drawing/2014/main" xmlns="" id="{757E9B7B-4EBE-4EF8-A3F6-0F9619092AC1}"/>
              </a:ext>
            </a:extLst>
          </p:cNvPr>
          <p:cNvSpPr>
            <a:spLocks noEditPoints="1"/>
          </p:cNvSpPr>
          <p:nvPr/>
        </p:nvSpPr>
        <p:spPr bwMode="auto">
          <a:xfrm>
            <a:off x="6016626" y="1476375"/>
            <a:ext cx="6350" cy="58738"/>
          </a:xfrm>
          <a:custGeom>
            <a:avLst/>
            <a:gdLst>
              <a:gd name="T0" fmla="*/ 4 w 4"/>
              <a:gd name="T1" fmla="*/ 4 h 37"/>
              <a:gd name="T2" fmla="*/ 0 w 4"/>
              <a:gd name="T3" fmla="*/ 4 h 37"/>
              <a:gd name="T4" fmla="*/ 0 w 4"/>
              <a:gd name="T5" fmla="*/ 0 h 37"/>
              <a:gd name="T6" fmla="*/ 4 w 4"/>
              <a:gd name="T7" fmla="*/ 0 h 37"/>
              <a:gd name="T8" fmla="*/ 4 w 4"/>
              <a:gd name="T9" fmla="*/ 4 h 37"/>
              <a:gd name="T10" fmla="*/ 0 w 4"/>
              <a:gd name="T11" fmla="*/ 10 h 37"/>
              <a:gd name="T12" fmla="*/ 4 w 4"/>
              <a:gd name="T13" fmla="*/ 10 h 37"/>
              <a:gd name="T14" fmla="*/ 4 w 4"/>
              <a:gd name="T15" fmla="*/ 37 h 37"/>
              <a:gd name="T16" fmla="*/ 0 w 4"/>
              <a:gd name="T17" fmla="*/ 37 h 37"/>
              <a:gd name="T18" fmla="*/ 0 w 4"/>
              <a:gd name="T19"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37">
                <a:moveTo>
                  <a:pt x="4" y="4"/>
                </a:moveTo>
                <a:lnTo>
                  <a:pt x="0" y="4"/>
                </a:lnTo>
                <a:lnTo>
                  <a:pt x="0" y="0"/>
                </a:lnTo>
                <a:lnTo>
                  <a:pt x="4" y="0"/>
                </a:lnTo>
                <a:lnTo>
                  <a:pt x="4" y="4"/>
                </a:lnTo>
                <a:close/>
                <a:moveTo>
                  <a:pt x="0" y="10"/>
                </a:moveTo>
                <a:lnTo>
                  <a:pt x="4" y="10"/>
                </a:lnTo>
                <a:lnTo>
                  <a:pt x="4" y="37"/>
                </a:lnTo>
                <a:lnTo>
                  <a:pt x="0" y="37"/>
                </a:lnTo>
                <a:lnTo>
                  <a:pt x="0" y="10"/>
                </a:lnTo>
                <a:close/>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81" name="Freeform 45">
            <a:extLst>
              <a:ext uri="{FF2B5EF4-FFF2-40B4-BE49-F238E27FC236}">
                <a16:creationId xmlns:a16="http://schemas.microsoft.com/office/drawing/2014/main" xmlns="" id="{6B1FE180-202E-4EA2-9D87-A7B44447FBE6}"/>
              </a:ext>
            </a:extLst>
          </p:cNvPr>
          <p:cNvSpPr>
            <a:spLocks noEditPoints="1"/>
          </p:cNvSpPr>
          <p:nvPr/>
        </p:nvSpPr>
        <p:spPr bwMode="auto">
          <a:xfrm>
            <a:off x="5740401" y="1492250"/>
            <a:ext cx="36513" cy="42863"/>
          </a:xfrm>
          <a:custGeom>
            <a:avLst/>
            <a:gdLst>
              <a:gd name="T0" fmla="*/ 3 w 12"/>
              <a:gd name="T1" fmla="*/ 8 h 14"/>
              <a:gd name="T2" fmla="*/ 6 w 12"/>
              <a:gd name="T3" fmla="*/ 12 h 14"/>
              <a:gd name="T4" fmla="*/ 9 w 12"/>
              <a:gd name="T5" fmla="*/ 10 h 14"/>
              <a:gd name="T6" fmla="*/ 11 w 12"/>
              <a:gd name="T7" fmla="*/ 12 h 14"/>
              <a:gd name="T8" fmla="*/ 6 w 12"/>
              <a:gd name="T9" fmla="*/ 14 h 14"/>
              <a:gd name="T10" fmla="*/ 0 w 12"/>
              <a:gd name="T11" fmla="*/ 7 h 14"/>
              <a:gd name="T12" fmla="*/ 6 w 12"/>
              <a:gd name="T13" fmla="*/ 0 h 14"/>
              <a:gd name="T14" fmla="*/ 12 w 12"/>
              <a:gd name="T15" fmla="*/ 7 h 14"/>
              <a:gd name="T16" fmla="*/ 12 w 12"/>
              <a:gd name="T17" fmla="*/ 8 h 14"/>
              <a:gd name="T18" fmla="*/ 3 w 12"/>
              <a:gd name="T19" fmla="*/ 8 h 14"/>
              <a:gd name="T20" fmla="*/ 8 w 12"/>
              <a:gd name="T21" fmla="*/ 4 h 14"/>
              <a:gd name="T22" fmla="*/ 6 w 12"/>
              <a:gd name="T23" fmla="*/ 2 h 14"/>
              <a:gd name="T24" fmla="*/ 3 w 12"/>
              <a:gd name="T25" fmla="*/ 4 h 14"/>
              <a:gd name="T26" fmla="*/ 3 w 12"/>
              <a:gd name="T27" fmla="*/ 6 h 14"/>
              <a:gd name="T28" fmla="*/ 9 w 12"/>
              <a:gd name="T29" fmla="*/ 6 h 14"/>
              <a:gd name="T30" fmla="*/ 8 w 12"/>
              <a:gd name="T31"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14">
                <a:moveTo>
                  <a:pt x="3" y="8"/>
                </a:moveTo>
                <a:cubicBezTo>
                  <a:pt x="3" y="10"/>
                  <a:pt x="4" y="12"/>
                  <a:pt x="6" y="12"/>
                </a:cubicBezTo>
                <a:cubicBezTo>
                  <a:pt x="8" y="12"/>
                  <a:pt x="9" y="11"/>
                  <a:pt x="9" y="10"/>
                </a:cubicBezTo>
                <a:cubicBezTo>
                  <a:pt x="11" y="12"/>
                  <a:pt x="11" y="12"/>
                  <a:pt x="11" y="12"/>
                </a:cubicBezTo>
                <a:cubicBezTo>
                  <a:pt x="10" y="13"/>
                  <a:pt x="9" y="14"/>
                  <a:pt x="6" y="14"/>
                </a:cubicBezTo>
                <a:cubicBezTo>
                  <a:pt x="3" y="14"/>
                  <a:pt x="0" y="12"/>
                  <a:pt x="0" y="7"/>
                </a:cubicBezTo>
                <a:cubicBezTo>
                  <a:pt x="0" y="3"/>
                  <a:pt x="2" y="0"/>
                  <a:pt x="6" y="0"/>
                </a:cubicBezTo>
                <a:cubicBezTo>
                  <a:pt x="9" y="0"/>
                  <a:pt x="12" y="3"/>
                  <a:pt x="12" y="7"/>
                </a:cubicBezTo>
                <a:cubicBezTo>
                  <a:pt x="12" y="8"/>
                  <a:pt x="12" y="8"/>
                  <a:pt x="12" y="8"/>
                </a:cubicBezTo>
                <a:lnTo>
                  <a:pt x="3" y="8"/>
                </a:lnTo>
                <a:close/>
                <a:moveTo>
                  <a:pt x="8" y="4"/>
                </a:moveTo>
                <a:cubicBezTo>
                  <a:pt x="8" y="3"/>
                  <a:pt x="7" y="2"/>
                  <a:pt x="6" y="2"/>
                </a:cubicBezTo>
                <a:cubicBezTo>
                  <a:pt x="4" y="2"/>
                  <a:pt x="3" y="3"/>
                  <a:pt x="3" y="4"/>
                </a:cubicBezTo>
                <a:cubicBezTo>
                  <a:pt x="3" y="5"/>
                  <a:pt x="3" y="5"/>
                  <a:pt x="3" y="6"/>
                </a:cubicBezTo>
                <a:cubicBezTo>
                  <a:pt x="9" y="6"/>
                  <a:pt x="9" y="6"/>
                  <a:pt x="9" y="6"/>
                </a:cubicBezTo>
                <a:cubicBezTo>
                  <a:pt x="9" y="5"/>
                  <a:pt x="9" y="5"/>
                  <a:pt x="8" y="4"/>
                </a:cubicBezTo>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82" name="Freeform 46">
            <a:extLst>
              <a:ext uri="{FF2B5EF4-FFF2-40B4-BE49-F238E27FC236}">
                <a16:creationId xmlns:a16="http://schemas.microsoft.com/office/drawing/2014/main" xmlns="" id="{7ED64B51-7DF5-4C94-93CE-44011F885B16}"/>
              </a:ext>
            </a:extLst>
          </p:cNvPr>
          <p:cNvSpPr>
            <a:spLocks noEditPoints="1"/>
          </p:cNvSpPr>
          <p:nvPr/>
        </p:nvSpPr>
        <p:spPr bwMode="auto">
          <a:xfrm>
            <a:off x="5802313" y="1492250"/>
            <a:ext cx="33338" cy="42863"/>
          </a:xfrm>
          <a:custGeom>
            <a:avLst/>
            <a:gdLst>
              <a:gd name="T0" fmla="*/ 3 w 11"/>
              <a:gd name="T1" fmla="*/ 8 h 14"/>
              <a:gd name="T2" fmla="*/ 6 w 11"/>
              <a:gd name="T3" fmla="*/ 12 h 14"/>
              <a:gd name="T4" fmla="*/ 9 w 11"/>
              <a:gd name="T5" fmla="*/ 10 h 14"/>
              <a:gd name="T6" fmla="*/ 11 w 11"/>
              <a:gd name="T7" fmla="*/ 12 h 14"/>
              <a:gd name="T8" fmla="*/ 6 w 11"/>
              <a:gd name="T9" fmla="*/ 14 h 14"/>
              <a:gd name="T10" fmla="*/ 0 w 11"/>
              <a:gd name="T11" fmla="*/ 7 h 14"/>
              <a:gd name="T12" fmla="*/ 6 w 11"/>
              <a:gd name="T13" fmla="*/ 0 h 14"/>
              <a:gd name="T14" fmla="*/ 11 w 11"/>
              <a:gd name="T15" fmla="*/ 7 h 14"/>
              <a:gd name="T16" fmla="*/ 11 w 11"/>
              <a:gd name="T17" fmla="*/ 8 h 14"/>
              <a:gd name="T18" fmla="*/ 3 w 11"/>
              <a:gd name="T19" fmla="*/ 8 h 14"/>
              <a:gd name="T20" fmla="*/ 8 w 11"/>
              <a:gd name="T21" fmla="*/ 4 h 14"/>
              <a:gd name="T22" fmla="*/ 6 w 11"/>
              <a:gd name="T23" fmla="*/ 2 h 14"/>
              <a:gd name="T24" fmla="*/ 3 w 11"/>
              <a:gd name="T25" fmla="*/ 4 h 14"/>
              <a:gd name="T26" fmla="*/ 3 w 11"/>
              <a:gd name="T27" fmla="*/ 6 h 14"/>
              <a:gd name="T28" fmla="*/ 9 w 11"/>
              <a:gd name="T29" fmla="*/ 6 h 14"/>
              <a:gd name="T30" fmla="*/ 8 w 11"/>
              <a:gd name="T31"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14">
                <a:moveTo>
                  <a:pt x="3" y="8"/>
                </a:moveTo>
                <a:cubicBezTo>
                  <a:pt x="3" y="10"/>
                  <a:pt x="4" y="12"/>
                  <a:pt x="6" y="12"/>
                </a:cubicBezTo>
                <a:cubicBezTo>
                  <a:pt x="8" y="12"/>
                  <a:pt x="8" y="11"/>
                  <a:pt x="9" y="10"/>
                </a:cubicBezTo>
                <a:cubicBezTo>
                  <a:pt x="11" y="12"/>
                  <a:pt x="11" y="12"/>
                  <a:pt x="11" y="12"/>
                </a:cubicBezTo>
                <a:cubicBezTo>
                  <a:pt x="10" y="13"/>
                  <a:pt x="8" y="14"/>
                  <a:pt x="6" y="14"/>
                </a:cubicBezTo>
                <a:cubicBezTo>
                  <a:pt x="3" y="14"/>
                  <a:pt x="0" y="12"/>
                  <a:pt x="0" y="7"/>
                </a:cubicBezTo>
                <a:cubicBezTo>
                  <a:pt x="0" y="3"/>
                  <a:pt x="2" y="0"/>
                  <a:pt x="6" y="0"/>
                </a:cubicBezTo>
                <a:cubicBezTo>
                  <a:pt x="9" y="0"/>
                  <a:pt x="11" y="3"/>
                  <a:pt x="11" y="7"/>
                </a:cubicBezTo>
                <a:cubicBezTo>
                  <a:pt x="11" y="8"/>
                  <a:pt x="11" y="8"/>
                  <a:pt x="11" y="8"/>
                </a:cubicBezTo>
                <a:lnTo>
                  <a:pt x="3" y="8"/>
                </a:lnTo>
                <a:close/>
                <a:moveTo>
                  <a:pt x="8" y="4"/>
                </a:moveTo>
                <a:cubicBezTo>
                  <a:pt x="8" y="3"/>
                  <a:pt x="7" y="2"/>
                  <a:pt x="6" y="2"/>
                </a:cubicBezTo>
                <a:cubicBezTo>
                  <a:pt x="4" y="2"/>
                  <a:pt x="3" y="3"/>
                  <a:pt x="3" y="4"/>
                </a:cubicBezTo>
                <a:cubicBezTo>
                  <a:pt x="3" y="5"/>
                  <a:pt x="3" y="5"/>
                  <a:pt x="3" y="6"/>
                </a:cubicBezTo>
                <a:cubicBezTo>
                  <a:pt x="9" y="6"/>
                  <a:pt x="9" y="6"/>
                  <a:pt x="9" y="6"/>
                </a:cubicBezTo>
                <a:cubicBezTo>
                  <a:pt x="9" y="5"/>
                  <a:pt x="9" y="5"/>
                  <a:pt x="8" y="4"/>
                </a:cubicBezTo>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83" name="Freeform 47">
            <a:extLst>
              <a:ext uri="{FF2B5EF4-FFF2-40B4-BE49-F238E27FC236}">
                <a16:creationId xmlns:a16="http://schemas.microsoft.com/office/drawing/2014/main" xmlns="" id="{473A756C-068F-46EE-BD30-677F04E03325}"/>
              </a:ext>
            </a:extLst>
          </p:cNvPr>
          <p:cNvSpPr>
            <a:spLocks noEditPoints="1"/>
          </p:cNvSpPr>
          <p:nvPr/>
        </p:nvSpPr>
        <p:spPr bwMode="auto">
          <a:xfrm>
            <a:off x="5635626" y="1492250"/>
            <a:ext cx="38100" cy="58738"/>
          </a:xfrm>
          <a:custGeom>
            <a:avLst/>
            <a:gdLst>
              <a:gd name="T0" fmla="*/ 12 w 12"/>
              <a:gd name="T1" fmla="*/ 7 h 19"/>
              <a:gd name="T2" fmla="*/ 6 w 12"/>
              <a:gd name="T3" fmla="*/ 14 h 19"/>
              <a:gd name="T4" fmla="*/ 3 w 12"/>
              <a:gd name="T5" fmla="*/ 14 h 19"/>
              <a:gd name="T6" fmla="*/ 3 w 12"/>
              <a:gd name="T7" fmla="*/ 19 h 19"/>
              <a:gd name="T8" fmla="*/ 0 w 12"/>
              <a:gd name="T9" fmla="*/ 19 h 19"/>
              <a:gd name="T10" fmla="*/ 0 w 12"/>
              <a:gd name="T11" fmla="*/ 7 h 19"/>
              <a:gd name="T12" fmla="*/ 6 w 12"/>
              <a:gd name="T13" fmla="*/ 0 h 19"/>
              <a:gd name="T14" fmla="*/ 12 w 12"/>
              <a:gd name="T15" fmla="*/ 7 h 19"/>
              <a:gd name="T16" fmla="*/ 9 w 12"/>
              <a:gd name="T17" fmla="*/ 7 h 19"/>
              <a:gd name="T18" fmla="*/ 9 w 12"/>
              <a:gd name="T19" fmla="*/ 4 h 19"/>
              <a:gd name="T20" fmla="*/ 6 w 12"/>
              <a:gd name="T21" fmla="*/ 3 h 19"/>
              <a:gd name="T22" fmla="*/ 3 w 12"/>
              <a:gd name="T23" fmla="*/ 4 h 19"/>
              <a:gd name="T24" fmla="*/ 3 w 12"/>
              <a:gd name="T25" fmla="*/ 7 h 19"/>
              <a:gd name="T26" fmla="*/ 3 w 12"/>
              <a:gd name="T27" fmla="*/ 11 h 19"/>
              <a:gd name="T28" fmla="*/ 6 w 12"/>
              <a:gd name="T29" fmla="*/ 11 h 19"/>
              <a:gd name="T30" fmla="*/ 9 w 12"/>
              <a:gd name="T31" fmla="*/ 10 h 19"/>
              <a:gd name="T32" fmla="*/ 9 w 12"/>
              <a:gd name="T33"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9">
                <a:moveTo>
                  <a:pt x="12" y="7"/>
                </a:moveTo>
                <a:cubicBezTo>
                  <a:pt x="12" y="12"/>
                  <a:pt x="10" y="14"/>
                  <a:pt x="6" y="14"/>
                </a:cubicBezTo>
                <a:cubicBezTo>
                  <a:pt x="3" y="14"/>
                  <a:pt x="3" y="14"/>
                  <a:pt x="3" y="14"/>
                </a:cubicBezTo>
                <a:cubicBezTo>
                  <a:pt x="3" y="19"/>
                  <a:pt x="3" y="19"/>
                  <a:pt x="3" y="19"/>
                </a:cubicBezTo>
                <a:cubicBezTo>
                  <a:pt x="0" y="19"/>
                  <a:pt x="0" y="19"/>
                  <a:pt x="0" y="19"/>
                </a:cubicBezTo>
                <a:cubicBezTo>
                  <a:pt x="0" y="7"/>
                  <a:pt x="0" y="7"/>
                  <a:pt x="0" y="7"/>
                </a:cubicBezTo>
                <a:cubicBezTo>
                  <a:pt x="0" y="2"/>
                  <a:pt x="2" y="0"/>
                  <a:pt x="6" y="0"/>
                </a:cubicBezTo>
                <a:cubicBezTo>
                  <a:pt x="10" y="0"/>
                  <a:pt x="12" y="2"/>
                  <a:pt x="12" y="7"/>
                </a:cubicBezTo>
                <a:moveTo>
                  <a:pt x="9" y="7"/>
                </a:moveTo>
                <a:cubicBezTo>
                  <a:pt x="9" y="6"/>
                  <a:pt x="9" y="5"/>
                  <a:pt x="9" y="4"/>
                </a:cubicBezTo>
                <a:cubicBezTo>
                  <a:pt x="8" y="3"/>
                  <a:pt x="7" y="3"/>
                  <a:pt x="6" y="3"/>
                </a:cubicBezTo>
                <a:cubicBezTo>
                  <a:pt x="5" y="3"/>
                  <a:pt x="4" y="3"/>
                  <a:pt x="3" y="4"/>
                </a:cubicBezTo>
                <a:cubicBezTo>
                  <a:pt x="3" y="5"/>
                  <a:pt x="3" y="6"/>
                  <a:pt x="3" y="7"/>
                </a:cubicBezTo>
                <a:cubicBezTo>
                  <a:pt x="3" y="11"/>
                  <a:pt x="3" y="11"/>
                  <a:pt x="3" y="11"/>
                </a:cubicBezTo>
                <a:cubicBezTo>
                  <a:pt x="6" y="11"/>
                  <a:pt x="6" y="11"/>
                  <a:pt x="6" y="11"/>
                </a:cubicBezTo>
                <a:cubicBezTo>
                  <a:pt x="7" y="11"/>
                  <a:pt x="8" y="11"/>
                  <a:pt x="9" y="10"/>
                </a:cubicBezTo>
                <a:cubicBezTo>
                  <a:pt x="9" y="9"/>
                  <a:pt x="9" y="8"/>
                  <a:pt x="9" y="7"/>
                </a:cubicBezTo>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84" name="Freeform 48">
            <a:extLst>
              <a:ext uri="{FF2B5EF4-FFF2-40B4-BE49-F238E27FC236}">
                <a16:creationId xmlns:a16="http://schemas.microsoft.com/office/drawing/2014/main" xmlns="" id="{E097A81F-B439-4BB7-8E4D-0E798FFE1B7D}"/>
              </a:ext>
            </a:extLst>
          </p:cNvPr>
          <p:cNvSpPr>
            <a:spLocks noEditPoints="1"/>
          </p:cNvSpPr>
          <p:nvPr/>
        </p:nvSpPr>
        <p:spPr bwMode="auto">
          <a:xfrm>
            <a:off x="5676901" y="1476375"/>
            <a:ext cx="36513" cy="58738"/>
          </a:xfrm>
          <a:custGeom>
            <a:avLst/>
            <a:gdLst>
              <a:gd name="T0" fmla="*/ 12 w 12"/>
              <a:gd name="T1" fmla="*/ 12 h 19"/>
              <a:gd name="T2" fmla="*/ 6 w 12"/>
              <a:gd name="T3" fmla="*/ 19 h 19"/>
              <a:gd name="T4" fmla="*/ 0 w 12"/>
              <a:gd name="T5" fmla="*/ 12 h 19"/>
              <a:gd name="T6" fmla="*/ 6 w 12"/>
              <a:gd name="T7" fmla="*/ 5 h 19"/>
              <a:gd name="T8" fmla="*/ 12 w 12"/>
              <a:gd name="T9" fmla="*/ 12 h 19"/>
              <a:gd name="T10" fmla="*/ 11 w 12"/>
              <a:gd name="T11" fmla="*/ 2 h 19"/>
              <a:gd name="T12" fmla="*/ 10 w 12"/>
              <a:gd name="T13" fmla="*/ 4 h 19"/>
              <a:gd name="T14" fmla="*/ 6 w 12"/>
              <a:gd name="T15" fmla="*/ 2 h 19"/>
              <a:gd name="T16" fmla="*/ 2 w 12"/>
              <a:gd name="T17" fmla="*/ 4 h 19"/>
              <a:gd name="T18" fmla="*/ 1 w 12"/>
              <a:gd name="T19" fmla="*/ 2 h 19"/>
              <a:gd name="T20" fmla="*/ 6 w 12"/>
              <a:gd name="T21" fmla="*/ 0 h 19"/>
              <a:gd name="T22" fmla="*/ 11 w 12"/>
              <a:gd name="T23" fmla="*/ 2 h 19"/>
              <a:gd name="T24" fmla="*/ 10 w 12"/>
              <a:gd name="T25" fmla="*/ 12 h 19"/>
              <a:gd name="T26" fmla="*/ 9 w 12"/>
              <a:gd name="T27" fmla="*/ 9 h 19"/>
              <a:gd name="T28" fmla="*/ 6 w 12"/>
              <a:gd name="T29" fmla="*/ 8 h 19"/>
              <a:gd name="T30" fmla="*/ 4 w 12"/>
              <a:gd name="T31" fmla="*/ 9 h 19"/>
              <a:gd name="T32" fmla="*/ 3 w 12"/>
              <a:gd name="T33" fmla="*/ 12 h 19"/>
              <a:gd name="T34" fmla="*/ 4 w 12"/>
              <a:gd name="T35" fmla="*/ 15 h 19"/>
              <a:gd name="T36" fmla="*/ 6 w 12"/>
              <a:gd name="T37" fmla="*/ 16 h 19"/>
              <a:gd name="T38" fmla="*/ 9 w 12"/>
              <a:gd name="T39" fmla="*/ 15 h 19"/>
              <a:gd name="T40" fmla="*/ 10 w 12"/>
              <a:gd name="T41" fmla="*/ 1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 h="19">
                <a:moveTo>
                  <a:pt x="12" y="12"/>
                </a:moveTo>
                <a:cubicBezTo>
                  <a:pt x="12" y="17"/>
                  <a:pt x="10" y="19"/>
                  <a:pt x="6" y="19"/>
                </a:cubicBezTo>
                <a:cubicBezTo>
                  <a:pt x="2" y="19"/>
                  <a:pt x="0" y="17"/>
                  <a:pt x="0" y="12"/>
                </a:cubicBezTo>
                <a:cubicBezTo>
                  <a:pt x="0" y="7"/>
                  <a:pt x="2" y="5"/>
                  <a:pt x="6" y="5"/>
                </a:cubicBezTo>
                <a:cubicBezTo>
                  <a:pt x="10" y="5"/>
                  <a:pt x="12" y="7"/>
                  <a:pt x="12" y="12"/>
                </a:cubicBezTo>
                <a:moveTo>
                  <a:pt x="11" y="2"/>
                </a:moveTo>
                <a:cubicBezTo>
                  <a:pt x="10" y="4"/>
                  <a:pt x="10" y="4"/>
                  <a:pt x="10" y="4"/>
                </a:cubicBezTo>
                <a:cubicBezTo>
                  <a:pt x="6" y="2"/>
                  <a:pt x="6" y="2"/>
                  <a:pt x="6" y="2"/>
                </a:cubicBezTo>
                <a:cubicBezTo>
                  <a:pt x="2" y="4"/>
                  <a:pt x="2" y="4"/>
                  <a:pt x="2" y="4"/>
                </a:cubicBezTo>
                <a:cubicBezTo>
                  <a:pt x="1" y="2"/>
                  <a:pt x="1" y="2"/>
                  <a:pt x="1" y="2"/>
                </a:cubicBezTo>
                <a:cubicBezTo>
                  <a:pt x="6" y="0"/>
                  <a:pt x="6" y="0"/>
                  <a:pt x="6" y="0"/>
                </a:cubicBezTo>
                <a:lnTo>
                  <a:pt x="11" y="2"/>
                </a:lnTo>
                <a:close/>
                <a:moveTo>
                  <a:pt x="10" y="12"/>
                </a:moveTo>
                <a:cubicBezTo>
                  <a:pt x="10" y="11"/>
                  <a:pt x="9" y="10"/>
                  <a:pt x="9" y="9"/>
                </a:cubicBezTo>
                <a:cubicBezTo>
                  <a:pt x="8" y="8"/>
                  <a:pt x="8" y="8"/>
                  <a:pt x="6" y="8"/>
                </a:cubicBezTo>
                <a:cubicBezTo>
                  <a:pt x="5" y="8"/>
                  <a:pt x="4" y="8"/>
                  <a:pt x="4" y="9"/>
                </a:cubicBezTo>
                <a:cubicBezTo>
                  <a:pt x="3" y="10"/>
                  <a:pt x="3" y="11"/>
                  <a:pt x="3" y="12"/>
                </a:cubicBezTo>
                <a:cubicBezTo>
                  <a:pt x="3" y="13"/>
                  <a:pt x="3" y="14"/>
                  <a:pt x="4" y="15"/>
                </a:cubicBezTo>
                <a:cubicBezTo>
                  <a:pt x="4" y="16"/>
                  <a:pt x="5" y="16"/>
                  <a:pt x="6" y="16"/>
                </a:cubicBezTo>
                <a:cubicBezTo>
                  <a:pt x="8" y="16"/>
                  <a:pt x="8" y="16"/>
                  <a:pt x="9" y="15"/>
                </a:cubicBezTo>
                <a:cubicBezTo>
                  <a:pt x="9" y="14"/>
                  <a:pt x="10" y="13"/>
                  <a:pt x="10" y="12"/>
                </a:cubicBezTo>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85" name="Freeform 49">
            <a:extLst>
              <a:ext uri="{FF2B5EF4-FFF2-40B4-BE49-F238E27FC236}">
                <a16:creationId xmlns:a16="http://schemas.microsoft.com/office/drawing/2014/main" xmlns="" id="{76B2AD3B-B58F-4466-AC7D-69A459C5703E}"/>
              </a:ext>
            </a:extLst>
          </p:cNvPr>
          <p:cNvSpPr>
            <a:spLocks/>
          </p:cNvSpPr>
          <p:nvPr/>
        </p:nvSpPr>
        <p:spPr bwMode="auto">
          <a:xfrm>
            <a:off x="5719763" y="1476375"/>
            <a:ext cx="17463" cy="58738"/>
          </a:xfrm>
          <a:custGeom>
            <a:avLst/>
            <a:gdLst>
              <a:gd name="T0" fmla="*/ 6 w 6"/>
              <a:gd name="T1" fmla="*/ 19 h 19"/>
              <a:gd name="T2" fmla="*/ 0 w 6"/>
              <a:gd name="T3" fmla="*/ 14 h 19"/>
              <a:gd name="T4" fmla="*/ 0 w 6"/>
              <a:gd name="T5" fmla="*/ 0 h 19"/>
              <a:gd name="T6" fmla="*/ 2 w 6"/>
              <a:gd name="T7" fmla="*/ 0 h 19"/>
              <a:gd name="T8" fmla="*/ 2 w 6"/>
              <a:gd name="T9" fmla="*/ 14 h 19"/>
              <a:gd name="T10" fmla="*/ 3 w 6"/>
              <a:gd name="T11" fmla="*/ 15 h 19"/>
              <a:gd name="T12" fmla="*/ 6 w 6"/>
              <a:gd name="T13" fmla="*/ 16 h 19"/>
              <a:gd name="T14" fmla="*/ 6 w 6"/>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9">
                <a:moveTo>
                  <a:pt x="6" y="19"/>
                </a:moveTo>
                <a:cubicBezTo>
                  <a:pt x="2" y="19"/>
                  <a:pt x="0" y="17"/>
                  <a:pt x="0" y="14"/>
                </a:cubicBezTo>
                <a:cubicBezTo>
                  <a:pt x="0" y="0"/>
                  <a:pt x="0" y="0"/>
                  <a:pt x="0" y="0"/>
                </a:cubicBezTo>
                <a:cubicBezTo>
                  <a:pt x="2" y="0"/>
                  <a:pt x="2" y="0"/>
                  <a:pt x="2" y="0"/>
                </a:cubicBezTo>
                <a:cubicBezTo>
                  <a:pt x="2" y="14"/>
                  <a:pt x="2" y="14"/>
                  <a:pt x="2" y="14"/>
                </a:cubicBezTo>
                <a:cubicBezTo>
                  <a:pt x="2" y="15"/>
                  <a:pt x="3" y="15"/>
                  <a:pt x="3" y="15"/>
                </a:cubicBezTo>
                <a:cubicBezTo>
                  <a:pt x="4" y="16"/>
                  <a:pt x="5" y="16"/>
                  <a:pt x="6" y="16"/>
                </a:cubicBezTo>
                <a:lnTo>
                  <a:pt x="6" y="19"/>
                </a:lnTo>
                <a:close/>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86" name="Freeform 50">
            <a:extLst>
              <a:ext uri="{FF2B5EF4-FFF2-40B4-BE49-F238E27FC236}">
                <a16:creationId xmlns:a16="http://schemas.microsoft.com/office/drawing/2014/main" xmlns="" id="{8CB55A24-A430-4B75-9A1A-96B0FA80FD35}"/>
              </a:ext>
            </a:extLst>
          </p:cNvPr>
          <p:cNvSpPr>
            <a:spLocks/>
          </p:cNvSpPr>
          <p:nvPr/>
        </p:nvSpPr>
        <p:spPr bwMode="auto">
          <a:xfrm>
            <a:off x="5842001" y="1492250"/>
            <a:ext cx="63500" cy="42863"/>
          </a:xfrm>
          <a:custGeom>
            <a:avLst/>
            <a:gdLst>
              <a:gd name="T0" fmla="*/ 21 w 21"/>
              <a:gd name="T1" fmla="*/ 14 h 14"/>
              <a:gd name="T2" fmla="*/ 19 w 21"/>
              <a:gd name="T3" fmla="*/ 14 h 14"/>
              <a:gd name="T4" fmla="*/ 19 w 21"/>
              <a:gd name="T5" fmla="*/ 7 h 14"/>
              <a:gd name="T6" fmla="*/ 18 w 21"/>
              <a:gd name="T7" fmla="*/ 4 h 14"/>
              <a:gd name="T8" fmla="*/ 15 w 21"/>
              <a:gd name="T9" fmla="*/ 3 h 14"/>
              <a:gd name="T10" fmla="*/ 13 w 21"/>
              <a:gd name="T11" fmla="*/ 4 h 14"/>
              <a:gd name="T12" fmla="*/ 12 w 21"/>
              <a:gd name="T13" fmla="*/ 7 h 14"/>
              <a:gd name="T14" fmla="*/ 12 w 21"/>
              <a:gd name="T15" fmla="*/ 14 h 14"/>
              <a:gd name="T16" fmla="*/ 10 w 21"/>
              <a:gd name="T17" fmla="*/ 14 h 14"/>
              <a:gd name="T18" fmla="*/ 10 w 21"/>
              <a:gd name="T19" fmla="*/ 7 h 14"/>
              <a:gd name="T20" fmla="*/ 9 w 21"/>
              <a:gd name="T21" fmla="*/ 4 h 14"/>
              <a:gd name="T22" fmla="*/ 6 w 21"/>
              <a:gd name="T23" fmla="*/ 3 h 14"/>
              <a:gd name="T24" fmla="*/ 3 w 21"/>
              <a:gd name="T25" fmla="*/ 4 h 14"/>
              <a:gd name="T26" fmla="*/ 3 w 21"/>
              <a:gd name="T27" fmla="*/ 7 h 14"/>
              <a:gd name="T28" fmla="*/ 3 w 21"/>
              <a:gd name="T29" fmla="*/ 14 h 14"/>
              <a:gd name="T30" fmla="*/ 0 w 21"/>
              <a:gd name="T31" fmla="*/ 14 h 14"/>
              <a:gd name="T32" fmla="*/ 0 w 21"/>
              <a:gd name="T33" fmla="*/ 7 h 14"/>
              <a:gd name="T34" fmla="*/ 6 w 21"/>
              <a:gd name="T35" fmla="*/ 0 h 14"/>
              <a:gd name="T36" fmla="*/ 11 w 21"/>
              <a:gd name="T37" fmla="*/ 2 h 14"/>
              <a:gd name="T38" fmla="*/ 15 w 21"/>
              <a:gd name="T39" fmla="*/ 0 h 14"/>
              <a:gd name="T40" fmla="*/ 21 w 21"/>
              <a:gd name="T41" fmla="*/ 7 h 14"/>
              <a:gd name="T42" fmla="*/ 21 w 21"/>
              <a:gd name="T4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 h="14">
                <a:moveTo>
                  <a:pt x="21" y="14"/>
                </a:moveTo>
                <a:cubicBezTo>
                  <a:pt x="19" y="14"/>
                  <a:pt x="19" y="14"/>
                  <a:pt x="19" y="14"/>
                </a:cubicBezTo>
                <a:cubicBezTo>
                  <a:pt x="19" y="7"/>
                  <a:pt x="19" y="7"/>
                  <a:pt x="19" y="7"/>
                </a:cubicBezTo>
                <a:cubicBezTo>
                  <a:pt x="19" y="6"/>
                  <a:pt x="18" y="4"/>
                  <a:pt x="18" y="4"/>
                </a:cubicBezTo>
                <a:cubicBezTo>
                  <a:pt x="17" y="3"/>
                  <a:pt x="17" y="3"/>
                  <a:pt x="15" y="3"/>
                </a:cubicBezTo>
                <a:cubicBezTo>
                  <a:pt x="14" y="3"/>
                  <a:pt x="13" y="3"/>
                  <a:pt x="13" y="4"/>
                </a:cubicBezTo>
                <a:cubicBezTo>
                  <a:pt x="12" y="4"/>
                  <a:pt x="12" y="6"/>
                  <a:pt x="12" y="7"/>
                </a:cubicBezTo>
                <a:cubicBezTo>
                  <a:pt x="12" y="14"/>
                  <a:pt x="12" y="14"/>
                  <a:pt x="12" y="14"/>
                </a:cubicBezTo>
                <a:cubicBezTo>
                  <a:pt x="10" y="14"/>
                  <a:pt x="10" y="14"/>
                  <a:pt x="10" y="14"/>
                </a:cubicBezTo>
                <a:cubicBezTo>
                  <a:pt x="10" y="7"/>
                  <a:pt x="10" y="7"/>
                  <a:pt x="10" y="7"/>
                </a:cubicBezTo>
                <a:cubicBezTo>
                  <a:pt x="10" y="6"/>
                  <a:pt x="9" y="4"/>
                  <a:pt x="9" y="4"/>
                </a:cubicBezTo>
                <a:cubicBezTo>
                  <a:pt x="8" y="3"/>
                  <a:pt x="7" y="3"/>
                  <a:pt x="6" y="3"/>
                </a:cubicBezTo>
                <a:cubicBezTo>
                  <a:pt x="5" y="3"/>
                  <a:pt x="4" y="3"/>
                  <a:pt x="3" y="4"/>
                </a:cubicBezTo>
                <a:cubicBezTo>
                  <a:pt x="3" y="4"/>
                  <a:pt x="3" y="6"/>
                  <a:pt x="3" y="7"/>
                </a:cubicBezTo>
                <a:cubicBezTo>
                  <a:pt x="3" y="14"/>
                  <a:pt x="3" y="14"/>
                  <a:pt x="3" y="14"/>
                </a:cubicBezTo>
                <a:cubicBezTo>
                  <a:pt x="0" y="14"/>
                  <a:pt x="0" y="14"/>
                  <a:pt x="0" y="14"/>
                </a:cubicBezTo>
                <a:cubicBezTo>
                  <a:pt x="0" y="7"/>
                  <a:pt x="0" y="7"/>
                  <a:pt x="0" y="7"/>
                </a:cubicBezTo>
                <a:cubicBezTo>
                  <a:pt x="0" y="2"/>
                  <a:pt x="2" y="0"/>
                  <a:pt x="6" y="0"/>
                </a:cubicBezTo>
                <a:cubicBezTo>
                  <a:pt x="8" y="0"/>
                  <a:pt x="10" y="1"/>
                  <a:pt x="11" y="2"/>
                </a:cubicBezTo>
                <a:cubicBezTo>
                  <a:pt x="12" y="1"/>
                  <a:pt x="13" y="0"/>
                  <a:pt x="15" y="0"/>
                </a:cubicBezTo>
                <a:cubicBezTo>
                  <a:pt x="19" y="0"/>
                  <a:pt x="21" y="2"/>
                  <a:pt x="21" y="7"/>
                </a:cubicBezTo>
                <a:lnTo>
                  <a:pt x="21" y="14"/>
                </a:lnTo>
                <a:close/>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87" name="Freeform 51">
            <a:extLst>
              <a:ext uri="{FF2B5EF4-FFF2-40B4-BE49-F238E27FC236}">
                <a16:creationId xmlns:a16="http://schemas.microsoft.com/office/drawing/2014/main" xmlns="" id="{785D3939-55E3-4B33-B8DC-469AA51388C7}"/>
              </a:ext>
            </a:extLst>
          </p:cNvPr>
          <p:cNvSpPr>
            <a:spLocks noEditPoints="1"/>
          </p:cNvSpPr>
          <p:nvPr/>
        </p:nvSpPr>
        <p:spPr bwMode="auto">
          <a:xfrm>
            <a:off x="5911851" y="1492250"/>
            <a:ext cx="36513" cy="58738"/>
          </a:xfrm>
          <a:custGeom>
            <a:avLst/>
            <a:gdLst>
              <a:gd name="T0" fmla="*/ 12 w 12"/>
              <a:gd name="T1" fmla="*/ 7 h 19"/>
              <a:gd name="T2" fmla="*/ 6 w 12"/>
              <a:gd name="T3" fmla="*/ 14 h 19"/>
              <a:gd name="T4" fmla="*/ 2 w 12"/>
              <a:gd name="T5" fmla="*/ 14 h 19"/>
              <a:gd name="T6" fmla="*/ 2 w 12"/>
              <a:gd name="T7" fmla="*/ 19 h 19"/>
              <a:gd name="T8" fmla="*/ 0 w 12"/>
              <a:gd name="T9" fmla="*/ 19 h 19"/>
              <a:gd name="T10" fmla="*/ 0 w 12"/>
              <a:gd name="T11" fmla="*/ 7 h 19"/>
              <a:gd name="T12" fmla="*/ 6 w 12"/>
              <a:gd name="T13" fmla="*/ 0 h 19"/>
              <a:gd name="T14" fmla="*/ 12 w 12"/>
              <a:gd name="T15" fmla="*/ 7 h 19"/>
              <a:gd name="T16" fmla="*/ 9 w 12"/>
              <a:gd name="T17" fmla="*/ 7 h 19"/>
              <a:gd name="T18" fmla="*/ 9 w 12"/>
              <a:gd name="T19" fmla="*/ 4 h 19"/>
              <a:gd name="T20" fmla="*/ 6 w 12"/>
              <a:gd name="T21" fmla="*/ 3 h 19"/>
              <a:gd name="T22" fmla="*/ 3 w 12"/>
              <a:gd name="T23" fmla="*/ 4 h 19"/>
              <a:gd name="T24" fmla="*/ 2 w 12"/>
              <a:gd name="T25" fmla="*/ 7 h 19"/>
              <a:gd name="T26" fmla="*/ 2 w 12"/>
              <a:gd name="T27" fmla="*/ 11 h 19"/>
              <a:gd name="T28" fmla="*/ 6 w 12"/>
              <a:gd name="T29" fmla="*/ 11 h 19"/>
              <a:gd name="T30" fmla="*/ 9 w 12"/>
              <a:gd name="T31" fmla="*/ 10 h 19"/>
              <a:gd name="T32" fmla="*/ 9 w 12"/>
              <a:gd name="T33"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9">
                <a:moveTo>
                  <a:pt x="12" y="7"/>
                </a:moveTo>
                <a:cubicBezTo>
                  <a:pt x="12" y="12"/>
                  <a:pt x="10" y="14"/>
                  <a:pt x="6" y="14"/>
                </a:cubicBezTo>
                <a:cubicBezTo>
                  <a:pt x="2" y="14"/>
                  <a:pt x="2" y="14"/>
                  <a:pt x="2" y="14"/>
                </a:cubicBezTo>
                <a:cubicBezTo>
                  <a:pt x="2" y="19"/>
                  <a:pt x="2" y="19"/>
                  <a:pt x="2" y="19"/>
                </a:cubicBezTo>
                <a:cubicBezTo>
                  <a:pt x="0" y="19"/>
                  <a:pt x="0" y="19"/>
                  <a:pt x="0" y="19"/>
                </a:cubicBezTo>
                <a:cubicBezTo>
                  <a:pt x="0" y="7"/>
                  <a:pt x="0" y="7"/>
                  <a:pt x="0" y="7"/>
                </a:cubicBezTo>
                <a:cubicBezTo>
                  <a:pt x="0" y="2"/>
                  <a:pt x="2" y="0"/>
                  <a:pt x="6" y="0"/>
                </a:cubicBezTo>
                <a:cubicBezTo>
                  <a:pt x="10" y="0"/>
                  <a:pt x="12" y="2"/>
                  <a:pt x="12" y="7"/>
                </a:cubicBezTo>
                <a:moveTo>
                  <a:pt x="9" y="7"/>
                </a:moveTo>
                <a:cubicBezTo>
                  <a:pt x="9" y="6"/>
                  <a:pt x="9" y="5"/>
                  <a:pt x="9" y="4"/>
                </a:cubicBezTo>
                <a:cubicBezTo>
                  <a:pt x="8" y="3"/>
                  <a:pt x="7" y="3"/>
                  <a:pt x="6" y="3"/>
                </a:cubicBezTo>
                <a:cubicBezTo>
                  <a:pt x="5" y="3"/>
                  <a:pt x="4" y="3"/>
                  <a:pt x="3" y="4"/>
                </a:cubicBezTo>
                <a:cubicBezTo>
                  <a:pt x="3" y="5"/>
                  <a:pt x="2" y="6"/>
                  <a:pt x="2" y="7"/>
                </a:cubicBezTo>
                <a:cubicBezTo>
                  <a:pt x="2" y="11"/>
                  <a:pt x="2" y="11"/>
                  <a:pt x="2" y="11"/>
                </a:cubicBezTo>
                <a:cubicBezTo>
                  <a:pt x="6" y="11"/>
                  <a:pt x="6" y="11"/>
                  <a:pt x="6" y="11"/>
                </a:cubicBezTo>
                <a:cubicBezTo>
                  <a:pt x="7" y="11"/>
                  <a:pt x="8" y="11"/>
                  <a:pt x="9" y="10"/>
                </a:cubicBezTo>
                <a:cubicBezTo>
                  <a:pt x="9" y="9"/>
                  <a:pt x="9" y="8"/>
                  <a:pt x="9" y="7"/>
                </a:cubicBezTo>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88" name="Freeform 52">
            <a:extLst>
              <a:ext uri="{FF2B5EF4-FFF2-40B4-BE49-F238E27FC236}">
                <a16:creationId xmlns:a16="http://schemas.microsoft.com/office/drawing/2014/main" xmlns="" id="{47DE1E51-DF52-4BB0-A2E2-BDDCE23CE8CD}"/>
              </a:ext>
            </a:extLst>
          </p:cNvPr>
          <p:cNvSpPr>
            <a:spLocks/>
          </p:cNvSpPr>
          <p:nvPr/>
        </p:nvSpPr>
        <p:spPr bwMode="auto">
          <a:xfrm>
            <a:off x="5951538" y="1476375"/>
            <a:ext cx="22225" cy="58738"/>
          </a:xfrm>
          <a:custGeom>
            <a:avLst/>
            <a:gdLst>
              <a:gd name="T0" fmla="*/ 7 w 7"/>
              <a:gd name="T1" fmla="*/ 19 h 19"/>
              <a:gd name="T2" fmla="*/ 0 w 7"/>
              <a:gd name="T3" fmla="*/ 14 h 19"/>
              <a:gd name="T4" fmla="*/ 0 w 7"/>
              <a:gd name="T5" fmla="*/ 0 h 19"/>
              <a:gd name="T6" fmla="*/ 3 w 7"/>
              <a:gd name="T7" fmla="*/ 0 h 19"/>
              <a:gd name="T8" fmla="*/ 3 w 7"/>
              <a:gd name="T9" fmla="*/ 14 h 19"/>
              <a:gd name="T10" fmla="*/ 3 w 7"/>
              <a:gd name="T11" fmla="*/ 15 h 19"/>
              <a:gd name="T12" fmla="*/ 7 w 7"/>
              <a:gd name="T13" fmla="*/ 16 h 19"/>
              <a:gd name="T14" fmla="*/ 7 w 7"/>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9">
                <a:moveTo>
                  <a:pt x="7" y="19"/>
                </a:moveTo>
                <a:cubicBezTo>
                  <a:pt x="2" y="19"/>
                  <a:pt x="0" y="17"/>
                  <a:pt x="0" y="14"/>
                </a:cubicBezTo>
                <a:cubicBezTo>
                  <a:pt x="0" y="0"/>
                  <a:pt x="0" y="0"/>
                  <a:pt x="0" y="0"/>
                </a:cubicBezTo>
                <a:cubicBezTo>
                  <a:pt x="3" y="0"/>
                  <a:pt x="3" y="0"/>
                  <a:pt x="3" y="0"/>
                </a:cubicBezTo>
                <a:cubicBezTo>
                  <a:pt x="3" y="14"/>
                  <a:pt x="3" y="14"/>
                  <a:pt x="3" y="14"/>
                </a:cubicBezTo>
                <a:cubicBezTo>
                  <a:pt x="3" y="15"/>
                  <a:pt x="3" y="15"/>
                  <a:pt x="3" y="15"/>
                </a:cubicBezTo>
                <a:cubicBezTo>
                  <a:pt x="4" y="16"/>
                  <a:pt x="5" y="16"/>
                  <a:pt x="7" y="16"/>
                </a:cubicBezTo>
                <a:lnTo>
                  <a:pt x="7" y="19"/>
                </a:lnTo>
                <a:close/>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89" name="Freeform 53">
            <a:extLst>
              <a:ext uri="{FF2B5EF4-FFF2-40B4-BE49-F238E27FC236}">
                <a16:creationId xmlns:a16="http://schemas.microsoft.com/office/drawing/2014/main" xmlns="" id="{4911CEE7-D3BE-4EE3-B3D0-94E1DACF36B3}"/>
              </a:ext>
            </a:extLst>
          </p:cNvPr>
          <p:cNvSpPr>
            <a:spLocks noEditPoints="1"/>
          </p:cNvSpPr>
          <p:nvPr/>
        </p:nvSpPr>
        <p:spPr bwMode="auto">
          <a:xfrm>
            <a:off x="5973763" y="1492250"/>
            <a:ext cx="36513" cy="42863"/>
          </a:xfrm>
          <a:custGeom>
            <a:avLst/>
            <a:gdLst>
              <a:gd name="T0" fmla="*/ 12 w 12"/>
              <a:gd name="T1" fmla="*/ 7 h 14"/>
              <a:gd name="T2" fmla="*/ 6 w 12"/>
              <a:gd name="T3" fmla="*/ 14 h 14"/>
              <a:gd name="T4" fmla="*/ 0 w 12"/>
              <a:gd name="T5" fmla="*/ 7 h 14"/>
              <a:gd name="T6" fmla="*/ 6 w 12"/>
              <a:gd name="T7" fmla="*/ 0 h 14"/>
              <a:gd name="T8" fmla="*/ 12 w 12"/>
              <a:gd name="T9" fmla="*/ 7 h 14"/>
              <a:gd name="T10" fmla="*/ 9 w 12"/>
              <a:gd name="T11" fmla="*/ 7 h 14"/>
              <a:gd name="T12" fmla="*/ 9 w 12"/>
              <a:gd name="T13" fmla="*/ 4 h 14"/>
              <a:gd name="T14" fmla="*/ 6 w 12"/>
              <a:gd name="T15" fmla="*/ 3 h 14"/>
              <a:gd name="T16" fmla="*/ 3 w 12"/>
              <a:gd name="T17" fmla="*/ 4 h 14"/>
              <a:gd name="T18" fmla="*/ 3 w 12"/>
              <a:gd name="T19" fmla="*/ 7 h 14"/>
              <a:gd name="T20" fmla="*/ 3 w 12"/>
              <a:gd name="T21" fmla="*/ 10 h 14"/>
              <a:gd name="T22" fmla="*/ 6 w 12"/>
              <a:gd name="T23" fmla="*/ 11 h 14"/>
              <a:gd name="T24" fmla="*/ 9 w 12"/>
              <a:gd name="T25" fmla="*/ 10 h 14"/>
              <a:gd name="T26" fmla="*/ 9 w 12"/>
              <a:gd name="T2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14">
                <a:moveTo>
                  <a:pt x="12" y="7"/>
                </a:moveTo>
                <a:cubicBezTo>
                  <a:pt x="12" y="12"/>
                  <a:pt x="10" y="14"/>
                  <a:pt x="6" y="14"/>
                </a:cubicBezTo>
                <a:cubicBezTo>
                  <a:pt x="2" y="14"/>
                  <a:pt x="0" y="12"/>
                  <a:pt x="0" y="7"/>
                </a:cubicBezTo>
                <a:cubicBezTo>
                  <a:pt x="0" y="2"/>
                  <a:pt x="2" y="0"/>
                  <a:pt x="6" y="0"/>
                </a:cubicBezTo>
                <a:cubicBezTo>
                  <a:pt x="10" y="0"/>
                  <a:pt x="12" y="2"/>
                  <a:pt x="12" y="7"/>
                </a:cubicBezTo>
                <a:moveTo>
                  <a:pt x="9" y="7"/>
                </a:moveTo>
                <a:cubicBezTo>
                  <a:pt x="9" y="6"/>
                  <a:pt x="9" y="5"/>
                  <a:pt x="9" y="4"/>
                </a:cubicBezTo>
                <a:cubicBezTo>
                  <a:pt x="8" y="3"/>
                  <a:pt x="7" y="3"/>
                  <a:pt x="6" y="3"/>
                </a:cubicBezTo>
                <a:cubicBezTo>
                  <a:pt x="5" y="3"/>
                  <a:pt x="4" y="3"/>
                  <a:pt x="3" y="4"/>
                </a:cubicBezTo>
                <a:cubicBezTo>
                  <a:pt x="3" y="5"/>
                  <a:pt x="3" y="6"/>
                  <a:pt x="3" y="7"/>
                </a:cubicBezTo>
                <a:cubicBezTo>
                  <a:pt x="3" y="8"/>
                  <a:pt x="3" y="9"/>
                  <a:pt x="3" y="10"/>
                </a:cubicBezTo>
                <a:cubicBezTo>
                  <a:pt x="4" y="11"/>
                  <a:pt x="5" y="11"/>
                  <a:pt x="6" y="11"/>
                </a:cubicBezTo>
                <a:cubicBezTo>
                  <a:pt x="7" y="11"/>
                  <a:pt x="8" y="11"/>
                  <a:pt x="9" y="10"/>
                </a:cubicBezTo>
                <a:cubicBezTo>
                  <a:pt x="9" y="9"/>
                  <a:pt x="9" y="8"/>
                  <a:pt x="9" y="7"/>
                </a:cubicBezTo>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90" name="Freeform 54">
            <a:extLst>
              <a:ext uri="{FF2B5EF4-FFF2-40B4-BE49-F238E27FC236}">
                <a16:creationId xmlns:a16="http://schemas.microsoft.com/office/drawing/2014/main" xmlns="" id="{A89ACB20-7AA2-4022-B649-F6D54FD43EA0}"/>
              </a:ext>
            </a:extLst>
          </p:cNvPr>
          <p:cNvSpPr>
            <a:spLocks noEditPoints="1"/>
          </p:cNvSpPr>
          <p:nvPr/>
        </p:nvSpPr>
        <p:spPr bwMode="auto">
          <a:xfrm>
            <a:off x="6016626" y="1476375"/>
            <a:ext cx="6350" cy="58738"/>
          </a:xfrm>
          <a:custGeom>
            <a:avLst/>
            <a:gdLst>
              <a:gd name="T0" fmla="*/ 4 w 4"/>
              <a:gd name="T1" fmla="*/ 4 h 37"/>
              <a:gd name="T2" fmla="*/ 0 w 4"/>
              <a:gd name="T3" fmla="*/ 4 h 37"/>
              <a:gd name="T4" fmla="*/ 0 w 4"/>
              <a:gd name="T5" fmla="*/ 0 h 37"/>
              <a:gd name="T6" fmla="*/ 4 w 4"/>
              <a:gd name="T7" fmla="*/ 0 h 37"/>
              <a:gd name="T8" fmla="*/ 4 w 4"/>
              <a:gd name="T9" fmla="*/ 4 h 37"/>
              <a:gd name="T10" fmla="*/ 0 w 4"/>
              <a:gd name="T11" fmla="*/ 10 h 37"/>
              <a:gd name="T12" fmla="*/ 4 w 4"/>
              <a:gd name="T13" fmla="*/ 10 h 37"/>
              <a:gd name="T14" fmla="*/ 4 w 4"/>
              <a:gd name="T15" fmla="*/ 37 h 37"/>
              <a:gd name="T16" fmla="*/ 0 w 4"/>
              <a:gd name="T17" fmla="*/ 37 h 37"/>
              <a:gd name="T18" fmla="*/ 0 w 4"/>
              <a:gd name="T19"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37">
                <a:moveTo>
                  <a:pt x="4" y="4"/>
                </a:moveTo>
                <a:lnTo>
                  <a:pt x="0" y="4"/>
                </a:lnTo>
                <a:lnTo>
                  <a:pt x="0" y="0"/>
                </a:lnTo>
                <a:lnTo>
                  <a:pt x="4" y="0"/>
                </a:lnTo>
                <a:lnTo>
                  <a:pt x="4" y="4"/>
                </a:lnTo>
                <a:close/>
                <a:moveTo>
                  <a:pt x="0" y="10"/>
                </a:moveTo>
                <a:lnTo>
                  <a:pt x="4" y="10"/>
                </a:lnTo>
                <a:lnTo>
                  <a:pt x="4" y="37"/>
                </a:lnTo>
                <a:lnTo>
                  <a:pt x="0" y="37"/>
                </a:lnTo>
                <a:lnTo>
                  <a:pt x="0" y="10"/>
                </a:lnTo>
                <a:close/>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91" name="Freeform 55">
            <a:extLst>
              <a:ext uri="{FF2B5EF4-FFF2-40B4-BE49-F238E27FC236}">
                <a16:creationId xmlns:a16="http://schemas.microsoft.com/office/drawing/2014/main" xmlns="" id="{03FA7ED8-39C5-41EF-8CA6-3653EF5BD210}"/>
              </a:ext>
            </a:extLst>
          </p:cNvPr>
          <p:cNvSpPr>
            <a:spLocks noEditPoints="1"/>
          </p:cNvSpPr>
          <p:nvPr/>
        </p:nvSpPr>
        <p:spPr bwMode="auto">
          <a:xfrm>
            <a:off x="5740401" y="1492250"/>
            <a:ext cx="36513" cy="42863"/>
          </a:xfrm>
          <a:custGeom>
            <a:avLst/>
            <a:gdLst>
              <a:gd name="T0" fmla="*/ 3 w 12"/>
              <a:gd name="T1" fmla="*/ 8 h 14"/>
              <a:gd name="T2" fmla="*/ 6 w 12"/>
              <a:gd name="T3" fmla="*/ 12 h 14"/>
              <a:gd name="T4" fmla="*/ 9 w 12"/>
              <a:gd name="T5" fmla="*/ 10 h 14"/>
              <a:gd name="T6" fmla="*/ 11 w 12"/>
              <a:gd name="T7" fmla="*/ 12 h 14"/>
              <a:gd name="T8" fmla="*/ 6 w 12"/>
              <a:gd name="T9" fmla="*/ 14 h 14"/>
              <a:gd name="T10" fmla="*/ 0 w 12"/>
              <a:gd name="T11" fmla="*/ 7 h 14"/>
              <a:gd name="T12" fmla="*/ 6 w 12"/>
              <a:gd name="T13" fmla="*/ 0 h 14"/>
              <a:gd name="T14" fmla="*/ 12 w 12"/>
              <a:gd name="T15" fmla="*/ 7 h 14"/>
              <a:gd name="T16" fmla="*/ 12 w 12"/>
              <a:gd name="T17" fmla="*/ 8 h 14"/>
              <a:gd name="T18" fmla="*/ 3 w 12"/>
              <a:gd name="T19" fmla="*/ 8 h 14"/>
              <a:gd name="T20" fmla="*/ 8 w 12"/>
              <a:gd name="T21" fmla="*/ 4 h 14"/>
              <a:gd name="T22" fmla="*/ 6 w 12"/>
              <a:gd name="T23" fmla="*/ 2 h 14"/>
              <a:gd name="T24" fmla="*/ 3 w 12"/>
              <a:gd name="T25" fmla="*/ 4 h 14"/>
              <a:gd name="T26" fmla="*/ 3 w 12"/>
              <a:gd name="T27" fmla="*/ 6 h 14"/>
              <a:gd name="T28" fmla="*/ 9 w 12"/>
              <a:gd name="T29" fmla="*/ 6 h 14"/>
              <a:gd name="T30" fmla="*/ 8 w 12"/>
              <a:gd name="T31"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14">
                <a:moveTo>
                  <a:pt x="3" y="8"/>
                </a:moveTo>
                <a:cubicBezTo>
                  <a:pt x="3" y="10"/>
                  <a:pt x="4" y="12"/>
                  <a:pt x="6" y="12"/>
                </a:cubicBezTo>
                <a:cubicBezTo>
                  <a:pt x="8" y="12"/>
                  <a:pt x="9" y="11"/>
                  <a:pt x="9" y="10"/>
                </a:cubicBezTo>
                <a:cubicBezTo>
                  <a:pt x="11" y="12"/>
                  <a:pt x="11" y="12"/>
                  <a:pt x="11" y="12"/>
                </a:cubicBezTo>
                <a:cubicBezTo>
                  <a:pt x="10" y="13"/>
                  <a:pt x="9" y="14"/>
                  <a:pt x="6" y="14"/>
                </a:cubicBezTo>
                <a:cubicBezTo>
                  <a:pt x="3" y="14"/>
                  <a:pt x="0" y="12"/>
                  <a:pt x="0" y="7"/>
                </a:cubicBezTo>
                <a:cubicBezTo>
                  <a:pt x="0" y="3"/>
                  <a:pt x="2" y="0"/>
                  <a:pt x="6" y="0"/>
                </a:cubicBezTo>
                <a:cubicBezTo>
                  <a:pt x="9" y="0"/>
                  <a:pt x="12" y="3"/>
                  <a:pt x="12" y="7"/>
                </a:cubicBezTo>
                <a:cubicBezTo>
                  <a:pt x="12" y="8"/>
                  <a:pt x="12" y="8"/>
                  <a:pt x="12" y="8"/>
                </a:cubicBezTo>
                <a:lnTo>
                  <a:pt x="3" y="8"/>
                </a:lnTo>
                <a:close/>
                <a:moveTo>
                  <a:pt x="8" y="4"/>
                </a:moveTo>
                <a:cubicBezTo>
                  <a:pt x="8" y="3"/>
                  <a:pt x="7" y="2"/>
                  <a:pt x="6" y="2"/>
                </a:cubicBezTo>
                <a:cubicBezTo>
                  <a:pt x="4" y="2"/>
                  <a:pt x="3" y="3"/>
                  <a:pt x="3" y="4"/>
                </a:cubicBezTo>
                <a:cubicBezTo>
                  <a:pt x="3" y="5"/>
                  <a:pt x="3" y="5"/>
                  <a:pt x="3" y="6"/>
                </a:cubicBezTo>
                <a:cubicBezTo>
                  <a:pt x="9" y="6"/>
                  <a:pt x="9" y="6"/>
                  <a:pt x="9" y="6"/>
                </a:cubicBezTo>
                <a:cubicBezTo>
                  <a:pt x="9" y="5"/>
                  <a:pt x="9" y="5"/>
                  <a:pt x="8" y="4"/>
                </a:cubicBezTo>
              </a:path>
            </a:pathLst>
          </a:custGeom>
          <a:solidFill>
            <a:srgbClr val="03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92" name="Freeform 56">
            <a:extLst>
              <a:ext uri="{FF2B5EF4-FFF2-40B4-BE49-F238E27FC236}">
                <a16:creationId xmlns:a16="http://schemas.microsoft.com/office/drawing/2014/main" xmlns="" id="{E6BC5657-FF72-4B73-91F7-487ACE89A169}"/>
              </a:ext>
            </a:extLst>
          </p:cNvPr>
          <p:cNvSpPr>
            <a:spLocks noEditPoints="1"/>
          </p:cNvSpPr>
          <p:nvPr/>
        </p:nvSpPr>
        <p:spPr bwMode="auto">
          <a:xfrm>
            <a:off x="5802313" y="1492250"/>
            <a:ext cx="33338" cy="42863"/>
          </a:xfrm>
          <a:custGeom>
            <a:avLst/>
            <a:gdLst>
              <a:gd name="T0" fmla="*/ 3 w 11"/>
              <a:gd name="T1" fmla="*/ 8 h 14"/>
              <a:gd name="T2" fmla="*/ 6 w 11"/>
              <a:gd name="T3" fmla="*/ 12 h 14"/>
              <a:gd name="T4" fmla="*/ 9 w 11"/>
              <a:gd name="T5" fmla="*/ 10 h 14"/>
              <a:gd name="T6" fmla="*/ 11 w 11"/>
              <a:gd name="T7" fmla="*/ 12 h 14"/>
              <a:gd name="T8" fmla="*/ 6 w 11"/>
              <a:gd name="T9" fmla="*/ 14 h 14"/>
              <a:gd name="T10" fmla="*/ 0 w 11"/>
              <a:gd name="T11" fmla="*/ 7 h 14"/>
              <a:gd name="T12" fmla="*/ 6 w 11"/>
              <a:gd name="T13" fmla="*/ 0 h 14"/>
              <a:gd name="T14" fmla="*/ 11 w 11"/>
              <a:gd name="T15" fmla="*/ 7 h 14"/>
              <a:gd name="T16" fmla="*/ 11 w 11"/>
              <a:gd name="T17" fmla="*/ 8 h 14"/>
              <a:gd name="T18" fmla="*/ 3 w 11"/>
              <a:gd name="T19" fmla="*/ 8 h 14"/>
              <a:gd name="T20" fmla="*/ 8 w 11"/>
              <a:gd name="T21" fmla="*/ 4 h 14"/>
              <a:gd name="T22" fmla="*/ 6 w 11"/>
              <a:gd name="T23" fmla="*/ 2 h 14"/>
              <a:gd name="T24" fmla="*/ 3 w 11"/>
              <a:gd name="T25" fmla="*/ 4 h 14"/>
              <a:gd name="T26" fmla="*/ 3 w 11"/>
              <a:gd name="T27" fmla="*/ 6 h 14"/>
              <a:gd name="T28" fmla="*/ 9 w 11"/>
              <a:gd name="T29" fmla="*/ 6 h 14"/>
              <a:gd name="T30" fmla="*/ 8 w 11"/>
              <a:gd name="T31"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14">
                <a:moveTo>
                  <a:pt x="3" y="8"/>
                </a:moveTo>
                <a:cubicBezTo>
                  <a:pt x="3" y="10"/>
                  <a:pt x="4" y="12"/>
                  <a:pt x="6" y="12"/>
                </a:cubicBezTo>
                <a:cubicBezTo>
                  <a:pt x="8" y="12"/>
                  <a:pt x="8" y="11"/>
                  <a:pt x="9" y="10"/>
                </a:cubicBezTo>
                <a:cubicBezTo>
                  <a:pt x="11" y="12"/>
                  <a:pt x="11" y="12"/>
                  <a:pt x="11" y="12"/>
                </a:cubicBezTo>
                <a:cubicBezTo>
                  <a:pt x="10" y="13"/>
                  <a:pt x="8" y="14"/>
                  <a:pt x="6" y="14"/>
                </a:cubicBezTo>
                <a:cubicBezTo>
                  <a:pt x="3" y="14"/>
                  <a:pt x="0" y="12"/>
                  <a:pt x="0" y="7"/>
                </a:cubicBezTo>
                <a:cubicBezTo>
                  <a:pt x="0" y="3"/>
                  <a:pt x="2" y="0"/>
                  <a:pt x="6" y="0"/>
                </a:cubicBezTo>
                <a:cubicBezTo>
                  <a:pt x="9" y="0"/>
                  <a:pt x="11" y="3"/>
                  <a:pt x="11" y="7"/>
                </a:cubicBezTo>
                <a:cubicBezTo>
                  <a:pt x="11" y="8"/>
                  <a:pt x="11" y="8"/>
                  <a:pt x="11" y="8"/>
                </a:cubicBezTo>
                <a:lnTo>
                  <a:pt x="3" y="8"/>
                </a:lnTo>
                <a:close/>
                <a:moveTo>
                  <a:pt x="8" y="4"/>
                </a:moveTo>
                <a:cubicBezTo>
                  <a:pt x="8" y="3"/>
                  <a:pt x="7" y="2"/>
                  <a:pt x="6" y="2"/>
                </a:cubicBezTo>
                <a:cubicBezTo>
                  <a:pt x="4" y="2"/>
                  <a:pt x="3" y="3"/>
                  <a:pt x="3" y="4"/>
                </a:cubicBezTo>
                <a:cubicBezTo>
                  <a:pt x="3" y="5"/>
                  <a:pt x="3" y="5"/>
                  <a:pt x="3" y="6"/>
                </a:cubicBezTo>
                <a:cubicBezTo>
                  <a:pt x="9" y="6"/>
                  <a:pt x="9" y="6"/>
                  <a:pt x="9" y="6"/>
                </a:cubicBezTo>
                <a:cubicBezTo>
                  <a:pt x="9" y="5"/>
                  <a:pt x="9" y="5"/>
                  <a:pt x="8" y="4"/>
                </a:cubicBezTo>
              </a:path>
            </a:pathLst>
          </a:custGeom>
          <a:solidFill>
            <a:srgbClr val="DB08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93" name="Freeform 57">
            <a:extLst>
              <a:ext uri="{FF2B5EF4-FFF2-40B4-BE49-F238E27FC236}">
                <a16:creationId xmlns:a16="http://schemas.microsoft.com/office/drawing/2014/main" xmlns="" id="{1042326C-9754-4996-9CDC-C8582471CC2C}"/>
              </a:ext>
            </a:extLst>
          </p:cNvPr>
          <p:cNvSpPr>
            <a:spLocks noEditPoints="1"/>
          </p:cNvSpPr>
          <p:nvPr/>
        </p:nvSpPr>
        <p:spPr bwMode="auto">
          <a:xfrm>
            <a:off x="5437188" y="1133475"/>
            <a:ext cx="784225" cy="555625"/>
          </a:xfrm>
          <a:custGeom>
            <a:avLst/>
            <a:gdLst>
              <a:gd name="T0" fmla="*/ 14 w 256"/>
              <a:gd name="T1" fmla="*/ 13 h 180"/>
              <a:gd name="T2" fmla="*/ 13 w 256"/>
              <a:gd name="T3" fmla="*/ 14 h 180"/>
              <a:gd name="T4" fmla="*/ 13 w 256"/>
              <a:gd name="T5" fmla="*/ 166 h 180"/>
              <a:gd name="T6" fmla="*/ 14 w 256"/>
              <a:gd name="T7" fmla="*/ 167 h 180"/>
              <a:gd name="T8" fmla="*/ 242 w 256"/>
              <a:gd name="T9" fmla="*/ 167 h 180"/>
              <a:gd name="T10" fmla="*/ 243 w 256"/>
              <a:gd name="T11" fmla="*/ 166 h 180"/>
              <a:gd name="T12" fmla="*/ 243 w 256"/>
              <a:gd name="T13" fmla="*/ 14 h 180"/>
              <a:gd name="T14" fmla="*/ 242 w 256"/>
              <a:gd name="T15" fmla="*/ 13 h 180"/>
              <a:gd name="T16" fmla="*/ 14 w 256"/>
              <a:gd name="T17" fmla="*/ 13 h 180"/>
              <a:gd name="T18" fmla="*/ 242 w 256"/>
              <a:gd name="T19" fmla="*/ 180 h 180"/>
              <a:gd name="T20" fmla="*/ 14 w 256"/>
              <a:gd name="T21" fmla="*/ 180 h 180"/>
              <a:gd name="T22" fmla="*/ 0 w 256"/>
              <a:gd name="T23" fmla="*/ 166 h 180"/>
              <a:gd name="T24" fmla="*/ 0 w 256"/>
              <a:gd name="T25" fmla="*/ 14 h 180"/>
              <a:gd name="T26" fmla="*/ 14 w 256"/>
              <a:gd name="T27" fmla="*/ 0 h 180"/>
              <a:gd name="T28" fmla="*/ 242 w 256"/>
              <a:gd name="T29" fmla="*/ 0 h 180"/>
              <a:gd name="T30" fmla="*/ 256 w 256"/>
              <a:gd name="T31" fmla="*/ 14 h 180"/>
              <a:gd name="T32" fmla="*/ 256 w 256"/>
              <a:gd name="T33" fmla="*/ 166 h 180"/>
              <a:gd name="T34" fmla="*/ 242 w 256"/>
              <a:gd name="T35"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80">
                <a:moveTo>
                  <a:pt x="14" y="13"/>
                </a:moveTo>
                <a:cubicBezTo>
                  <a:pt x="13" y="13"/>
                  <a:pt x="13" y="14"/>
                  <a:pt x="13" y="14"/>
                </a:cubicBezTo>
                <a:cubicBezTo>
                  <a:pt x="13" y="166"/>
                  <a:pt x="13" y="166"/>
                  <a:pt x="13" y="166"/>
                </a:cubicBezTo>
                <a:cubicBezTo>
                  <a:pt x="13" y="167"/>
                  <a:pt x="13" y="167"/>
                  <a:pt x="14" y="167"/>
                </a:cubicBezTo>
                <a:cubicBezTo>
                  <a:pt x="242" y="167"/>
                  <a:pt x="242" y="167"/>
                  <a:pt x="242" y="167"/>
                </a:cubicBezTo>
                <a:cubicBezTo>
                  <a:pt x="243" y="167"/>
                  <a:pt x="243" y="167"/>
                  <a:pt x="243" y="166"/>
                </a:cubicBezTo>
                <a:cubicBezTo>
                  <a:pt x="243" y="14"/>
                  <a:pt x="243" y="14"/>
                  <a:pt x="243" y="14"/>
                </a:cubicBezTo>
                <a:cubicBezTo>
                  <a:pt x="243" y="14"/>
                  <a:pt x="243" y="13"/>
                  <a:pt x="242" y="13"/>
                </a:cubicBezTo>
                <a:lnTo>
                  <a:pt x="14" y="13"/>
                </a:lnTo>
                <a:close/>
                <a:moveTo>
                  <a:pt x="242" y="180"/>
                </a:moveTo>
                <a:cubicBezTo>
                  <a:pt x="14" y="180"/>
                  <a:pt x="14" y="180"/>
                  <a:pt x="14" y="180"/>
                </a:cubicBezTo>
                <a:cubicBezTo>
                  <a:pt x="6" y="180"/>
                  <a:pt x="0" y="174"/>
                  <a:pt x="0" y="166"/>
                </a:cubicBezTo>
                <a:cubicBezTo>
                  <a:pt x="0" y="14"/>
                  <a:pt x="0" y="14"/>
                  <a:pt x="0" y="14"/>
                </a:cubicBezTo>
                <a:cubicBezTo>
                  <a:pt x="0" y="7"/>
                  <a:pt x="6" y="0"/>
                  <a:pt x="14" y="0"/>
                </a:cubicBezTo>
                <a:cubicBezTo>
                  <a:pt x="242" y="0"/>
                  <a:pt x="242" y="0"/>
                  <a:pt x="242" y="0"/>
                </a:cubicBezTo>
                <a:cubicBezTo>
                  <a:pt x="250" y="0"/>
                  <a:pt x="256" y="7"/>
                  <a:pt x="256" y="14"/>
                </a:cubicBezTo>
                <a:cubicBezTo>
                  <a:pt x="256" y="166"/>
                  <a:pt x="256" y="166"/>
                  <a:pt x="256" y="166"/>
                </a:cubicBezTo>
                <a:cubicBezTo>
                  <a:pt x="256" y="174"/>
                  <a:pt x="250" y="180"/>
                  <a:pt x="242" y="180"/>
                </a:cubicBezTo>
              </a:path>
            </a:pathLst>
          </a:custGeom>
          <a:solidFill>
            <a:srgbClr val="FB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94" name="Freeform 58">
            <a:extLst>
              <a:ext uri="{FF2B5EF4-FFF2-40B4-BE49-F238E27FC236}">
                <a16:creationId xmlns:a16="http://schemas.microsoft.com/office/drawing/2014/main" xmlns="" id="{D9775933-0D2A-4FF7-B3F9-E05D186D307D}"/>
              </a:ext>
            </a:extLst>
          </p:cNvPr>
          <p:cNvSpPr>
            <a:spLocks/>
          </p:cNvSpPr>
          <p:nvPr/>
        </p:nvSpPr>
        <p:spPr bwMode="auto">
          <a:xfrm>
            <a:off x="5456238" y="1597025"/>
            <a:ext cx="747713" cy="74613"/>
          </a:xfrm>
          <a:custGeom>
            <a:avLst/>
            <a:gdLst>
              <a:gd name="T0" fmla="*/ 239 w 244"/>
              <a:gd name="T1" fmla="*/ 24 h 24"/>
              <a:gd name="T2" fmla="*/ 6 w 244"/>
              <a:gd name="T3" fmla="*/ 24 h 24"/>
              <a:gd name="T4" fmla="*/ 0 w 244"/>
              <a:gd name="T5" fmla="*/ 19 h 24"/>
              <a:gd name="T6" fmla="*/ 0 w 244"/>
              <a:gd name="T7" fmla="*/ 5 h 24"/>
              <a:gd name="T8" fmla="*/ 6 w 244"/>
              <a:gd name="T9" fmla="*/ 0 h 24"/>
              <a:gd name="T10" fmla="*/ 239 w 244"/>
              <a:gd name="T11" fmla="*/ 0 h 24"/>
              <a:gd name="T12" fmla="*/ 244 w 244"/>
              <a:gd name="T13" fmla="*/ 5 h 24"/>
              <a:gd name="T14" fmla="*/ 244 w 244"/>
              <a:gd name="T15" fmla="*/ 19 h 24"/>
              <a:gd name="T16" fmla="*/ 239 w 24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4">
                <a:moveTo>
                  <a:pt x="239" y="24"/>
                </a:moveTo>
                <a:cubicBezTo>
                  <a:pt x="6" y="24"/>
                  <a:pt x="6" y="24"/>
                  <a:pt x="6" y="24"/>
                </a:cubicBezTo>
                <a:cubicBezTo>
                  <a:pt x="3" y="24"/>
                  <a:pt x="0" y="22"/>
                  <a:pt x="0" y="19"/>
                </a:cubicBezTo>
                <a:cubicBezTo>
                  <a:pt x="0" y="5"/>
                  <a:pt x="0" y="5"/>
                  <a:pt x="0" y="5"/>
                </a:cubicBezTo>
                <a:cubicBezTo>
                  <a:pt x="0" y="2"/>
                  <a:pt x="3" y="0"/>
                  <a:pt x="6" y="0"/>
                </a:cubicBezTo>
                <a:cubicBezTo>
                  <a:pt x="239" y="0"/>
                  <a:pt x="239" y="0"/>
                  <a:pt x="239" y="0"/>
                </a:cubicBezTo>
                <a:cubicBezTo>
                  <a:pt x="241" y="0"/>
                  <a:pt x="244" y="2"/>
                  <a:pt x="244" y="5"/>
                </a:cubicBezTo>
                <a:cubicBezTo>
                  <a:pt x="244" y="19"/>
                  <a:pt x="244" y="19"/>
                  <a:pt x="244" y="19"/>
                </a:cubicBezTo>
                <a:cubicBezTo>
                  <a:pt x="244" y="22"/>
                  <a:pt x="241" y="24"/>
                  <a:pt x="239" y="24"/>
                </a:cubicBezTo>
              </a:path>
            </a:pathLst>
          </a:custGeom>
          <a:solidFill>
            <a:srgbClr val="FB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95" name="Freeform 59">
            <a:extLst>
              <a:ext uri="{FF2B5EF4-FFF2-40B4-BE49-F238E27FC236}">
                <a16:creationId xmlns:a16="http://schemas.microsoft.com/office/drawing/2014/main" xmlns="" id="{83D66CAE-564F-49B1-9BC6-59184F1CDCAC}"/>
              </a:ext>
            </a:extLst>
          </p:cNvPr>
          <p:cNvSpPr>
            <a:spLocks noEditPoints="1"/>
          </p:cNvSpPr>
          <p:nvPr/>
        </p:nvSpPr>
        <p:spPr bwMode="auto">
          <a:xfrm>
            <a:off x="5453063" y="1593850"/>
            <a:ext cx="752475" cy="80963"/>
          </a:xfrm>
          <a:custGeom>
            <a:avLst/>
            <a:gdLst>
              <a:gd name="T0" fmla="*/ 7 w 246"/>
              <a:gd name="T1" fmla="*/ 2 h 26"/>
              <a:gd name="T2" fmla="*/ 3 w 246"/>
              <a:gd name="T3" fmla="*/ 6 h 26"/>
              <a:gd name="T4" fmla="*/ 3 w 246"/>
              <a:gd name="T5" fmla="*/ 20 h 26"/>
              <a:gd name="T6" fmla="*/ 7 w 246"/>
              <a:gd name="T7" fmla="*/ 24 h 26"/>
              <a:gd name="T8" fmla="*/ 240 w 246"/>
              <a:gd name="T9" fmla="*/ 24 h 26"/>
              <a:gd name="T10" fmla="*/ 243 w 246"/>
              <a:gd name="T11" fmla="*/ 20 h 26"/>
              <a:gd name="T12" fmla="*/ 243 w 246"/>
              <a:gd name="T13" fmla="*/ 6 h 26"/>
              <a:gd name="T14" fmla="*/ 240 w 246"/>
              <a:gd name="T15" fmla="*/ 2 h 26"/>
              <a:gd name="T16" fmla="*/ 7 w 246"/>
              <a:gd name="T17" fmla="*/ 2 h 26"/>
              <a:gd name="T18" fmla="*/ 240 w 246"/>
              <a:gd name="T19" fmla="*/ 26 h 26"/>
              <a:gd name="T20" fmla="*/ 7 w 246"/>
              <a:gd name="T21" fmla="*/ 26 h 26"/>
              <a:gd name="T22" fmla="*/ 0 w 246"/>
              <a:gd name="T23" fmla="*/ 20 h 26"/>
              <a:gd name="T24" fmla="*/ 0 w 246"/>
              <a:gd name="T25" fmla="*/ 6 h 26"/>
              <a:gd name="T26" fmla="*/ 7 w 246"/>
              <a:gd name="T27" fmla="*/ 0 h 26"/>
              <a:gd name="T28" fmla="*/ 240 w 246"/>
              <a:gd name="T29" fmla="*/ 0 h 26"/>
              <a:gd name="T30" fmla="*/ 246 w 246"/>
              <a:gd name="T31" fmla="*/ 6 h 26"/>
              <a:gd name="T32" fmla="*/ 246 w 246"/>
              <a:gd name="T33" fmla="*/ 20 h 26"/>
              <a:gd name="T34" fmla="*/ 240 w 246"/>
              <a:gd name="T3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26">
                <a:moveTo>
                  <a:pt x="7" y="2"/>
                </a:moveTo>
                <a:cubicBezTo>
                  <a:pt x="4" y="2"/>
                  <a:pt x="3" y="4"/>
                  <a:pt x="3" y="6"/>
                </a:cubicBezTo>
                <a:cubicBezTo>
                  <a:pt x="3" y="20"/>
                  <a:pt x="3" y="20"/>
                  <a:pt x="3" y="20"/>
                </a:cubicBezTo>
                <a:cubicBezTo>
                  <a:pt x="3" y="22"/>
                  <a:pt x="4" y="24"/>
                  <a:pt x="7" y="24"/>
                </a:cubicBezTo>
                <a:cubicBezTo>
                  <a:pt x="240" y="24"/>
                  <a:pt x="240" y="24"/>
                  <a:pt x="240" y="24"/>
                </a:cubicBezTo>
                <a:cubicBezTo>
                  <a:pt x="242" y="24"/>
                  <a:pt x="243" y="22"/>
                  <a:pt x="243" y="20"/>
                </a:cubicBezTo>
                <a:cubicBezTo>
                  <a:pt x="243" y="6"/>
                  <a:pt x="243" y="6"/>
                  <a:pt x="243" y="6"/>
                </a:cubicBezTo>
                <a:cubicBezTo>
                  <a:pt x="243" y="4"/>
                  <a:pt x="242" y="2"/>
                  <a:pt x="240" y="2"/>
                </a:cubicBezTo>
                <a:lnTo>
                  <a:pt x="7" y="2"/>
                </a:lnTo>
                <a:close/>
                <a:moveTo>
                  <a:pt x="240" y="26"/>
                </a:moveTo>
                <a:cubicBezTo>
                  <a:pt x="7" y="26"/>
                  <a:pt x="7" y="26"/>
                  <a:pt x="7" y="26"/>
                </a:cubicBezTo>
                <a:cubicBezTo>
                  <a:pt x="3" y="26"/>
                  <a:pt x="0" y="23"/>
                  <a:pt x="0" y="20"/>
                </a:cubicBezTo>
                <a:cubicBezTo>
                  <a:pt x="0" y="6"/>
                  <a:pt x="0" y="6"/>
                  <a:pt x="0" y="6"/>
                </a:cubicBezTo>
                <a:cubicBezTo>
                  <a:pt x="0" y="3"/>
                  <a:pt x="3" y="0"/>
                  <a:pt x="7" y="0"/>
                </a:cubicBezTo>
                <a:cubicBezTo>
                  <a:pt x="240" y="0"/>
                  <a:pt x="240" y="0"/>
                  <a:pt x="240" y="0"/>
                </a:cubicBezTo>
                <a:cubicBezTo>
                  <a:pt x="243" y="0"/>
                  <a:pt x="246" y="3"/>
                  <a:pt x="246" y="6"/>
                </a:cubicBezTo>
                <a:cubicBezTo>
                  <a:pt x="246" y="20"/>
                  <a:pt x="246" y="20"/>
                  <a:pt x="246" y="20"/>
                </a:cubicBezTo>
                <a:cubicBezTo>
                  <a:pt x="246" y="23"/>
                  <a:pt x="243" y="26"/>
                  <a:pt x="240" y="26"/>
                </a:cubicBezTo>
              </a:path>
            </a:pathLst>
          </a:custGeom>
          <a:solidFill>
            <a:srgbClr val="FB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96" name="Rectangle 60">
            <a:extLst>
              <a:ext uri="{FF2B5EF4-FFF2-40B4-BE49-F238E27FC236}">
                <a16:creationId xmlns:a16="http://schemas.microsoft.com/office/drawing/2014/main" xmlns="" id="{FBCE3C39-145F-432F-80F6-B0D6B873E8D8}"/>
              </a:ext>
            </a:extLst>
          </p:cNvPr>
          <p:cNvSpPr>
            <a:spLocks noChangeArrowheads="1"/>
          </p:cNvSpPr>
          <p:nvPr/>
        </p:nvSpPr>
        <p:spPr bwMode="auto">
          <a:xfrm>
            <a:off x="5749926" y="1671638"/>
            <a:ext cx="158750" cy="82550"/>
          </a:xfrm>
          <a:prstGeom prst="rect">
            <a:avLst/>
          </a:prstGeom>
          <a:solidFill>
            <a:srgbClr val="FBBA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97" name="Freeform 61">
            <a:extLst>
              <a:ext uri="{FF2B5EF4-FFF2-40B4-BE49-F238E27FC236}">
                <a16:creationId xmlns:a16="http://schemas.microsoft.com/office/drawing/2014/main" xmlns="" id="{42B79F61-6EBF-488A-B1D8-2062948ED6A5}"/>
              </a:ext>
            </a:extLst>
          </p:cNvPr>
          <p:cNvSpPr>
            <a:spLocks noEditPoints="1"/>
          </p:cNvSpPr>
          <p:nvPr/>
        </p:nvSpPr>
        <p:spPr bwMode="auto">
          <a:xfrm>
            <a:off x="5746751" y="1668463"/>
            <a:ext cx="165100" cy="88900"/>
          </a:xfrm>
          <a:custGeom>
            <a:avLst/>
            <a:gdLst>
              <a:gd name="T0" fmla="*/ 4 w 104"/>
              <a:gd name="T1" fmla="*/ 52 h 56"/>
              <a:gd name="T2" fmla="*/ 100 w 104"/>
              <a:gd name="T3" fmla="*/ 52 h 56"/>
              <a:gd name="T4" fmla="*/ 100 w 104"/>
              <a:gd name="T5" fmla="*/ 4 h 56"/>
              <a:gd name="T6" fmla="*/ 4 w 104"/>
              <a:gd name="T7" fmla="*/ 4 h 56"/>
              <a:gd name="T8" fmla="*/ 4 w 104"/>
              <a:gd name="T9" fmla="*/ 52 h 56"/>
              <a:gd name="T10" fmla="*/ 104 w 104"/>
              <a:gd name="T11" fmla="*/ 56 h 56"/>
              <a:gd name="T12" fmla="*/ 0 w 104"/>
              <a:gd name="T13" fmla="*/ 56 h 56"/>
              <a:gd name="T14" fmla="*/ 0 w 104"/>
              <a:gd name="T15" fmla="*/ 0 h 56"/>
              <a:gd name="T16" fmla="*/ 104 w 104"/>
              <a:gd name="T17" fmla="*/ 0 h 56"/>
              <a:gd name="T18" fmla="*/ 104 w 104"/>
              <a:gd name="T19"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56">
                <a:moveTo>
                  <a:pt x="4" y="52"/>
                </a:moveTo>
                <a:lnTo>
                  <a:pt x="100" y="52"/>
                </a:lnTo>
                <a:lnTo>
                  <a:pt x="100" y="4"/>
                </a:lnTo>
                <a:lnTo>
                  <a:pt x="4" y="4"/>
                </a:lnTo>
                <a:lnTo>
                  <a:pt x="4" y="52"/>
                </a:lnTo>
                <a:close/>
                <a:moveTo>
                  <a:pt x="104" y="56"/>
                </a:moveTo>
                <a:lnTo>
                  <a:pt x="0" y="56"/>
                </a:lnTo>
                <a:lnTo>
                  <a:pt x="0" y="0"/>
                </a:lnTo>
                <a:lnTo>
                  <a:pt x="104" y="0"/>
                </a:lnTo>
                <a:lnTo>
                  <a:pt x="104" y="56"/>
                </a:lnTo>
                <a:close/>
              </a:path>
            </a:pathLst>
          </a:custGeom>
          <a:solidFill>
            <a:srgbClr val="FB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98" name="Freeform 62">
            <a:extLst>
              <a:ext uri="{FF2B5EF4-FFF2-40B4-BE49-F238E27FC236}">
                <a16:creationId xmlns:a16="http://schemas.microsoft.com/office/drawing/2014/main" xmlns="" id="{4ADBB090-ECB8-415C-8DA0-618570E29B64}"/>
              </a:ext>
            </a:extLst>
          </p:cNvPr>
          <p:cNvSpPr>
            <a:spLocks/>
          </p:cNvSpPr>
          <p:nvPr/>
        </p:nvSpPr>
        <p:spPr bwMode="auto">
          <a:xfrm>
            <a:off x="5621338" y="1736725"/>
            <a:ext cx="415925" cy="39688"/>
          </a:xfrm>
          <a:custGeom>
            <a:avLst/>
            <a:gdLst>
              <a:gd name="T0" fmla="*/ 130 w 136"/>
              <a:gd name="T1" fmla="*/ 13 h 13"/>
              <a:gd name="T2" fmla="*/ 6 w 136"/>
              <a:gd name="T3" fmla="*/ 13 h 13"/>
              <a:gd name="T4" fmla="*/ 0 w 136"/>
              <a:gd name="T5" fmla="*/ 6 h 13"/>
              <a:gd name="T6" fmla="*/ 6 w 136"/>
              <a:gd name="T7" fmla="*/ 0 h 13"/>
              <a:gd name="T8" fmla="*/ 130 w 136"/>
              <a:gd name="T9" fmla="*/ 0 h 13"/>
              <a:gd name="T10" fmla="*/ 136 w 136"/>
              <a:gd name="T11" fmla="*/ 6 h 13"/>
              <a:gd name="T12" fmla="*/ 130 w 13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6" h="13">
                <a:moveTo>
                  <a:pt x="130" y="13"/>
                </a:moveTo>
                <a:cubicBezTo>
                  <a:pt x="6" y="13"/>
                  <a:pt x="6" y="13"/>
                  <a:pt x="6" y="13"/>
                </a:cubicBezTo>
                <a:cubicBezTo>
                  <a:pt x="3" y="13"/>
                  <a:pt x="0" y="10"/>
                  <a:pt x="0" y="6"/>
                </a:cubicBezTo>
                <a:cubicBezTo>
                  <a:pt x="0" y="3"/>
                  <a:pt x="3" y="0"/>
                  <a:pt x="6" y="0"/>
                </a:cubicBezTo>
                <a:cubicBezTo>
                  <a:pt x="130" y="0"/>
                  <a:pt x="130" y="0"/>
                  <a:pt x="130" y="0"/>
                </a:cubicBezTo>
                <a:cubicBezTo>
                  <a:pt x="134" y="0"/>
                  <a:pt x="136" y="3"/>
                  <a:pt x="136" y="6"/>
                </a:cubicBezTo>
                <a:cubicBezTo>
                  <a:pt x="136" y="10"/>
                  <a:pt x="134" y="13"/>
                  <a:pt x="130" y="13"/>
                </a:cubicBezTo>
              </a:path>
            </a:pathLst>
          </a:custGeom>
          <a:solidFill>
            <a:srgbClr val="FB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199" name="Freeform 63">
            <a:extLst>
              <a:ext uri="{FF2B5EF4-FFF2-40B4-BE49-F238E27FC236}">
                <a16:creationId xmlns:a16="http://schemas.microsoft.com/office/drawing/2014/main" xmlns="" id="{0DA34F49-7C0C-4646-9B14-6D693C525BEF}"/>
              </a:ext>
            </a:extLst>
          </p:cNvPr>
          <p:cNvSpPr>
            <a:spLocks noEditPoints="1"/>
          </p:cNvSpPr>
          <p:nvPr/>
        </p:nvSpPr>
        <p:spPr bwMode="auto">
          <a:xfrm>
            <a:off x="6329363" y="1136650"/>
            <a:ext cx="244475" cy="636588"/>
          </a:xfrm>
          <a:custGeom>
            <a:avLst/>
            <a:gdLst>
              <a:gd name="T0" fmla="*/ 67 w 80"/>
              <a:gd name="T1" fmla="*/ 89 h 206"/>
              <a:gd name="T2" fmla="*/ 13 w 80"/>
              <a:gd name="T3" fmla="*/ 89 h 206"/>
              <a:gd name="T4" fmla="*/ 6 w 80"/>
              <a:gd name="T5" fmla="*/ 83 h 206"/>
              <a:gd name="T6" fmla="*/ 13 w 80"/>
              <a:gd name="T7" fmla="*/ 76 h 206"/>
              <a:gd name="T8" fmla="*/ 67 w 80"/>
              <a:gd name="T9" fmla="*/ 76 h 206"/>
              <a:gd name="T10" fmla="*/ 74 w 80"/>
              <a:gd name="T11" fmla="*/ 83 h 206"/>
              <a:gd name="T12" fmla="*/ 67 w 80"/>
              <a:gd name="T13" fmla="*/ 89 h 206"/>
              <a:gd name="T14" fmla="*/ 40 w 80"/>
              <a:gd name="T15" fmla="*/ 186 h 206"/>
              <a:gd name="T16" fmla="*/ 32 w 80"/>
              <a:gd name="T17" fmla="*/ 177 h 206"/>
              <a:gd name="T18" fmla="*/ 40 w 80"/>
              <a:gd name="T19" fmla="*/ 168 h 206"/>
              <a:gd name="T20" fmla="*/ 49 w 80"/>
              <a:gd name="T21" fmla="*/ 177 h 206"/>
              <a:gd name="T22" fmla="*/ 40 w 80"/>
              <a:gd name="T23" fmla="*/ 186 h 206"/>
              <a:gd name="T24" fmla="*/ 9 w 80"/>
              <a:gd name="T25" fmla="*/ 18 h 206"/>
              <a:gd name="T26" fmla="*/ 71 w 80"/>
              <a:gd name="T27" fmla="*/ 18 h 206"/>
              <a:gd name="T28" fmla="*/ 71 w 80"/>
              <a:gd name="T29" fmla="*/ 56 h 206"/>
              <a:gd name="T30" fmla="*/ 9 w 80"/>
              <a:gd name="T31" fmla="*/ 56 h 206"/>
              <a:gd name="T32" fmla="*/ 9 w 80"/>
              <a:gd name="T33" fmla="*/ 18 h 206"/>
              <a:gd name="T34" fmla="*/ 75 w 80"/>
              <a:gd name="T35" fmla="*/ 0 h 206"/>
              <a:gd name="T36" fmla="*/ 5 w 80"/>
              <a:gd name="T37" fmla="*/ 0 h 206"/>
              <a:gd name="T38" fmla="*/ 0 w 80"/>
              <a:gd name="T39" fmla="*/ 6 h 206"/>
              <a:gd name="T40" fmla="*/ 0 w 80"/>
              <a:gd name="T41" fmla="*/ 200 h 206"/>
              <a:gd name="T42" fmla="*/ 5 w 80"/>
              <a:gd name="T43" fmla="*/ 206 h 206"/>
              <a:gd name="T44" fmla="*/ 75 w 80"/>
              <a:gd name="T45" fmla="*/ 206 h 206"/>
              <a:gd name="T46" fmla="*/ 80 w 80"/>
              <a:gd name="T47" fmla="*/ 200 h 206"/>
              <a:gd name="T48" fmla="*/ 80 w 80"/>
              <a:gd name="T49" fmla="*/ 6 h 206"/>
              <a:gd name="T50" fmla="*/ 75 w 80"/>
              <a:gd name="T51"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206">
                <a:moveTo>
                  <a:pt x="67" y="89"/>
                </a:moveTo>
                <a:cubicBezTo>
                  <a:pt x="13" y="89"/>
                  <a:pt x="13" y="89"/>
                  <a:pt x="13" y="89"/>
                </a:cubicBezTo>
                <a:cubicBezTo>
                  <a:pt x="10" y="89"/>
                  <a:pt x="6" y="86"/>
                  <a:pt x="6" y="83"/>
                </a:cubicBezTo>
                <a:cubicBezTo>
                  <a:pt x="6" y="79"/>
                  <a:pt x="10" y="76"/>
                  <a:pt x="13" y="76"/>
                </a:cubicBezTo>
                <a:cubicBezTo>
                  <a:pt x="67" y="76"/>
                  <a:pt x="67" y="76"/>
                  <a:pt x="67" y="76"/>
                </a:cubicBezTo>
                <a:cubicBezTo>
                  <a:pt x="71" y="76"/>
                  <a:pt x="74" y="79"/>
                  <a:pt x="74" y="83"/>
                </a:cubicBezTo>
                <a:cubicBezTo>
                  <a:pt x="74" y="86"/>
                  <a:pt x="71" y="89"/>
                  <a:pt x="67" y="89"/>
                </a:cubicBezTo>
                <a:moveTo>
                  <a:pt x="40" y="186"/>
                </a:moveTo>
                <a:cubicBezTo>
                  <a:pt x="35" y="186"/>
                  <a:pt x="32" y="182"/>
                  <a:pt x="32" y="177"/>
                </a:cubicBezTo>
                <a:cubicBezTo>
                  <a:pt x="32" y="172"/>
                  <a:pt x="35" y="168"/>
                  <a:pt x="40" y="168"/>
                </a:cubicBezTo>
                <a:cubicBezTo>
                  <a:pt x="45" y="168"/>
                  <a:pt x="49" y="172"/>
                  <a:pt x="49" y="177"/>
                </a:cubicBezTo>
                <a:cubicBezTo>
                  <a:pt x="49" y="182"/>
                  <a:pt x="45" y="186"/>
                  <a:pt x="40" y="186"/>
                </a:cubicBezTo>
                <a:moveTo>
                  <a:pt x="9" y="18"/>
                </a:moveTo>
                <a:cubicBezTo>
                  <a:pt x="71" y="18"/>
                  <a:pt x="71" y="18"/>
                  <a:pt x="71" y="18"/>
                </a:cubicBezTo>
                <a:cubicBezTo>
                  <a:pt x="71" y="56"/>
                  <a:pt x="71" y="56"/>
                  <a:pt x="71" y="56"/>
                </a:cubicBezTo>
                <a:cubicBezTo>
                  <a:pt x="9" y="56"/>
                  <a:pt x="9" y="56"/>
                  <a:pt x="9" y="56"/>
                </a:cubicBezTo>
                <a:lnTo>
                  <a:pt x="9" y="18"/>
                </a:lnTo>
                <a:close/>
                <a:moveTo>
                  <a:pt x="75" y="0"/>
                </a:moveTo>
                <a:cubicBezTo>
                  <a:pt x="5" y="0"/>
                  <a:pt x="5" y="0"/>
                  <a:pt x="5" y="0"/>
                </a:cubicBezTo>
                <a:cubicBezTo>
                  <a:pt x="2" y="0"/>
                  <a:pt x="0" y="3"/>
                  <a:pt x="0" y="6"/>
                </a:cubicBezTo>
                <a:cubicBezTo>
                  <a:pt x="0" y="200"/>
                  <a:pt x="0" y="200"/>
                  <a:pt x="0" y="200"/>
                </a:cubicBezTo>
                <a:cubicBezTo>
                  <a:pt x="0" y="203"/>
                  <a:pt x="2" y="206"/>
                  <a:pt x="5" y="206"/>
                </a:cubicBezTo>
                <a:cubicBezTo>
                  <a:pt x="75" y="206"/>
                  <a:pt x="75" y="206"/>
                  <a:pt x="75" y="206"/>
                </a:cubicBezTo>
                <a:cubicBezTo>
                  <a:pt x="78" y="206"/>
                  <a:pt x="80" y="203"/>
                  <a:pt x="80" y="200"/>
                </a:cubicBezTo>
                <a:cubicBezTo>
                  <a:pt x="80" y="6"/>
                  <a:pt x="80" y="6"/>
                  <a:pt x="80" y="6"/>
                </a:cubicBezTo>
                <a:cubicBezTo>
                  <a:pt x="80" y="3"/>
                  <a:pt x="78" y="0"/>
                  <a:pt x="75" y="0"/>
                </a:cubicBezTo>
              </a:path>
            </a:pathLst>
          </a:custGeom>
          <a:solidFill>
            <a:srgbClr val="FB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grpSp>
        <p:nvGrpSpPr>
          <p:cNvPr id="6200" name="Group 66">
            <a:extLst>
              <a:ext uri="{FF2B5EF4-FFF2-40B4-BE49-F238E27FC236}">
                <a16:creationId xmlns:a16="http://schemas.microsoft.com/office/drawing/2014/main" xmlns="" id="{156D6AD6-4190-489F-A892-DD05B03548FE}"/>
              </a:ext>
            </a:extLst>
          </p:cNvPr>
          <p:cNvGrpSpPr>
            <a:grpSpLocks noChangeAspect="1"/>
          </p:cNvGrpSpPr>
          <p:nvPr/>
        </p:nvGrpSpPr>
        <p:grpSpPr bwMode="auto">
          <a:xfrm>
            <a:off x="3376613" y="2606675"/>
            <a:ext cx="1041400" cy="503238"/>
            <a:chOff x="2127" y="1642"/>
            <a:chExt cx="656" cy="317"/>
          </a:xfrm>
        </p:grpSpPr>
        <p:sp>
          <p:nvSpPr>
            <p:cNvPr id="6201" name="AutoShape 65">
              <a:extLst>
                <a:ext uri="{FF2B5EF4-FFF2-40B4-BE49-F238E27FC236}">
                  <a16:creationId xmlns:a16="http://schemas.microsoft.com/office/drawing/2014/main" xmlns="" id="{2089B752-08A2-4A1F-95F0-07698CE87245}"/>
                </a:ext>
              </a:extLst>
            </p:cNvPr>
            <p:cNvSpPr>
              <a:spLocks noChangeAspect="1" noChangeArrowheads="1" noTextEdit="1"/>
            </p:cNvSpPr>
            <p:nvPr/>
          </p:nvSpPr>
          <p:spPr bwMode="auto">
            <a:xfrm>
              <a:off x="2127" y="1642"/>
              <a:ext cx="656"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202" name="Freeform 67">
              <a:extLst>
                <a:ext uri="{FF2B5EF4-FFF2-40B4-BE49-F238E27FC236}">
                  <a16:creationId xmlns:a16="http://schemas.microsoft.com/office/drawing/2014/main" xmlns="" id="{AFD4FB40-5741-4B60-B4A2-0A5227D2DA30}"/>
                </a:ext>
              </a:extLst>
            </p:cNvPr>
            <p:cNvSpPr>
              <a:spLocks/>
            </p:cNvSpPr>
            <p:nvPr/>
          </p:nvSpPr>
          <p:spPr bwMode="auto">
            <a:xfrm>
              <a:off x="2133" y="1647"/>
              <a:ext cx="322" cy="307"/>
            </a:xfrm>
            <a:custGeom>
              <a:avLst/>
              <a:gdLst>
                <a:gd name="T0" fmla="*/ 0 w 322"/>
                <a:gd name="T1" fmla="*/ 178 h 307"/>
                <a:gd name="T2" fmla="*/ 105 w 322"/>
                <a:gd name="T3" fmla="*/ 307 h 307"/>
                <a:gd name="T4" fmla="*/ 322 w 322"/>
                <a:gd name="T5" fmla="*/ 130 h 307"/>
                <a:gd name="T6" fmla="*/ 218 w 322"/>
                <a:gd name="T7" fmla="*/ 0 h 307"/>
                <a:gd name="T8" fmla="*/ 0 w 322"/>
                <a:gd name="T9" fmla="*/ 178 h 307"/>
              </a:gdLst>
              <a:ahLst/>
              <a:cxnLst>
                <a:cxn ang="0">
                  <a:pos x="T0" y="T1"/>
                </a:cxn>
                <a:cxn ang="0">
                  <a:pos x="T2" y="T3"/>
                </a:cxn>
                <a:cxn ang="0">
                  <a:pos x="T4" y="T5"/>
                </a:cxn>
                <a:cxn ang="0">
                  <a:pos x="T6" y="T7"/>
                </a:cxn>
                <a:cxn ang="0">
                  <a:pos x="T8" y="T9"/>
                </a:cxn>
              </a:cxnLst>
              <a:rect l="0" t="0" r="r" b="b"/>
              <a:pathLst>
                <a:path w="322" h="307">
                  <a:moveTo>
                    <a:pt x="0" y="178"/>
                  </a:moveTo>
                  <a:lnTo>
                    <a:pt x="105" y="307"/>
                  </a:lnTo>
                  <a:lnTo>
                    <a:pt x="322" y="130"/>
                  </a:lnTo>
                  <a:lnTo>
                    <a:pt x="218" y="0"/>
                  </a:lnTo>
                  <a:lnTo>
                    <a:pt x="0" y="178"/>
                  </a:lnTo>
                  <a:close/>
                </a:path>
              </a:pathLst>
            </a:custGeom>
            <a:solidFill>
              <a:srgbClr val="68B4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203" name="Freeform 68">
              <a:extLst>
                <a:ext uri="{FF2B5EF4-FFF2-40B4-BE49-F238E27FC236}">
                  <a16:creationId xmlns:a16="http://schemas.microsoft.com/office/drawing/2014/main" xmlns="" id="{8886B796-C0DB-48C6-83A7-68F72860086E}"/>
                </a:ext>
              </a:extLst>
            </p:cNvPr>
            <p:cNvSpPr>
              <a:spLocks/>
            </p:cNvSpPr>
            <p:nvPr/>
          </p:nvSpPr>
          <p:spPr bwMode="auto">
            <a:xfrm>
              <a:off x="2133" y="1647"/>
              <a:ext cx="322" cy="307"/>
            </a:xfrm>
            <a:custGeom>
              <a:avLst/>
              <a:gdLst>
                <a:gd name="T0" fmla="*/ 0 w 322"/>
                <a:gd name="T1" fmla="*/ 178 h 307"/>
                <a:gd name="T2" fmla="*/ 105 w 322"/>
                <a:gd name="T3" fmla="*/ 307 h 307"/>
                <a:gd name="T4" fmla="*/ 322 w 322"/>
                <a:gd name="T5" fmla="*/ 130 h 307"/>
                <a:gd name="T6" fmla="*/ 218 w 322"/>
                <a:gd name="T7" fmla="*/ 0 h 307"/>
                <a:gd name="T8" fmla="*/ 0 w 322"/>
                <a:gd name="T9" fmla="*/ 178 h 307"/>
              </a:gdLst>
              <a:ahLst/>
              <a:cxnLst>
                <a:cxn ang="0">
                  <a:pos x="T0" y="T1"/>
                </a:cxn>
                <a:cxn ang="0">
                  <a:pos x="T2" y="T3"/>
                </a:cxn>
                <a:cxn ang="0">
                  <a:pos x="T4" y="T5"/>
                </a:cxn>
                <a:cxn ang="0">
                  <a:pos x="T6" y="T7"/>
                </a:cxn>
                <a:cxn ang="0">
                  <a:pos x="T8" y="T9"/>
                </a:cxn>
              </a:cxnLst>
              <a:rect l="0" t="0" r="r" b="b"/>
              <a:pathLst>
                <a:path w="322" h="307">
                  <a:moveTo>
                    <a:pt x="0" y="178"/>
                  </a:moveTo>
                  <a:lnTo>
                    <a:pt x="105" y="307"/>
                  </a:lnTo>
                  <a:lnTo>
                    <a:pt x="322" y="130"/>
                  </a:lnTo>
                  <a:lnTo>
                    <a:pt x="218" y="0"/>
                  </a:lnTo>
                  <a:lnTo>
                    <a:pt x="0" y="178"/>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204" name="Freeform 69">
              <a:extLst>
                <a:ext uri="{FF2B5EF4-FFF2-40B4-BE49-F238E27FC236}">
                  <a16:creationId xmlns:a16="http://schemas.microsoft.com/office/drawing/2014/main" xmlns="" id="{57B387B1-956E-49C0-B879-0D4408AC79E0}"/>
                </a:ext>
              </a:extLst>
            </p:cNvPr>
            <p:cNvSpPr>
              <a:spLocks/>
            </p:cNvSpPr>
            <p:nvPr/>
          </p:nvSpPr>
          <p:spPr bwMode="auto">
            <a:xfrm>
              <a:off x="2294" y="1647"/>
              <a:ext cx="323" cy="307"/>
            </a:xfrm>
            <a:custGeom>
              <a:avLst/>
              <a:gdLst>
                <a:gd name="T0" fmla="*/ 0 w 323"/>
                <a:gd name="T1" fmla="*/ 178 h 307"/>
                <a:gd name="T2" fmla="*/ 105 w 323"/>
                <a:gd name="T3" fmla="*/ 307 h 307"/>
                <a:gd name="T4" fmla="*/ 323 w 323"/>
                <a:gd name="T5" fmla="*/ 130 h 307"/>
                <a:gd name="T6" fmla="*/ 218 w 323"/>
                <a:gd name="T7" fmla="*/ 0 h 307"/>
                <a:gd name="T8" fmla="*/ 0 w 323"/>
                <a:gd name="T9" fmla="*/ 178 h 307"/>
              </a:gdLst>
              <a:ahLst/>
              <a:cxnLst>
                <a:cxn ang="0">
                  <a:pos x="T0" y="T1"/>
                </a:cxn>
                <a:cxn ang="0">
                  <a:pos x="T2" y="T3"/>
                </a:cxn>
                <a:cxn ang="0">
                  <a:pos x="T4" y="T5"/>
                </a:cxn>
                <a:cxn ang="0">
                  <a:pos x="T6" y="T7"/>
                </a:cxn>
                <a:cxn ang="0">
                  <a:pos x="T8" y="T9"/>
                </a:cxn>
              </a:cxnLst>
              <a:rect l="0" t="0" r="r" b="b"/>
              <a:pathLst>
                <a:path w="323" h="307">
                  <a:moveTo>
                    <a:pt x="0" y="178"/>
                  </a:moveTo>
                  <a:lnTo>
                    <a:pt x="105" y="307"/>
                  </a:lnTo>
                  <a:lnTo>
                    <a:pt x="323" y="130"/>
                  </a:lnTo>
                  <a:lnTo>
                    <a:pt x="218" y="0"/>
                  </a:lnTo>
                  <a:lnTo>
                    <a:pt x="0" y="178"/>
                  </a:lnTo>
                  <a:close/>
                </a:path>
              </a:pathLst>
            </a:custGeom>
            <a:solidFill>
              <a:srgbClr val="68B4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205" name="Freeform 70">
              <a:extLst>
                <a:ext uri="{FF2B5EF4-FFF2-40B4-BE49-F238E27FC236}">
                  <a16:creationId xmlns:a16="http://schemas.microsoft.com/office/drawing/2014/main" xmlns="" id="{CCB6123F-2AD2-4476-8F27-176A4233347A}"/>
                </a:ext>
              </a:extLst>
            </p:cNvPr>
            <p:cNvSpPr>
              <a:spLocks/>
            </p:cNvSpPr>
            <p:nvPr/>
          </p:nvSpPr>
          <p:spPr bwMode="auto">
            <a:xfrm>
              <a:off x="2294" y="1647"/>
              <a:ext cx="323" cy="307"/>
            </a:xfrm>
            <a:custGeom>
              <a:avLst/>
              <a:gdLst>
                <a:gd name="T0" fmla="*/ 0 w 323"/>
                <a:gd name="T1" fmla="*/ 178 h 307"/>
                <a:gd name="T2" fmla="*/ 105 w 323"/>
                <a:gd name="T3" fmla="*/ 307 h 307"/>
                <a:gd name="T4" fmla="*/ 323 w 323"/>
                <a:gd name="T5" fmla="*/ 130 h 307"/>
                <a:gd name="T6" fmla="*/ 218 w 323"/>
                <a:gd name="T7" fmla="*/ 0 h 307"/>
                <a:gd name="T8" fmla="*/ 0 w 323"/>
                <a:gd name="T9" fmla="*/ 178 h 307"/>
              </a:gdLst>
              <a:ahLst/>
              <a:cxnLst>
                <a:cxn ang="0">
                  <a:pos x="T0" y="T1"/>
                </a:cxn>
                <a:cxn ang="0">
                  <a:pos x="T2" y="T3"/>
                </a:cxn>
                <a:cxn ang="0">
                  <a:pos x="T4" y="T5"/>
                </a:cxn>
                <a:cxn ang="0">
                  <a:pos x="T6" y="T7"/>
                </a:cxn>
                <a:cxn ang="0">
                  <a:pos x="T8" y="T9"/>
                </a:cxn>
              </a:cxnLst>
              <a:rect l="0" t="0" r="r" b="b"/>
              <a:pathLst>
                <a:path w="323" h="307">
                  <a:moveTo>
                    <a:pt x="0" y="178"/>
                  </a:moveTo>
                  <a:lnTo>
                    <a:pt x="105" y="307"/>
                  </a:lnTo>
                  <a:lnTo>
                    <a:pt x="323" y="130"/>
                  </a:lnTo>
                  <a:lnTo>
                    <a:pt x="218" y="0"/>
                  </a:lnTo>
                  <a:lnTo>
                    <a:pt x="0" y="178"/>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206" name="Freeform 71">
              <a:extLst>
                <a:ext uri="{FF2B5EF4-FFF2-40B4-BE49-F238E27FC236}">
                  <a16:creationId xmlns:a16="http://schemas.microsoft.com/office/drawing/2014/main" xmlns="" id="{CC3D18E3-80DC-4475-9650-0EE78348AD69}"/>
                </a:ext>
              </a:extLst>
            </p:cNvPr>
            <p:cNvSpPr>
              <a:spLocks/>
            </p:cNvSpPr>
            <p:nvPr/>
          </p:nvSpPr>
          <p:spPr bwMode="auto">
            <a:xfrm>
              <a:off x="2455" y="1647"/>
              <a:ext cx="323" cy="307"/>
            </a:xfrm>
            <a:custGeom>
              <a:avLst/>
              <a:gdLst>
                <a:gd name="T0" fmla="*/ 0 w 323"/>
                <a:gd name="T1" fmla="*/ 178 h 307"/>
                <a:gd name="T2" fmla="*/ 105 w 323"/>
                <a:gd name="T3" fmla="*/ 307 h 307"/>
                <a:gd name="T4" fmla="*/ 323 w 323"/>
                <a:gd name="T5" fmla="*/ 130 h 307"/>
                <a:gd name="T6" fmla="*/ 218 w 323"/>
                <a:gd name="T7" fmla="*/ 0 h 307"/>
                <a:gd name="T8" fmla="*/ 0 w 323"/>
                <a:gd name="T9" fmla="*/ 178 h 307"/>
              </a:gdLst>
              <a:ahLst/>
              <a:cxnLst>
                <a:cxn ang="0">
                  <a:pos x="T0" y="T1"/>
                </a:cxn>
                <a:cxn ang="0">
                  <a:pos x="T2" y="T3"/>
                </a:cxn>
                <a:cxn ang="0">
                  <a:pos x="T4" y="T5"/>
                </a:cxn>
                <a:cxn ang="0">
                  <a:pos x="T6" y="T7"/>
                </a:cxn>
                <a:cxn ang="0">
                  <a:pos x="T8" y="T9"/>
                </a:cxn>
              </a:cxnLst>
              <a:rect l="0" t="0" r="r" b="b"/>
              <a:pathLst>
                <a:path w="323" h="307">
                  <a:moveTo>
                    <a:pt x="0" y="178"/>
                  </a:moveTo>
                  <a:lnTo>
                    <a:pt x="105" y="307"/>
                  </a:lnTo>
                  <a:lnTo>
                    <a:pt x="323" y="130"/>
                  </a:lnTo>
                  <a:lnTo>
                    <a:pt x="218" y="0"/>
                  </a:lnTo>
                  <a:lnTo>
                    <a:pt x="0" y="178"/>
                  </a:lnTo>
                  <a:close/>
                </a:path>
              </a:pathLst>
            </a:custGeom>
            <a:solidFill>
              <a:srgbClr val="68B4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207" name="Freeform 72">
              <a:extLst>
                <a:ext uri="{FF2B5EF4-FFF2-40B4-BE49-F238E27FC236}">
                  <a16:creationId xmlns:a16="http://schemas.microsoft.com/office/drawing/2014/main" xmlns="" id="{8E34308A-C68D-4871-9D6C-0A53B0941765}"/>
                </a:ext>
              </a:extLst>
            </p:cNvPr>
            <p:cNvSpPr>
              <a:spLocks/>
            </p:cNvSpPr>
            <p:nvPr/>
          </p:nvSpPr>
          <p:spPr bwMode="auto">
            <a:xfrm>
              <a:off x="2455" y="1647"/>
              <a:ext cx="323" cy="307"/>
            </a:xfrm>
            <a:custGeom>
              <a:avLst/>
              <a:gdLst>
                <a:gd name="T0" fmla="*/ 0 w 323"/>
                <a:gd name="T1" fmla="*/ 178 h 307"/>
                <a:gd name="T2" fmla="*/ 105 w 323"/>
                <a:gd name="T3" fmla="*/ 307 h 307"/>
                <a:gd name="T4" fmla="*/ 323 w 323"/>
                <a:gd name="T5" fmla="*/ 130 h 307"/>
                <a:gd name="T6" fmla="*/ 218 w 323"/>
                <a:gd name="T7" fmla="*/ 0 h 307"/>
                <a:gd name="T8" fmla="*/ 0 w 323"/>
                <a:gd name="T9" fmla="*/ 178 h 307"/>
              </a:gdLst>
              <a:ahLst/>
              <a:cxnLst>
                <a:cxn ang="0">
                  <a:pos x="T0" y="T1"/>
                </a:cxn>
                <a:cxn ang="0">
                  <a:pos x="T2" y="T3"/>
                </a:cxn>
                <a:cxn ang="0">
                  <a:pos x="T4" y="T5"/>
                </a:cxn>
                <a:cxn ang="0">
                  <a:pos x="T6" y="T7"/>
                </a:cxn>
                <a:cxn ang="0">
                  <a:pos x="T8" y="T9"/>
                </a:cxn>
              </a:cxnLst>
              <a:rect l="0" t="0" r="r" b="b"/>
              <a:pathLst>
                <a:path w="323" h="307">
                  <a:moveTo>
                    <a:pt x="0" y="178"/>
                  </a:moveTo>
                  <a:lnTo>
                    <a:pt x="105" y="307"/>
                  </a:lnTo>
                  <a:lnTo>
                    <a:pt x="323" y="130"/>
                  </a:lnTo>
                  <a:lnTo>
                    <a:pt x="218" y="0"/>
                  </a:lnTo>
                  <a:lnTo>
                    <a:pt x="0" y="178"/>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6208" name="Rectangle 73">
              <a:extLst>
                <a:ext uri="{FF2B5EF4-FFF2-40B4-BE49-F238E27FC236}">
                  <a16:creationId xmlns:a16="http://schemas.microsoft.com/office/drawing/2014/main" xmlns="" id="{2B641E7E-3791-49A0-9D99-FFC2F59A9815}"/>
                </a:ext>
              </a:extLst>
            </p:cNvPr>
            <p:cNvSpPr>
              <a:spLocks noChangeArrowheads="1"/>
            </p:cNvSpPr>
            <p:nvPr/>
          </p:nvSpPr>
          <p:spPr bwMode="auto">
            <a:xfrm rot="19260000">
              <a:off x="2217" y="175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700" b="0" i="0" u="none" strike="noStrike" cap="none" normalizeH="0" baseline="0">
                  <a:ln>
                    <a:noFill/>
                  </a:ln>
                  <a:solidFill>
                    <a:srgbClr val="FFFFFF"/>
                  </a:solidFill>
                  <a:effectLst/>
                  <a:cs typeface="Arial" panose="020B0604020202020204" pitchFamily="34" charset="0"/>
                </a:rPr>
                <a:t>€</a:t>
              </a:r>
              <a:endParaRPr kumimoji="0" lang="fr-FR" altLang="fr-FR" sz="1800" b="0" i="0" u="none" strike="noStrike" cap="none" normalizeH="0" baseline="0">
                <a:ln>
                  <a:noFill/>
                </a:ln>
                <a:solidFill>
                  <a:schemeClr val="tx1"/>
                </a:solidFill>
                <a:effectLst/>
                <a:cs typeface="Arial" panose="020B0604020202020204" pitchFamily="34" charset="0"/>
              </a:endParaRPr>
            </a:p>
          </p:txBody>
        </p:sp>
        <p:sp>
          <p:nvSpPr>
            <p:cNvPr id="6209" name="Rectangle 74">
              <a:extLst>
                <a:ext uri="{FF2B5EF4-FFF2-40B4-BE49-F238E27FC236}">
                  <a16:creationId xmlns:a16="http://schemas.microsoft.com/office/drawing/2014/main" xmlns="" id="{9944BBB6-18A7-4255-9DE2-F6F6BBC273A7}"/>
                </a:ext>
              </a:extLst>
            </p:cNvPr>
            <p:cNvSpPr>
              <a:spLocks noChangeArrowheads="1"/>
            </p:cNvSpPr>
            <p:nvPr/>
          </p:nvSpPr>
          <p:spPr bwMode="auto">
            <a:xfrm rot="19260000">
              <a:off x="2382" y="1737"/>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700" b="0" i="0" u="none" strike="noStrike" cap="none" normalizeH="0" baseline="0">
                  <a:ln>
                    <a:noFill/>
                  </a:ln>
                  <a:solidFill>
                    <a:srgbClr val="FFFFFF"/>
                  </a:solidFill>
                  <a:effectLst/>
                  <a:cs typeface="Arial" panose="020B0604020202020204" pitchFamily="34" charset="0"/>
                </a:rPr>
                <a:t>€</a:t>
              </a:r>
              <a:endParaRPr kumimoji="0" lang="fr-FR" altLang="fr-FR" sz="1800" b="0" i="0" u="none" strike="noStrike" cap="none" normalizeH="0" baseline="0">
                <a:ln>
                  <a:noFill/>
                </a:ln>
                <a:solidFill>
                  <a:schemeClr val="tx1"/>
                </a:solidFill>
                <a:effectLst/>
                <a:cs typeface="Arial" panose="020B0604020202020204" pitchFamily="34" charset="0"/>
              </a:endParaRPr>
            </a:p>
          </p:txBody>
        </p:sp>
        <p:sp>
          <p:nvSpPr>
            <p:cNvPr id="6210" name="Rectangle 75">
              <a:extLst>
                <a:ext uri="{FF2B5EF4-FFF2-40B4-BE49-F238E27FC236}">
                  <a16:creationId xmlns:a16="http://schemas.microsoft.com/office/drawing/2014/main" xmlns="" id="{F15F7CB0-1134-46ED-AB85-B1CFC1B63AE6}"/>
                </a:ext>
              </a:extLst>
            </p:cNvPr>
            <p:cNvSpPr>
              <a:spLocks noChangeArrowheads="1"/>
            </p:cNvSpPr>
            <p:nvPr/>
          </p:nvSpPr>
          <p:spPr bwMode="auto">
            <a:xfrm rot="19260000">
              <a:off x="2546" y="1737"/>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700" b="0" i="0" u="none" strike="noStrike" cap="none" normalizeH="0" baseline="0" dirty="0">
                  <a:ln>
                    <a:noFill/>
                  </a:ln>
                  <a:solidFill>
                    <a:srgbClr val="FFFFFF"/>
                  </a:solidFill>
                  <a:effectLst/>
                  <a:cs typeface="Arial" panose="020B0604020202020204" pitchFamily="34" charset="0"/>
                </a:rPr>
                <a:t>€</a:t>
              </a:r>
              <a:endParaRPr kumimoji="0" lang="fr-FR" altLang="fr-FR" sz="1800" b="0" i="0" u="none" strike="noStrike" cap="none" normalizeH="0" baseline="0" dirty="0">
                <a:ln>
                  <a:noFill/>
                </a:ln>
                <a:solidFill>
                  <a:schemeClr val="tx1"/>
                </a:solidFill>
                <a:effectLst/>
                <a:cs typeface="Arial" panose="020B0604020202020204" pitchFamily="34" charset="0"/>
              </a:endParaRPr>
            </a:p>
          </p:txBody>
        </p:sp>
      </p:grpSp>
      <p:pic>
        <p:nvPicPr>
          <p:cNvPr id="2" name="Image 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54979" y="4724395"/>
            <a:ext cx="1374920" cy="1374920"/>
          </a:xfrm>
          <a:prstGeom prst="rect">
            <a:avLst/>
          </a:prstGeom>
        </p:spPr>
      </p:pic>
      <p:pic>
        <p:nvPicPr>
          <p:cNvPr id="3" name="Image 2"/>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3003" y="3326255"/>
            <a:ext cx="1138873" cy="1138873"/>
          </a:xfrm>
          <a:prstGeom prst="rect">
            <a:avLst/>
          </a:prstGeom>
        </p:spPr>
      </p:pic>
      <p:sp>
        <p:nvSpPr>
          <p:cNvPr id="96" name="object 2">
            <a:extLst>
              <a:ext uri="{FF2B5EF4-FFF2-40B4-BE49-F238E27FC236}">
                <a16:creationId xmlns:a16="http://schemas.microsoft.com/office/drawing/2014/main" xmlns="" id="{246A3480-7DF9-4ED6-8426-BECD6C4C9E99}"/>
              </a:ext>
            </a:extLst>
          </p:cNvPr>
          <p:cNvSpPr txBox="1"/>
          <p:nvPr/>
        </p:nvSpPr>
        <p:spPr>
          <a:xfrm>
            <a:off x="1458506" y="3464911"/>
            <a:ext cx="1791015" cy="897682"/>
          </a:xfrm>
          <a:prstGeom prst="rect">
            <a:avLst/>
          </a:prstGeom>
        </p:spPr>
        <p:txBody>
          <a:bodyPr vert="horz" wrap="square" lIns="0" tIns="12700" rIns="0" bIns="0" rtlCol="0">
            <a:spAutoFit/>
          </a:bodyPr>
          <a:lstStyle/>
          <a:p>
            <a:pPr marL="12700">
              <a:lnSpc>
                <a:spcPts val="2980"/>
              </a:lnSpc>
              <a:spcBef>
                <a:spcPts val="100"/>
              </a:spcBef>
            </a:pPr>
            <a:r>
              <a:rPr lang="fr-FR" sz="2600" b="1" spc="-150" dirty="0" smtClean="0">
                <a:solidFill>
                  <a:srgbClr val="E84B44"/>
                </a:solidFill>
                <a:latin typeface="Arial" panose="020B0604020202020204" pitchFamily="34" charset="0"/>
                <a:cs typeface="Arial" panose="020B0604020202020204" pitchFamily="34" charset="0"/>
              </a:rPr>
              <a:t>3 418 600</a:t>
            </a:r>
            <a:endParaRPr sz="2600" spc="-150" dirty="0" smtClean="0">
              <a:solidFill>
                <a:srgbClr val="E84B44"/>
              </a:solidFill>
              <a:latin typeface="Arial" panose="020B0604020202020204" pitchFamily="34" charset="0"/>
              <a:cs typeface="Arial" panose="020B0604020202020204" pitchFamily="34" charset="0"/>
            </a:endParaRPr>
          </a:p>
          <a:p>
            <a:pPr marL="12700">
              <a:lnSpc>
                <a:spcPts val="1300"/>
              </a:lnSpc>
            </a:pPr>
            <a:r>
              <a:rPr lang="fr-FR" sz="1100" spc="30" dirty="0" smtClean="0">
                <a:latin typeface="Arial" panose="020B0604020202020204" pitchFamily="34" charset="0"/>
                <a:cs typeface="Arial" panose="020B0604020202020204" pitchFamily="34" charset="0"/>
              </a:rPr>
              <a:t>demandeurs d’emploi</a:t>
            </a:r>
          </a:p>
          <a:p>
            <a:pPr marL="12700">
              <a:lnSpc>
                <a:spcPts val="1300"/>
              </a:lnSpc>
            </a:pPr>
            <a:r>
              <a:rPr lang="fr-FR" sz="1100" spc="30" dirty="0" smtClean="0">
                <a:latin typeface="Arial" panose="020B0604020202020204" pitchFamily="34" charset="0"/>
                <a:cs typeface="Arial" panose="020B0604020202020204" pitchFamily="34" charset="0"/>
              </a:rPr>
              <a:t>(cat. A / CVS –</a:t>
            </a:r>
          </a:p>
          <a:p>
            <a:pPr marL="12700">
              <a:lnSpc>
                <a:spcPts val="1300"/>
              </a:lnSpc>
            </a:pPr>
            <a:r>
              <a:rPr lang="fr-FR" sz="1100" b="1" spc="30" dirty="0" smtClean="0">
                <a:latin typeface="Arial" panose="020B0604020202020204" pitchFamily="34" charset="0"/>
                <a:cs typeface="Arial" panose="020B0604020202020204" pitchFamily="34" charset="0"/>
              </a:rPr>
              <a:t>4</a:t>
            </a:r>
            <a:r>
              <a:rPr lang="fr-FR" sz="1100" b="1" spc="30" baseline="30000" dirty="0" smtClean="0">
                <a:latin typeface="Arial" panose="020B0604020202020204" pitchFamily="34" charset="0"/>
                <a:cs typeface="Arial" panose="020B0604020202020204" pitchFamily="34" charset="0"/>
              </a:rPr>
              <a:t>ème</a:t>
            </a:r>
            <a:r>
              <a:rPr lang="fr-FR" sz="1100" b="1" spc="30" dirty="0" smtClean="0">
                <a:latin typeface="Arial" panose="020B0604020202020204" pitchFamily="34" charset="0"/>
                <a:cs typeface="Arial" panose="020B0604020202020204" pitchFamily="34" charset="0"/>
              </a:rPr>
              <a:t> trimestre 2018</a:t>
            </a:r>
            <a:r>
              <a:rPr lang="fr-FR" sz="1100" spc="30" dirty="0" smtClean="0">
                <a:latin typeface="Arial" panose="020B0604020202020204" pitchFamily="34" charset="0"/>
                <a:cs typeface="Arial" panose="020B0604020202020204" pitchFamily="34" charset="0"/>
              </a:rPr>
              <a:t>)</a:t>
            </a:r>
            <a:endParaRPr sz="1100" dirty="0">
              <a:latin typeface="Arial" panose="020B0604020202020204" pitchFamily="34" charset="0"/>
              <a:cs typeface="Arial" panose="020B0604020202020204" pitchFamily="34" charset="0"/>
            </a:endParaRPr>
          </a:p>
        </p:txBody>
      </p:sp>
      <p:sp>
        <p:nvSpPr>
          <p:cNvPr id="98" name="object 5">
            <a:extLst>
              <a:ext uri="{FF2B5EF4-FFF2-40B4-BE49-F238E27FC236}">
                <a16:creationId xmlns:a16="http://schemas.microsoft.com/office/drawing/2014/main" xmlns="" id="{A76E623D-18C1-45EE-9BA0-26DEADA0A555}"/>
              </a:ext>
            </a:extLst>
          </p:cNvPr>
          <p:cNvSpPr txBox="1"/>
          <p:nvPr/>
        </p:nvSpPr>
        <p:spPr>
          <a:xfrm>
            <a:off x="1511876" y="4709537"/>
            <a:ext cx="1021080" cy="1256754"/>
          </a:xfrm>
          <a:prstGeom prst="rect">
            <a:avLst/>
          </a:prstGeom>
        </p:spPr>
        <p:txBody>
          <a:bodyPr vert="horz" wrap="square" lIns="0" tIns="12700" rIns="0" bIns="0" rtlCol="0">
            <a:spAutoFit/>
          </a:bodyPr>
          <a:lstStyle/>
          <a:p>
            <a:pPr marL="12700">
              <a:lnSpc>
                <a:spcPct val="100000"/>
              </a:lnSpc>
              <a:spcBef>
                <a:spcPts val="100"/>
              </a:spcBef>
            </a:pPr>
            <a:r>
              <a:rPr lang="fr-FR" sz="4000" b="1" spc="-114" dirty="0" smtClean="0">
                <a:solidFill>
                  <a:schemeClr val="accent6"/>
                </a:solidFill>
                <a:latin typeface="Arial" panose="020B0604020202020204" pitchFamily="34" charset="0"/>
                <a:cs typeface="Arial" panose="020B0604020202020204" pitchFamily="34" charset="0"/>
              </a:rPr>
              <a:t>5</a:t>
            </a:r>
            <a:r>
              <a:rPr sz="4000" b="1" spc="-135" dirty="0" smtClean="0">
                <a:solidFill>
                  <a:schemeClr val="accent6"/>
                </a:solidFill>
                <a:latin typeface="Arial" panose="020B0604020202020204" pitchFamily="34" charset="0"/>
                <a:cs typeface="Arial" panose="020B0604020202020204" pitchFamily="34" charset="0"/>
              </a:rPr>
              <a:t>,</a:t>
            </a:r>
            <a:r>
              <a:rPr lang="fr-FR" sz="4000" b="1" spc="-135" dirty="0" smtClean="0">
                <a:solidFill>
                  <a:schemeClr val="accent6"/>
                </a:solidFill>
                <a:latin typeface="Arial" panose="020B0604020202020204" pitchFamily="34" charset="0"/>
                <a:cs typeface="Arial" panose="020B0604020202020204" pitchFamily="34" charset="0"/>
              </a:rPr>
              <a:t>4</a:t>
            </a:r>
          </a:p>
          <a:p>
            <a:pPr marL="12700">
              <a:lnSpc>
                <a:spcPct val="100000"/>
              </a:lnSpc>
              <a:spcBef>
                <a:spcPts val="100"/>
              </a:spcBef>
            </a:pPr>
            <a:endParaRPr sz="4000" dirty="0">
              <a:solidFill>
                <a:schemeClr val="accent6"/>
              </a:solidFill>
              <a:latin typeface="Arial" panose="020B0604020202020204" pitchFamily="34" charset="0"/>
              <a:cs typeface="Arial" panose="020B0604020202020204" pitchFamily="34" charset="0"/>
            </a:endParaRPr>
          </a:p>
        </p:txBody>
      </p:sp>
      <p:sp>
        <p:nvSpPr>
          <p:cNvPr id="99" name="object 6">
            <a:extLst>
              <a:ext uri="{FF2B5EF4-FFF2-40B4-BE49-F238E27FC236}">
                <a16:creationId xmlns:a16="http://schemas.microsoft.com/office/drawing/2014/main" xmlns="" id="{B4FF06FA-FCA9-4E80-A53D-EAE210DD2FA6}"/>
              </a:ext>
            </a:extLst>
          </p:cNvPr>
          <p:cNvSpPr txBox="1"/>
          <p:nvPr/>
        </p:nvSpPr>
        <p:spPr>
          <a:xfrm>
            <a:off x="1546075" y="5294048"/>
            <a:ext cx="2034532" cy="936154"/>
          </a:xfrm>
          <a:prstGeom prst="rect">
            <a:avLst/>
          </a:prstGeom>
        </p:spPr>
        <p:txBody>
          <a:bodyPr vert="horz" wrap="square" lIns="0" tIns="12700" rIns="0" bIns="0" rtlCol="0">
            <a:spAutoFit/>
          </a:bodyPr>
          <a:lstStyle/>
          <a:p>
            <a:pPr marL="12700">
              <a:lnSpc>
                <a:spcPts val="1550"/>
              </a:lnSpc>
              <a:spcBef>
                <a:spcPts val="100"/>
              </a:spcBef>
            </a:pPr>
            <a:r>
              <a:rPr sz="1300" b="1" spc="-45" dirty="0">
                <a:solidFill>
                  <a:schemeClr val="accent6"/>
                </a:solidFill>
                <a:latin typeface="Arial" panose="020B0604020202020204" pitchFamily="34" charset="0"/>
                <a:cs typeface="Arial" panose="020B0604020202020204" pitchFamily="34" charset="0"/>
              </a:rPr>
              <a:t>MILLIARDS</a:t>
            </a:r>
            <a:r>
              <a:rPr sz="1300" b="1" spc="-100" dirty="0">
                <a:solidFill>
                  <a:schemeClr val="accent6"/>
                </a:solidFill>
                <a:latin typeface="Arial" panose="020B0604020202020204" pitchFamily="34" charset="0"/>
                <a:cs typeface="Arial" panose="020B0604020202020204" pitchFamily="34" charset="0"/>
              </a:rPr>
              <a:t> </a:t>
            </a:r>
            <a:r>
              <a:rPr sz="1300" b="1" spc="-5" dirty="0">
                <a:solidFill>
                  <a:schemeClr val="accent6"/>
                </a:solidFill>
                <a:latin typeface="Arial" panose="020B0604020202020204" pitchFamily="34" charset="0"/>
                <a:cs typeface="Arial" panose="020B0604020202020204" pitchFamily="34" charset="0"/>
              </a:rPr>
              <a:t>D’</a:t>
            </a:r>
            <a:r>
              <a:rPr lang="fr-FR" sz="1300" b="1" spc="-5" dirty="0">
                <a:solidFill>
                  <a:schemeClr val="accent6"/>
                </a:solidFill>
                <a:latin typeface="Arial" panose="020B0604020202020204" pitchFamily="34" charset="0"/>
                <a:cs typeface="Arial" panose="020B0604020202020204" pitchFamily="34" charset="0"/>
              </a:rPr>
              <a:t>€</a:t>
            </a:r>
            <a:endParaRPr sz="1300" dirty="0">
              <a:solidFill>
                <a:schemeClr val="accent6"/>
              </a:solidFill>
              <a:latin typeface="Arial" panose="020B0604020202020204" pitchFamily="34" charset="0"/>
              <a:cs typeface="Arial" panose="020B0604020202020204" pitchFamily="34" charset="0"/>
            </a:endParaRPr>
          </a:p>
          <a:p>
            <a:pPr marL="12700" marR="248285">
              <a:lnSpc>
                <a:spcPts val="1440"/>
              </a:lnSpc>
              <a:spcBef>
                <a:spcPts val="35"/>
              </a:spcBef>
            </a:pPr>
            <a:r>
              <a:rPr lang="fr-FR" sz="1100" spc="15" dirty="0" smtClean="0">
                <a:latin typeface="Arial" panose="020B0604020202020204" pitchFamily="34" charset="0"/>
                <a:cs typeface="Arial" panose="020B0604020202020204" pitchFamily="34" charset="0"/>
              </a:rPr>
              <a:t>(</a:t>
            </a:r>
            <a:r>
              <a:rPr lang="fr-FR" sz="1100" b="1" spc="15" dirty="0" smtClean="0">
                <a:latin typeface="Arial" panose="020B0604020202020204" pitchFamily="34" charset="0"/>
                <a:cs typeface="Arial" panose="020B0604020202020204" pitchFamily="34" charset="0"/>
              </a:rPr>
              <a:t>budget initial 2019</a:t>
            </a:r>
            <a:r>
              <a:rPr lang="fr-FR" sz="1100" spc="15" dirty="0" smtClean="0">
                <a:latin typeface="Arial" panose="020B0604020202020204" pitchFamily="34" charset="0"/>
                <a:cs typeface="Arial" panose="020B0604020202020204" pitchFamily="34" charset="0"/>
              </a:rPr>
              <a:t>) </a:t>
            </a:r>
          </a:p>
          <a:p>
            <a:pPr marL="12700" marR="248285">
              <a:lnSpc>
                <a:spcPts val="1440"/>
              </a:lnSpc>
              <a:spcBef>
                <a:spcPts val="35"/>
              </a:spcBef>
            </a:pPr>
            <a:r>
              <a:rPr lang="fr-FR" sz="1100" spc="15" dirty="0" smtClean="0">
                <a:latin typeface="Arial" panose="020B0604020202020204" pitchFamily="34" charset="0"/>
                <a:cs typeface="Arial" panose="020B0604020202020204" pitchFamily="34" charset="0"/>
              </a:rPr>
              <a:t>dont interventions 1,1 Md€, </a:t>
            </a:r>
          </a:p>
          <a:p>
            <a:pPr marL="12700" marR="248285">
              <a:lnSpc>
                <a:spcPts val="1440"/>
              </a:lnSpc>
              <a:spcBef>
                <a:spcPts val="35"/>
              </a:spcBef>
            </a:pPr>
            <a:r>
              <a:rPr lang="fr-FR" sz="1100" spc="15" dirty="0" smtClean="0">
                <a:latin typeface="Arial" panose="020B0604020202020204" pitchFamily="34" charset="0"/>
                <a:cs typeface="Arial" panose="020B0604020202020204" pitchFamily="34" charset="0"/>
              </a:rPr>
              <a:t>personnel 3,3 Md€, fonctionnement 0,9 </a:t>
            </a:r>
            <a:r>
              <a:rPr lang="fr-FR" sz="1100" spc="15" dirty="0">
                <a:latin typeface="Arial" panose="020B0604020202020204" pitchFamily="34" charset="0"/>
                <a:cs typeface="Arial" panose="020B0604020202020204" pitchFamily="34" charset="0"/>
              </a:rPr>
              <a:t>Md€</a:t>
            </a:r>
            <a:endParaRPr sz="1100" dirty="0">
              <a:latin typeface="Arial" panose="020B0604020202020204" pitchFamily="34" charset="0"/>
              <a:cs typeface="Arial" panose="020B0604020202020204" pitchFamily="34" charset="0"/>
            </a:endParaRPr>
          </a:p>
        </p:txBody>
      </p:sp>
      <p:sp>
        <p:nvSpPr>
          <p:cNvPr id="100" name="Espace réservé du pied de page 22">
            <a:extLst>
              <a:ext uri="{FF2B5EF4-FFF2-40B4-BE49-F238E27FC236}">
                <a16:creationId xmlns="" xmlns:a16="http://schemas.microsoft.com/office/drawing/2014/main" id="{2A3758F1-82FD-469C-A407-4EBA8581AAC3}"/>
              </a:ext>
            </a:extLst>
          </p:cNvPr>
          <p:cNvSpPr>
            <a:spLocks noGrp="1"/>
          </p:cNvSpPr>
          <p:nvPr>
            <p:ph type="ftr" sz="quarter" idx="11"/>
          </p:nvPr>
        </p:nvSpPr>
        <p:spPr>
          <a:xfrm>
            <a:off x="4941455" y="318650"/>
            <a:ext cx="4041496" cy="359871"/>
          </a:xfrm>
        </p:spPr>
        <p:txBody>
          <a:bodyPr/>
          <a:lstStyle/>
          <a:p>
            <a:r>
              <a:rPr lang="fr-FR" b="1" spc="40" dirty="0">
                <a:latin typeface="Arial" panose="020B0604020202020204" pitchFamily="34" charset="0"/>
                <a:cs typeface="Arial" panose="020B0604020202020204" pitchFamily="34" charset="0"/>
              </a:rPr>
              <a:t>PRÉSENTATION DE </a:t>
            </a:r>
            <a:r>
              <a:rPr lang="fr-FR" b="1" spc="40" dirty="0" smtClean="0">
                <a:latin typeface="Arial" panose="020B0604020202020204" pitchFamily="34" charset="0"/>
                <a:cs typeface="Arial" panose="020B0604020202020204" pitchFamily="34" charset="0"/>
              </a:rPr>
              <a:t>PÔLE EMPLOI  </a:t>
            </a:r>
            <a:r>
              <a:rPr lang="fr-FR" spc="40" dirty="0"/>
              <a:t>I </a:t>
            </a:r>
            <a:r>
              <a:rPr lang="fr-FR" spc="40" dirty="0" smtClean="0"/>
              <a:t>JUIN 2019 I  </a:t>
            </a:r>
            <a:endParaRPr lang="fr-FR" spc="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66180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6">
            <a:extLst>
              <a:ext uri="{FF2B5EF4-FFF2-40B4-BE49-F238E27FC236}">
                <a16:creationId xmlns="" xmlns:a16="http://schemas.microsoft.com/office/drawing/2014/main" id="{AA954A4A-FE52-4951-B999-0391F42938FD}"/>
              </a:ext>
            </a:extLst>
          </p:cNvPr>
          <p:cNvSpPr txBox="1"/>
          <p:nvPr/>
        </p:nvSpPr>
        <p:spPr>
          <a:xfrm>
            <a:off x="444500" y="1101833"/>
            <a:ext cx="2442845" cy="987450"/>
          </a:xfrm>
          <a:prstGeom prst="rect">
            <a:avLst/>
          </a:prstGeom>
        </p:spPr>
        <p:txBody>
          <a:bodyPr vert="horz" wrap="square" lIns="0" tIns="12700" rIns="0" bIns="0" rtlCol="0">
            <a:spAutoFit/>
          </a:bodyPr>
          <a:lstStyle/>
          <a:p>
            <a:pPr marL="12700">
              <a:lnSpc>
                <a:spcPts val="3840"/>
              </a:lnSpc>
              <a:spcBef>
                <a:spcPts val="100"/>
              </a:spcBef>
            </a:pPr>
            <a:r>
              <a:rPr lang="fr-FR" sz="3200" b="1" dirty="0">
                <a:solidFill>
                  <a:srgbClr val="50BECB"/>
                </a:solidFill>
                <a:latin typeface="Arial" panose="020B0604020202020204" pitchFamily="34" charset="0"/>
                <a:cs typeface="Arial" panose="020B0604020202020204" pitchFamily="34" charset="0"/>
              </a:rPr>
              <a:t>5</a:t>
            </a:r>
            <a:r>
              <a:rPr sz="3200" b="1" dirty="0" smtClean="0">
                <a:solidFill>
                  <a:srgbClr val="50BECB"/>
                </a:solidFill>
                <a:latin typeface="Arial" panose="020B0604020202020204" pitchFamily="34" charset="0"/>
                <a:cs typeface="Arial" panose="020B0604020202020204" pitchFamily="34" charset="0"/>
              </a:rPr>
              <a:t> </a:t>
            </a:r>
            <a:r>
              <a:rPr sz="3200" b="1" dirty="0">
                <a:solidFill>
                  <a:srgbClr val="50BECB"/>
                </a:solidFill>
                <a:latin typeface="Arial" panose="020B0604020202020204" pitchFamily="34" charset="0"/>
                <a:cs typeface="Arial" panose="020B0604020202020204" pitchFamily="34" charset="0"/>
              </a:rPr>
              <a:t>mutations</a:t>
            </a:r>
            <a:endParaRPr sz="3200" dirty="0">
              <a:solidFill>
                <a:prstClr val="black"/>
              </a:solidFill>
              <a:latin typeface="Arial" panose="020B0604020202020204" pitchFamily="34" charset="0"/>
              <a:cs typeface="Arial" panose="020B0604020202020204" pitchFamily="34" charset="0"/>
            </a:endParaRPr>
          </a:p>
          <a:p>
            <a:pPr marL="12700">
              <a:lnSpc>
                <a:spcPts val="3840"/>
              </a:lnSpc>
            </a:pPr>
            <a:r>
              <a:rPr sz="3200" dirty="0" err="1" smtClean="0">
                <a:solidFill>
                  <a:prstClr val="black"/>
                </a:solidFill>
                <a:latin typeface="Arial" panose="020B0604020202020204" pitchFamily="34" charset="0"/>
                <a:cs typeface="Arial" panose="020B0604020202020204" pitchFamily="34" charset="0"/>
              </a:rPr>
              <a:t>majeures</a:t>
            </a:r>
            <a:endParaRPr sz="3200" dirty="0">
              <a:solidFill>
                <a:prstClr val="black"/>
              </a:solidFill>
              <a:latin typeface="Arial" panose="020B0604020202020204" pitchFamily="34" charset="0"/>
              <a:cs typeface="Arial" panose="020B0604020202020204" pitchFamily="34" charset="0"/>
            </a:endParaRPr>
          </a:p>
        </p:txBody>
      </p:sp>
      <p:sp>
        <p:nvSpPr>
          <p:cNvPr id="6" name="object 7">
            <a:extLst>
              <a:ext uri="{FF2B5EF4-FFF2-40B4-BE49-F238E27FC236}">
                <a16:creationId xmlns="" xmlns:a16="http://schemas.microsoft.com/office/drawing/2014/main" id="{05B1B2AB-56D9-4153-B6A0-21F652073DF7}"/>
              </a:ext>
            </a:extLst>
          </p:cNvPr>
          <p:cNvSpPr/>
          <p:nvPr/>
        </p:nvSpPr>
        <p:spPr>
          <a:xfrm>
            <a:off x="457200" y="2357500"/>
            <a:ext cx="563245" cy="0"/>
          </a:xfrm>
          <a:custGeom>
            <a:avLst/>
            <a:gdLst/>
            <a:ahLst/>
            <a:cxnLst/>
            <a:rect l="l" t="t" r="r" b="b"/>
            <a:pathLst>
              <a:path w="563244">
                <a:moveTo>
                  <a:pt x="0" y="0"/>
                </a:moveTo>
                <a:lnTo>
                  <a:pt x="563156" y="0"/>
                </a:lnTo>
              </a:path>
            </a:pathLst>
          </a:custGeom>
          <a:ln w="79463">
            <a:solidFill>
              <a:srgbClr val="000000"/>
            </a:solidFill>
          </a:ln>
        </p:spPr>
        <p:txBody>
          <a:bodyPr wrap="square" lIns="0" tIns="0" rIns="0" bIns="0" rtlCol="0"/>
          <a:lstStyle/>
          <a:p>
            <a:endParaRPr>
              <a:solidFill>
                <a:prstClr val="black"/>
              </a:solidFill>
              <a:latin typeface="Arial" panose="020B0604020202020204" pitchFamily="34" charset="0"/>
              <a:cs typeface="Arial" panose="020B0604020202020204" pitchFamily="34" charset="0"/>
            </a:endParaRPr>
          </a:p>
        </p:txBody>
      </p:sp>
      <p:sp>
        <p:nvSpPr>
          <p:cNvPr id="7" name="object 2">
            <a:extLst>
              <a:ext uri="{FF2B5EF4-FFF2-40B4-BE49-F238E27FC236}">
                <a16:creationId xmlns="" xmlns:a16="http://schemas.microsoft.com/office/drawing/2014/main" id="{D740DB9E-695A-4455-AB98-AB1C98443E74}"/>
              </a:ext>
            </a:extLst>
          </p:cNvPr>
          <p:cNvSpPr txBox="1"/>
          <p:nvPr/>
        </p:nvSpPr>
        <p:spPr>
          <a:xfrm>
            <a:off x="3115944" y="1290091"/>
            <a:ext cx="6095606" cy="4632807"/>
          </a:xfrm>
          <a:prstGeom prst="rect">
            <a:avLst/>
          </a:prstGeom>
        </p:spPr>
        <p:txBody>
          <a:bodyPr vert="horz" wrap="square" lIns="0" tIns="12700" rIns="0" bIns="0" rtlCol="0">
            <a:spAutoFit/>
          </a:bodyPr>
          <a:lstStyle/>
          <a:p>
            <a:pPr marL="241300" marR="938530" lvl="1" indent="-228600" defTabSz="5826125">
              <a:spcBef>
                <a:spcPts val="100"/>
              </a:spcBef>
              <a:buClr>
                <a:srgbClr val="50BECB"/>
              </a:buClr>
              <a:buFont typeface="+mj-lt"/>
              <a:buAutoNum type="arabicPeriod"/>
              <a:tabLst>
                <a:tab pos="240665" algn="l"/>
                <a:tab pos="241935" algn="l"/>
              </a:tabLst>
            </a:pPr>
            <a:r>
              <a:rPr lang="fr-FR" sz="1400" b="1" dirty="0">
                <a:solidFill>
                  <a:prstClr val="black"/>
                </a:solidFill>
                <a:latin typeface="Arial" panose="020B0604020202020204" pitchFamily="34" charset="0"/>
                <a:cs typeface="Arial" panose="020B0604020202020204" pitchFamily="34" charset="0"/>
              </a:rPr>
              <a:t>Une forte polarisation géographique des dynamiques </a:t>
            </a:r>
            <a:r>
              <a:rPr lang="fr-FR" sz="1400" b="1" dirty="0" smtClean="0">
                <a:solidFill>
                  <a:prstClr val="black"/>
                </a:solidFill>
                <a:latin typeface="Arial" panose="020B0604020202020204" pitchFamily="34" charset="0"/>
                <a:cs typeface="Arial" panose="020B0604020202020204" pitchFamily="34" charset="0"/>
              </a:rPr>
              <a:t>d’emploi</a:t>
            </a:r>
          </a:p>
          <a:p>
            <a:pPr marL="12700" marR="938530" lvl="1" defTabSz="5826125">
              <a:spcBef>
                <a:spcPts val="100"/>
              </a:spcBef>
              <a:buClr>
                <a:srgbClr val="50BECB"/>
              </a:buClr>
              <a:tabLst>
                <a:tab pos="240665" algn="l"/>
                <a:tab pos="241935" algn="l"/>
              </a:tabLst>
            </a:pPr>
            <a:r>
              <a:rPr lang="fr-FR" sz="1400" b="1" dirty="0">
                <a:solidFill>
                  <a:prstClr val="black"/>
                </a:solidFill>
                <a:latin typeface="Arial" panose="020B0604020202020204" pitchFamily="34" charset="0"/>
                <a:cs typeface="Arial" panose="020B0604020202020204" pitchFamily="34" charset="0"/>
              </a:rPr>
              <a:t>	</a:t>
            </a:r>
            <a:endParaRPr lang="fr-FR" sz="800" dirty="0">
              <a:solidFill>
                <a:prstClr val="black"/>
              </a:solidFill>
              <a:latin typeface="Arial" panose="020B0604020202020204" pitchFamily="34" charset="0"/>
              <a:cs typeface="Arial" panose="020B0604020202020204" pitchFamily="34" charset="0"/>
            </a:endParaRPr>
          </a:p>
          <a:p>
            <a:pPr marL="271463" marR="938530" lvl="1" indent="-258763" defTabSz="5826125">
              <a:spcBef>
                <a:spcPts val="100"/>
              </a:spcBef>
              <a:buClr>
                <a:srgbClr val="50BECB"/>
              </a:buClr>
              <a:buFont typeface="+mj-lt"/>
              <a:buAutoNum type="arabicPeriod" startAt="2"/>
              <a:tabLst>
                <a:tab pos="240665" algn="l"/>
                <a:tab pos="241935" algn="l"/>
              </a:tabLst>
            </a:pPr>
            <a:r>
              <a:rPr lang="fr-FR" sz="1400" b="1" dirty="0">
                <a:solidFill>
                  <a:prstClr val="black"/>
                </a:solidFill>
                <a:latin typeface="Arial" panose="020B0604020202020204" pitchFamily="34" charset="0"/>
                <a:cs typeface="Arial" panose="020B0604020202020204" pitchFamily="34" charset="0"/>
              </a:rPr>
              <a:t>Des difficultés de recrutement qui s’intensifient </a:t>
            </a:r>
          </a:p>
          <a:p>
            <a:pPr marL="355600" marR="485140" lvl="1" indent="-114300">
              <a:buClr>
                <a:srgbClr val="50BECB"/>
              </a:buClr>
              <a:buFontTx/>
              <a:buChar char="•"/>
              <a:tabLst>
                <a:tab pos="355600" algn="l"/>
              </a:tabLst>
            </a:pPr>
            <a:r>
              <a:rPr lang="fr-FR" sz="1100" dirty="0">
                <a:solidFill>
                  <a:prstClr val="black"/>
                </a:solidFill>
                <a:latin typeface="Arial" panose="020B0604020202020204" pitchFamily="34" charset="0"/>
                <a:cs typeface="Arial" panose="020B0604020202020204" pitchFamily="34" charset="0"/>
              </a:rPr>
              <a:t>44% </a:t>
            </a:r>
            <a:r>
              <a:rPr lang="fr-FR" sz="1100" dirty="0" smtClean="0">
                <a:solidFill>
                  <a:prstClr val="black"/>
                </a:solidFill>
                <a:latin typeface="Arial" panose="020B0604020202020204" pitchFamily="34" charset="0"/>
                <a:cs typeface="Arial" panose="020B0604020202020204" pitchFamily="34" charset="0"/>
              </a:rPr>
              <a:t> des projets </a:t>
            </a:r>
            <a:r>
              <a:rPr lang="fr-FR" sz="1100" dirty="0">
                <a:solidFill>
                  <a:prstClr val="black"/>
                </a:solidFill>
                <a:latin typeface="Arial" panose="020B0604020202020204" pitchFamily="34" charset="0"/>
                <a:cs typeface="Arial" panose="020B0604020202020204" pitchFamily="34" charset="0"/>
              </a:rPr>
              <a:t>de recrutement anticipés sont jugés difficiles par les entreprises </a:t>
            </a:r>
            <a:r>
              <a:rPr lang="fr-FR" sz="1100" dirty="0" smtClean="0">
                <a:solidFill>
                  <a:prstClr val="black"/>
                </a:solidFill>
                <a:latin typeface="Arial" panose="020B0604020202020204" pitchFamily="34" charset="0"/>
                <a:cs typeface="Arial" panose="020B0604020202020204" pitchFamily="34" charset="0"/>
              </a:rPr>
              <a:t>en </a:t>
            </a:r>
            <a:r>
              <a:rPr lang="fr-FR" sz="1100" dirty="0">
                <a:solidFill>
                  <a:prstClr val="black"/>
                </a:solidFill>
                <a:latin typeface="Arial" panose="020B0604020202020204" pitchFamily="34" charset="0"/>
                <a:cs typeface="Arial" panose="020B0604020202020204" pitchFamily="34" charset="0"/>
              </a:rPr>
              <a:t>2018, soit le niveau le plus élevé depuis la création de l’enquête BMO</a:t>
            </a:r>
          </a:p>
          <a:p>
            <a:pPr marL="355600" marR="485140" lvl="1" indent="-114300">
              <a:spcBef>
                <a:spcPts val="525"/>
              </a:spcBef>
              <a:buClr>
                <a:srgbClr val="50BECB"/>
              </a:buClr>
              <a:buFontTx/>
              <a:buChar char="•"/>
              <a:tabLst>
                <a:tab pos="355600" algn="l"/>
              </a:tabLst>
            </a:pPr>
            <a:endParaRPr lang="fr-FR" sz="1400" dirty="0">
              <a:solidFill>
                <a:prstClr val="black"/>
              </a:solidFill>
              <a:latin typeface="Arial" panose="020B0604020202020204" pitchFamily="34" charset="0"/>
              <a:cs typeface="Arial" panose="020B0604020202020204" pitchFamily="34" charset="0"/>
            </a:endParaRPr>
          </a:p>
          <a:p>
            <a:pPr marL="271463" marR="938530" indent="-261938" defTabSz="5826125">
              <a:spcBef>
                <a:spcPts val="100"/>
              </a:spcBef>
              <a:buClr>
                <a:srgbClr val="50BECB"/>
              </a:buClr>
              <a:buFont typeface="+mj-lt"/>
              <a:buAutoNum type="arabicPeriod" startAt="3"/>
              <a:tabLst>
                <a:tab pos="240665" algn="l"/>
                <a:tab pos="241935" algn="l"/>
              </a:tabLst>
            </a:pPr>
            <a:r>
              <a:rPr lang="fr-FR" sz="1400" b="1" dirty="0">
                <a:solidFill>
                  <a:prstClr val="black"/>
                </a:solidFill>
                <a:latin typeface="Arial" panose="020B0604020202020204" pitchFamily="34" charset="0"/>
                <a:cs typeface="Arial" panose="020B0604020202020204" pitchFamily="34" charset="0"/>
              </a:rPr>
              <a:t>Des parcours professionnels de plus en plus discontinus</a:t>
            </a:r>
          </a:p>
          <a:p>
            <a:pPr marL="355600" marR="485140" lvl="1" indent="-114300">
              <a:spcBef>
                <a:spcPts val="525"/>
              </a:spcBef>
              <a:buClr>
                <a:srgbClr val="50BECB"/>
              </a:buClr>
              <a:buFontTx/>
              <a:buChar char="•"/>
              <a:tabLst>
                <a:tab pos="355600" algn="l"/>
              </a:tabLst>
            </a:pPr>
            <a:r>
              <a:rPr lang="fr-FR" sz="1100" dirty="0">
                <a:solidFill>
                  <a:prstClr val="black"/>
                </a:solidFill>
                <a:latin typeface="Arial" panose="020B0604020202020204" pitchFamily="34" charset="0"/>
                <a:cs typeface="Arial" panose="020B0604020202020204" pitchFamily="34" charset="0"/>
              </a:rPr>
              <a:t>86</a:t>
            </a:r>
            <a:r>
              <a:rPr lang="fr-FR" sz="1100" spc="-65" dirty="0">
                <a:solidFill>
                  <a:prstClr val="black"/>
                </a:solidFill>
                <a:latin typeface="Arial" panose="020B0604020202020204" pitchFamily="34" charset="0"/>
                <a:cs typeface="Arial" panose="020B0604020202020204" pitchFamily="34" charset="0"/>
              </a:rPr>
              <a:t> %</a:t>
            </a:r>
            <a:r>
              <a:rPr lang="fr-FR" sz="1100" dirty="0">
                <a:solidFill>
                  <a:prstClr val="black"/>
                </a:solidFill>
                <a:latin typeface="Arial" panose="020B0604020202020204" pitchFamily="34" charset="0"/>
                <a:cs typeface="Arial" panose="020B0604020202020204" pitchFamily="34" charset="0"/>
              </a:rPr>
              <a:t> des salariés sont en </a:t>
            </a:r>
            <a:r>
              <a:rPr lang="fr-FR" sz="1100" dirty="0" smtClean="0">
                <a:solidFill>
                  <a:prstClr val="black"/>
                </a:solidFill>
                <a:latin typeface="Arial" panose="020B0604020202020204" pitchFamily="34" charset="0"/>
                <a:cs typeface="Arial" panose="020B0604020202020204" pitchFamily="34" charset="0"/>
              </a:rPr>
              <a:t>CDI… Mais 85 </a:t>
            </a:r>
            <a:r>
              <a:rPr lang="fr-FR" sz="1100" spc="-65" dirty="0">
                <a:solidFill>
                  <a:prstClr val="black"/>
                </a:solidFill>
                <a:latin typeface="Arial" panose="020B0604020202020204" pitchFamily="34" charset="0"/>
                <a:cs typeface="Arial" panose="020B0604020202020204" pitchFamily="34" charset="0"/>
              </a:rPr>
              <a:t>%</a:t>
            </a:r>
            <a:r>
              <a:rPr lang="fr-FR" sz="1100" dirty="0">
                <a:solidFill>
                  <a:prstClr val="black"/>
                </a:solidFill>
                <a:latin typeface="Arial" panose="020B0604020202020204" pitchFamily="34" charset="0"/>
                <a:cs typeface="Arial" panose="020B0604020202020204" pitchFamily="34" charset="0"/>
              </a:rPr>
              <a:t> des </a:t>
            </a:r>
            <a:r>
              <a:rPr lang="fr-FR" sz="1100" dirty="0" smtClean="0">
                <a:solidFill>
                  <a:prstClr val="black"/>
                </a:solidFill>
                <a:latin typeface="Arial" panose="020B0604020202020204" pitchFamily="34" charset="0"/>
                <a:cs typeface="Arial" panose="020B0604020202020204" pitchFamily="34" charset="0"/>
              </a:rPr>
              <a:t>embauches sont </a:t>
            </a:r>
            <a:r>
              <a:rPr lang="fr-FR" sz="1100" dirty="0">
                <a:solidFill>
                  <a:prstClr val="black"/>
                </a:solidFill>
                <a:latin typeface="Arial" panose="020B0604020202020204" pitchFamily="34" charset="0"/>
                <a:cs typeface="Arial" panose="020B0604020202020204" pitchFamily="34" charset="0"/>
              </a:rPr>
              <a:t>des </a:t>
            </a:r>
            <a:r>
              <a:rPr lang="fr-FR" sz="1100" dirty="0" smtClean="0">
                <a:solidFill>
                  <a:prstClr val="black"/>
                </a:solidFill>
                <a:latin typeface="Arial" panose="020B0604020202020204" pitchFamily="34" charset="0"/>
                <a:cs typeface="Arial" panose="020B0604020202020204" pitchFamily="34" charset="0"/>
              </a:rPr>
              <a:t>CDD </a:t>
            </a:r>
            <a:br>
              <a:rPr lang="fr-FR" sz="1100" dirty="0" smtClean="0">
                <a:solidFill>
                  <a:prstClr val="black"/>
                </a:solidFill>
                <a:latin typeface="Arial" panose="020B0604020202020204" pitchFamily="34" charset="0"/>
                <a:cs typeface="Arial" panose="020B0604020202020204" pitchFamily="34" charset="0"/>
              </a:rPr>
            </a:br>
            <a:r>
              <a:rPr lang="fr-FR" sz="1100" dirty="0" smtClean="0">
                <a:solidFill>
                  <a:prstClr val="black"/>
                </a:solidFill>
                <a:latin typeface="Arial" panose="020B0604020202020204" pitchFamily="34" charset="0"/>
                <a:cs typeface="Arial" panose="020B0604020202020204" pitchFamily="34" charset="0"/>
              </a:rPr>
              <a:t>(52% si on ne compte que les embauches &gt; 1 mois)</a:t>
            </a:r>
          </a:p>
          <a:p>
            <a:pPr marL="355600" marR="722630" lvl="1" indent="-114300">
              <a:buClr>
                <a:srgbClr val="50BECB"/>
              </a:buClr>
              <a:buFontTx/>
              <a:buChar char="•"/>
              <a:tabLst>
                <a:tab pos="355600" algn="l"/>
              </a:tabLst>
            </a:pPr>
            <a:r>
              <a:rPr lang="fr-FR" sz="1100" dirty="0" smtClean="0">
                <a:solidFill>
                  <a:prstClr val="black"/>
                </a:solidFill>
                <a:latin typeface="Arial" panose="020B0604020202020204" pitchFamily="34" charset="0"/>
                <a:cs typeface="Arial" panose="020B0604020202020204" pitchFamily="34" charset="0"/>
              </a:rPr>
              <a:t>1/3 </a:t>
            </a:r>
            <a:r>
              <a:rPr lang="fr-FR" sz="1100" dirty="0">
                <a:solidFill>
                  <a:prstClr val="black"/>
                </a:solidFill>
                <a:latin typeface="Arial" panose="020B0604020202020204" pitchFamily="34" charset="0"/>
                <a:cs typeface="Arial" panose="020B0604020202020204" pitchFamily="34" charset="0"/>
              </a:rPr>
              <a:t>des demandeurs d’emploi sont en activité réduite, </a:t>
            </a:r>
            <a:r>
              <a:rPr lang="fr-FR" sz="1100" dirty="0" smtClean="0">
                <a:solidFill>
                  <a:prstClr val="black"/>
                </a:solidFill>
                <a:latin typeface="Arial" panose="020B0604020202020204" pitchFamily="34" charset="0"/>
                <a:cs typeface="Arial" panose="020B0604020202020204" pitchFamily="34" charset="0"/>
              </a:rPr>
              <a:t>soit </a:t>
            </a:r>
            <a:r>
              <a:rPr lang="fr-FR" sz="1100" dirty="0">
                <a:solidFill>
                  <a:prstClr val="black"/>
                </a:solidFill>
                <a:latin typeface="Arial" panose="020B0604020202020204" pitchFamily="34" charset="0"/>
                <a:cs typeface="Arial" panose="020B0604020202020204" pitchFamily="34" charset="0"/>
              </a:rPr>
              <a:t>trois fois </a:t>
            </a:r>
            <a:r>
              <a:rPr lang="fr-FR" sz="1100" dirty="0" smtClean="0">
                <a:solidFill>
                  <a:prstClr val="black"/>
                </a:solidFill>
                <a:latin typeface="Arial" panose="020B0604020202020204" pitchFamily="34" charset="0"/>
                <a:cs typeface="Arial" panose="020B0604020202020204" pitchFamily="34" charset="0"/>
              </a:rPr>
              <a:t>plus qu’il </a:t>
            </a:r>
            <a:r>
              <a:rPr lang="fr-FR" sz="1100" dirty="0">
                <a:solidFill>
                  <a:prstClr val="black"/>
                </a:solidFill>
                <a:latin typeface="Arial" panose="020B0604020202020204" pitchFamily="34" charset="0"/>
                <a:cs typeface="Arial" panose="020B0604020202020204" pitchFamily="34" charset="0"/>
              </a:rPr>
              <a:t>y a 20 ans</a:t>
            </a:r>
          </a:p>
          <a:p>
            <a:pPr lvl="1">
              <a:spcBef>
                <a:spcPts val="40"/>
              </a:spcBef>
            </a:pPr>
            <a:endParaRPr lang="fr-FR" sz="1400" dirty="0">
              <a:solidFill>
                <a:prstClr val="black"/>
              </a:solidFill>
              <a:latin typeface="Arial" panose="020B0604020202020204" pitchFamily="34" charset="0"/>
              <a:cs typeface="Arial" panose="020B0604020202020204" pitchFamily="34" charset="0"/>
            </a:endParaRPr>
          </a:p>
          <a:p>
            <a:pPr marL="241300" marR="938530" indent="-228600">
              <a:spcBef>
                <a:spcPts val="100"/>
              </a:spcBef>
              <a:buClr>
                <a:srgbClr val="50BECB"/>
              </a:buClr>
              <a:buFontTx/>
              <a:buAutoNum type="arabicPeriod" startAt="3"/>
              <a:tabLst>
                <a:tab pos="240665" algn="l"/>
                <a:tab pos="241935" algn="l"/>
              </a:tabLst>
            </a:pPr>
            <a:r>
              <a:rPr lang="fr-FR" sz="1400" b="1" dirty="0">
                <a:solidFill>
                  <a:prstClr val="black"/>
                </a:solidFill>
                <a:latin typeface="Arial" panose="020B0604020202020204" pitchFamily="34" charset="0"/>
                <a:cs typeface="Arial" panose="020B0604020202020204" pitchFamily="34" charset="0"/>
              </a:rPr>
              <a:t>Un </a:t>
            </a:r>
            <a:r>
              <a:rPr lang="fr-FR" sz="1400" b="1" dirty="0" smtClean="0">
                <a:solidFill>
                  <a:prstClr val="black"/>
                </a:solidFill>
                <a:latin typeface="Arial" panose="020B0604020202020204" pitchFamily="34" charset="0"/>
                <a:cs typeface="Arial" panose="020B0604020202020204" pitchFamily="34" charset="0"/>
              </a:rPr>
              <a:t>renforcement des partenariats</a:t>
            </a:r>
            <a:endParaRPr lang="fr-FR" sz="1400" b="1" dirty="0">
              <a:solidFill>
                <a:prstClr val="black"/>
              </a:solidFill>
              <a:latin typeface="Arial" panose="020B0604020202020204" pitchFamily="34" charset="0"/>
              <a:cs typeface="Arial" panose="020B0604020202020204" pitchFamily="34" charset="0"/>
            </a:endParaRPr>
          </a:p>
          <a:p>
            <a:pPr marL="355600" lvl="1" indent="-114300">
              <a:spcBef>
                <a:spcPts val="525"/>
              </a:spcBef>
              <a:buClr>
                <a:srgbClr val="50BECB"/>
              </a:buClr>
              <a:buFontTx/>
              <a:buChar char="•"/>
              <a:tabLst>
                <a:tab pos="355600" algn="l"/>
              </a:tabLst>
            </a:pPr>
            <a:r>
              <a:rPr lang="fr-FR" sz="1100" dirty="0">
                <a:solidFill>
                  <a:prstClr val="black"/>
                </a:solidFill>
                <a:latin typeface="Arial" panose="020B0604020202020204" pitchFamily="34" charset="0"/>
                <a:cs typeface="Arial" panose="020B0604020202020204" pitchFamily="34" charset="0"/>
              </a:rPr>
              <a:t>a</a:t>
            </a:r>
            <a:r>
              <a:rPr lang="fr-FR" sz="1100" dirty="0" smtClean="0">
                <a:solidFill>
                  <a:prstClr val="black"/>
                </a:solidFill>
                <a:latin typeface="Arial" panose="020B0604020202020204" pitchFamily="34" charset="0"/>
                <a:cs typeface="Arial" panose="020B0604020202020204" pitchFamily="34" charset="0"/>
              </a:rPr>
              <a:t>vec les </a:t>
            </a:r>
            <a:r>
              <a:rPr lang="fr-FR" sz="1100" dirty="0">
                <a:solidFill>
                  <a:prstClr val="black"/>
                </a:solidFill>
                <a:latin typeface="Arial" panose="020B0604020202020204" pitchFamily="34" charset="0"/>
                <a:cs typeface="Arial" panose="020B0604020202020204" pitchFamily="34" charset="0"/>
              </a:rPr>
              <a:t>Conseils </a:t>
            </a:r>
            <a:r>
              <a:rPr lang="fr-FR" sz="1100" dirty="0" smtClean="0">
                <a:solidFill>
                  <a:prstClr val="black"/>
                </a:solidFill>
                <a:latin typeface="Arial" panose="020B0604020202020204" pitchFamily="34" charset="0"/>
                <a:cs typeface="Arial" panose="020B0604020202020204" pitchFamily="34" charset="0"/>
              </a:rPr>
              <a:t>régionaux, en particulier sur la formation professionnelle</a:t>
            </a:r>
            <a:endParaRPr lang="fr-FR" sz="1100" dirty="0">
              <a:solidFill>
                <a:prstClr val="black"/>
              </a:solidFill>
              <a:latin typeface="Arial" panose="020B0604020202020204" pitchFamily="34" charset="0"/>
              <a:cs typeface="Arial" panose="020B0604020202020204" pitchFamily="34" charset="0"/>
            </a:endParaRPr>
          </a:p>
          <a:p>
            <a:pPr marL="355600" lvl="1" indent="-114300">
              <a:lnSpc>
                <a:spcPct val="85000"/>
              </a:lnSpc>
              <a:spcBef>
                <a:spcPts val="525"/>
              </a:spcBef>
              <a:buClr>
                <a:srgbClr val="50BECB"/>
              </a:buClr>
              <a:buFontTx/>
              <a:buChar char="•"/>
              <a:tabLst>
                <a:tab pos="355600" algn="l"/>
              </a:tabLst>
            </a:pPr>
            <a:r>
              <a:rPr lang="fr-FR" sz="1100" dirty="0">
                <a:solidFill>
                  <a:prstClr val="black"/>
                </a:solidFill>
                <a:latin typeface="Arial" panose="020B0604020202020204" pitchFamily="34" charset="0"/>
                <a:cs typeface="Arial" panose="020B0604020202020204" pitchFamily="34" charset="0"/>
              </a:rPr>
              <a:t>a</a:t>
            </a:r>
            <a:r>
              <a:rPr lang="fr-FR" sz="1100" dirty="0" smtClean="0">
                <a:solidFill>
                  <a:prstClr val="black"/>
                </a:solidFill>
                <a:latin typeface="Arial" panose="020B0604020202020204" pitchFamily="34" charset="0"/>
                <a:cs typeface="Arial" panose="020B0604020202020204" pitchFamily="34" charset="0"/>
              </a:rPr>
              <a:t>vec les Conseils départementaux, chefs de file </a:t>
            </a:r>
            <a:r>
              <a:rPr lang="fr-FR" sz="1100" dirty="0">
                <a:solidFill>
                  <a:prstClr val="black"/>
                </a:solidFill>
                <a:latin typeface="Arial" panose="020B0604020202020204" pitchFamily="34" charset="0"/>
                <a:cs typeface="Arial" panose="020B0604020202020204" pitchFamily="34" charset="0"/>
              </a:rPr>
              <a:t>de l’action </a:t>
            </a:r>
            <a:r>
              <a:rPr lang="fr-FR" sz="1100" dirty="0" smtClean="0">
                <a:solidFill>
                  <a:prstClr val="black"/>
                </a:solidFill>
                <a:latin typeface="Arial" panose="020B0604020202020204" pitchFamily="34" charset="0"/>
                <a:cs typeface="Arial" panose="020B0604020202020204" pitchFamily="34" charset="0"/>
              </a:rPr>
              <a:t>sociale</a:t>
            </a:r>
          </a:p>
          <a:p>
            <a:pPr marL="355600" lvl="1" indent="-114300">
              <a:lnSpc>
                <a:spcPct val="85000"/>
              </a:lnSpc>
              <a:spcBef>
                <a:spcPts val="525"/>
              </a:spcBef>
              <a:buClr>
                <a:srgbClr val="50BECB"/>
              </a:buClr>
              <a:buFontTx/>
              <a:buChar char="•"/>
              <a:tabLst>
                <a:tab pos="355600" algn="l"/>
              </a:tabLst>
            </a:pPr>
            <a:r>
              <a:rPr lang="fr-FR" sz="1100" dirty="0">
                <a:solidFill>
                  <a:prstClr val="black"/>
                </a:solidFill>
                <a:latin typeface="Arial" panose="020B0604020202020204" pitchFamily="34" charset="0"/>
                <a:cs typeface="Arial" panose="020B0604020202020204" pitchFamily="34" charset="0"/>
              </a:rPr>
              <a:t>a</a:t>
            </a:r>
            <a:r>
              <a:rPr lang="fr-FR" sz="1100" dirty="0" smtClean="0">
                <a:solidFill>
                  <a:prstClr val="black"/>
                </a:solidFill>
                <a:latin typeface="Arial" panose="020B0604020202020204" pitchFamily="34" charset="0"/>
                <a:cs typeface="Arial" panose="020B0604020202020204" pitchFamily="34" charset="0"/>
              </a:rPr>
              <a:t>vec les </a:t>
            </a:r>
            <a:r>
              <a:rPr lang="fr-FR" sz="1100" dirty="0">
                <a:solidFill>
                  <a:prstClr val="black"/>
                </a:solidFill>
                <a:latin typeface="Arial" panose="020B0604020202020204" pitchFamily="34" charset="0"/>
                <a:cs typeface="Arial" panose="020B0604020202020204" pitchFamily="34" charset="0"/>
              </a:rPr>
              <a:t>Intercommunalités </a:t>
            </a:r>
            <a:r>
              <a:rPr lang="fr-FR" sz="1100" dirty="0" smtClean="0">
                <a:solidFill>
                  <a:prstClr val="black"/>
                </a:solidFill>
                <a:latin typeface="Arial" panose="020B0604020202020204" pitchFamily="34" charset="0"/>
                <a:cs typeface="Arial" panose="020B0604020202020204" pitchFamily="34" charset="0"/>
              </a:rPr>
              <a:t>sur le champ du développement économique </a:t>
            </a:r>
          </a:p>
          <a:p>
            <a:pPr marL="355600" lvl="1" indent="-114300">
              <a:lnSpc>
                <a:spcPct val="85000"/>
              </a:lnSpc>
              <a:spcBef>
                <a:spcPts val="525"/>
              </a:spcBef>
              <a:buClr>
                <a:srgbClr val="50BECB"/>
              </a:buClr>
              <a:buFontTx/>
              <a:buChar char="•"/>
              <a:tabLst>
                <a:tab pos="355600" algn="l"/>
              </a:tabLst>
            </a:pPr>
            <a:r>
              <a:rPr lang="fr-FR" sz="1100" dirty="0" smtClean="0">
                <a:solidFill>
                  <a:prstClr val="black"/>
                </a:solidFill>
                <a:latin typeface="Arial" panose="020B0604020202020204" pitchFamily="34" charset="0"/>
                <a:cs typeface="Arial" panose="020B0604020202020204" pitchFamily="34" charset="0"/>
              </a:rPr>
              <a:t>avec les acteurs </a:t>
            </a:r>
            <a:r>
              <a:rPr lang="fr-FR" sz="1100" dirty="0">
                <a:solidFill>
                  <a:prstClr val="black"/>
                </a:solidFill>
                <a:latin typeface="Arial" panose="020B0604020202020204" pitchFamily="34" charset="0"/>
                <a:cs typeface="Arial" panose="020B0604020202020204" pitchFamily="34" charset="0"/>
              </a:rPr>
              <a:t>privés sur le marché </a:t>
            </a:r>
            <a:r>
              <a:rPr lang="fr-FR" sz="1100" dirty="0" smtClean="0">
                <a:solidFill>
                  <a:prstClr val="black"/>
                </a:solidFill>
                <a:latin typeface="Arial" panose="020B0604020202020204" pitchFamily="34" charset="0"/>
                <a:cs typeface="Arial" panose="020B0604020202020204" pitchFamily="34" charset="0"/>
              </a:rPr>
              <a:t>de l’emploi (job </a:t>
            </a:r>
            <a:r>
              <a:rPr lang="fr-FR" sz="1100" dirty="0" err="1">
                <a:solidFill>
                  <a:prstClr val="black"/>
                </a:solidFill>
                <a:latin typeface="Arial" panose="020B0604020202020204" pitchFamily="34" charset="0"/>
                <a:cs typeface="Arial" panose="020B0604020202020204" pitchFamily="34" charset="0"/>
              </a:rPr>
              <a:t>boards</a:t>
            </a:r>
            <a:r>
              <a:rPr lang="fr-FR" sz="1100" dirty="0">
                <a:solidFill>
                  <a:prstClr val="black"/>
                </a:solidFill>
                <a:latin typeface="Arial" panose="020B0604020202020204" pitchFamily="34" charset="0"/>
                <a:cs typeface="Arial" panose="020B0604020202020204" pitchFamily="34" charset="0"/>
              </a:rPr>
              <a:t>, </a:t>
            </a:r>
            <a:r>
              <a:rPr lang="fr-FR" sz="1100" dirty="0" smtClean="0">
                <a:solidFill>
                  <a:prstClr val="black"/>
                </a:solidFill>
                <a:latin typeface="Arial" panose="020B0604020202020204" pitchFamily="34" charset="0"/>
                <a:cs typeface="Arial" panose="020B0604020202020204" pitchFamily="34" charset="0"/>
              </a:rPr>
              <a:t>start-up…) </a:t>
            </a:r>
            <a:endParaRPr lang="fr-FR" sz="1100" dirty="0">
              <a:solidFill>
                <a:prstClr val="black"/>
              </a:solidFill>
              <a:latin typeface="Arial" panose="020B0604020202020204" pitchFamily="34" charset="0"/>
              <a:cs typeface="Arial" panose="020B0604020202020204" pitchFamily="34" charset="0"/>
            </a:endParaRPr>
          </a:p>
          <a:p>
            <a:pPr lvl="1">
              <a:spcBef>
                <a:spcPts val="40"/>
              </a:spcBef>
              <a:buFont typeface="Lucida Sans"/>
              <a:buChar char="•"/>
            </a:pPr>
            <a:endParaRPr lang="fr-FR" sz="1400" dirty="0">
              <a:solidFill>
                <a:prstClr val="black"/>
              </a:solidFill>
              <a:latin typeface="Arial" panose="020B0604020202020204" pitchFamily="34" charset="0"/>
              <a:cs typeface="Arial" panose="020B0604020202020204" pitchFamily="34" charset="0"/>
            </a:endParaRPr>
          </a:p>
          <a:p>
            <a:pPr marL="241300" marR="938530" indent="-228600">
              <a:spcBef>
                <a:spcPts val="100"/>
              </a:spcBef>
              <a:buClr>
                <a:srgbClr val="50BECB"/>
              </a:buClr>
              <a:buFontTx/>
              <a:buAutoNum type="arabicPeriod" startAt="3"/>
            </a:pPr>
            <a:r>
              <a:rPr lang="fr-FR" sz="1400" b="1" dirty="0">
                <a:solidFill>
                  <a:prstClr val="black"/>
                </a:solidFill>
                <a:latin typeface="Arial" panose="020B0604020202020204" pitchFamily="34" charset="0"/>
                <a:cs typeface="Arial" panose="020B0604020202020204" pitchFamily="34" charset="0"/>
              </a:rPr>
              <a:t>Le numérique devient incontournable en matière de recrutement et de recherche d’emploi</a:t>
            </a:r>
          </a:p>
          <a:p>
            <a:pPr marL="355600" lvl="1" indent="-114300">
              <a:buFontTx/>
              <a:buChar char="•"/>
              <a:tabLst>
                <a:tab pos="355600" algn="l"/>
              </a:tabLst>
            </a:pPr>
            <a:endParaRPr sz="1200" dirty="0">
              <a:solidFill>
                <a:prstClr val="black"/>
              </a:solidFill>
              <a:latin typeface="Quicksand Book" panose="02070303000000060000" pitchFamily="18" charset="0"/>
              <a:cs typeface="Lucida Sans"/>
            </a:endParaRPr>
          </a:p>
        </p:txBody>
      </p:sp>
      <p:sp>
        <p:nvSpPr>
          <p:cNvPr id="23" name="Espace réservé du pied de page 22">
            <a:extLst>
              <a:ext uri="{FF2B5EF4-FFF2-40B4-BE49-F238E27FC236}">
                <a16:creationId xmlns="" xmlns:a16="http://schemas.microsoft.com/office/drawing/2014/main" id="{2A3758F1-82FD-469C-A407-4EBA8581AAC3}"/>
              </a:ext>
            </a:extLst>
          </p:cNvPr>
          <p:cNvSpPr>
            <a:spLocks noGrp="1"/>
          </p:cNvSpPr>
          <p:nvPr>
            <p:ph type="ftr" sz="quarter" idx="11"/>
          </p:nvPr>
        </p:nvSpPr>
        <p:spPr>
          <a:xfrm>
            <a:off x="4941455" y="318650"/>
            <a:ext cx="4041496" cy="359871"/>
          </a:xfrm>
        </p:spPr>
        <p:txBody>
          <a:bodyPr/>
          <a:lstStyle/>
          <a:p>
            <a:r>
              <a:rPr lang="fr-FR" b="1" spc="40" dirty="0">
                <a:solidFill>
                  <a:prstClr val="black"/>
                </a:solidFill>
              </a:rPr>
              <a:t>PRÉSENTATION DE </a:t>
            </a:r>
            <a:r>
              <a:rPr lang="fr-FR" b="1" spc="40" dirty="0" smtClean="0">
                <a:solidFill>
                  <a:prstClr val="black"/>
                </a:solidFill>
              </a:rPr>
              <a:t>PÔLE EMPLOI  </a:t>
            </a:r>
            <a:r>
              <a:rPr lang="fr-FR" spc="40" dirty="0">
                <a:solidFill>
                  <a:prstClr val="black"/>
                </a:solidFill>
              </a:rPr>
              <a:t>I </a:t>
            </a:r>
            <a:r>
              <a:rPr lang="fr-FR" spc="40" dirty="0" smtClean="0"/>
              <a:t>JUIN 2019 </a:t>
            </a:r>
            <a:r>
              <a:rPr lang="fr-FR" spc="40" dirty="0" smtClean="0">
                <a:solidFill>
                  <a:prstClr val="black"/>
                </a:solidFill>
              </a:rPr>
              <a:t>I  </a:t>
            </a:r>
            <a:endParaRPr lang="fr-FR" spc="100" dirty="0">
              <a:solidFill>
                <a:prstClr val="black"/>
              </a:solidFill>
            </a:endParaRPr>
          </a:p>
        </p:txBody>
      </p:sp>
      <p:sp>
        <p:nvSpPr>
          <p:cNvPr id="24" name="Espace réservé du numéro de diapositive 23">
            <a:extLst>
              <a:ext uri="{FF2B5EF4-FFF2-40B4-BE49-F238E27FC236}">
                <a16:creationId xmlns="" xmlns:a16="http://schemas.microsoft.com/office/drawing/2014/main" id="{46F545A0-7836-43FA-84C5-1ECCA4419598}"/>
              </a:ext>
            </a:extLst>
          </p:cNvPr>
          <p:cNvSpPr>
            <a:spLocks noGrp="1"/>
          </p:cNvSpPr>
          <p:nvPr>
            <p:ph type="sldNum" sz="quarter" idx="12"/>
          </p:nvPr>
        </p:nvSpPr>
        <p:spPr/>
        <p:txBody>
          <a:bodyPr/>
          <a:lstStyle/>
          <a:p>
            <a:fld id="{E5C3AFE5-AA87-46A3-8AEF-92DC5C6A7126}" type="slidenum">
              <a:rPr lang="fr-FR" smtClean="0">
                <a:solidFill>
                  <a:srgbClr val="50BECB"/>
                </a:solidFill>
              </a:rPr>
              <a:pPr/>
              <a:t>5</a:t>
            </a:fld>
            <a:endParaRPr lang="fr-FR" dirty="0">
              <a:solidFill>
                <a:srgbClr val="50BECB"/>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500" y="2848091"/>
            <a:ext cx="2298700" cy="229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76378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6">
            <a:extLst>
              <a:ext uri="{FF2B5EF4-FFF2-40B4-BE49-F238E27FC236}">
                <a16:creationId xmlns="" xmlns:a16="http://schemas.microsoft.com/office/drawing/2014/main" id="{AA954A4A-FE52-4951-B999-0391F42938FD}"/>
              </a:ext>
            </a:extLst>
          </p:cNvPr>
          <p:cNvSpPr txBox="1"/>
          <p:nvPr/>
        </p:nvSpPr>
        <p:spPr>
          <a:xfrm>
            <a:off x="444500" y="2140757"/>
            <a:ext cx="3001503" cy="987450"/>
          </a:xfrm>
          <a:prstGeom prst="rect">
            <a:avLst/>
          </a:prstGeom>
        </p:spPr>
        <p:txBody>
          <a:bodyPr vert="horz" wrap="square" lIns="0" tIns="12700" rIns="0" bIns="0" rtlCol="0">
            <a:spAutoFit/>
          </a:bodyPr>
          <a:lstStyle/>
          <a:p>
            <a:pPr marL="12700">
              <a:lnSpc>
                <a:spcPts val="3840"/>
              </a:lnSpc>
              <a:spcBef>
                <a:spcPts val="100"/>
              </a:spcBef>
            </a:pPr>
            <a:r>
              <a:rPr lang="fr-FR" sz="3200" b="1" dirty="0">
                <a:solidFill>
                  <a:schemeClr val="accent3"/>
                </a:solidFill>
                <a:latin typeface="Arial" panose="020B0604020202020204" pitchFamily="34" charset="0"/>
                <a:cs typeface="Arial" panose="020B0604020202020204" pitchFamily="34" charset="0"/>
              </a:rPr>
              <a:t>5 axes</a:t>
            </a:r>
          </a:p>
          <a:p>
            <a:pPr marL="12700">
              <a:lnSpc>
                <a:spcPts val="3840"/>
              </a:lnSpc>
            </a:pPr>
            <a:r>
              <a:rPr lang="fr-FR" sz="3200" dirty="0">
                <a:latin typeface="Arial" panose="020B0604020202020204" pitchFamily="34" charset="0"/>
                <a:cs typeface="Arial" panose="020B0604020202020204" pitchFamily="34" charset="0"/>
              </a:rPr>
              <a:t>stratégiques</a:t>
            </a:r>
          </a:p>
        </p:txBody>
      </p:sp>
      <p:sp>
        <p:nvSpPr>
          <p:cNvPr id="6" name="object 7">
            <a:extLst>
              <a:ext uri="{FF2B5EF4-FFF2-40B4-BE49-F238E27FC236}">
                <a16:creationId xmlns="" xmlns:a16="http://schemas.microsoft.com/office/drawing/2014/main" id="{05B1B2AB-56D9-4153-B6A0-21F652073DF7}"/>
              </a:ext>
            </a:extLst>
          </p:cNvPr>
          <p:cNvSpPr/>
          <p:nvPr/>
        </p:nvSpPr>
        <p:spPr>
          <a:xfrm>
            <a:off x="457200" y="3396424"/>
            <a:ext cx="563245" cy="0"/>
          </a:xfrm>
          <a:custGeom>
            <a:avLst/>
            <a:gdLst/>
            <a:ahLst/>
            <a:cxnLst/>
            <a:rect l="l" t="t" r="r" b="b"/>
            <a:pathLst>
              <a:path w="563244">
                <a:moveTo>
                  <a:pt x="0" y="0"/>
                </a:moveTo>
                <a:lnTo>
                  <a:pt x="563156" y="0"/>
                </a:lnTo>
              </a:path>
            </a:pathLst>
          </a:custGeom>
          <a:ln w="79463">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7" name="object 2">
            <a:extLst>
              <a:ext uri="{FF2B5EF4-FFF2-40B4-BE49-F238E27FC236}">
                <a16:creationId xmlns="" xmlns:a16="http://schemas.microsoft.com/office/drawing/2014/main" id="{D740DB9E-695A-4455-AB98-AB1C98443E74}"/>
              </a:ext>
            </a:extLst>
          </p:cNvPr>
          <p:cNvSpPr txBox="1"/>
          <p:nvPr/>
        </p:nvSpPr>
        <p:spPr>
          <a:xfrm>
            <a:off x="3587300" y="2186352"/>
            <a:ext cx="5395651" cy="2916183"/>
          </a:xfrm>
          <a:prstGeom prst="rect">
            <a:avLst/>
          </a:prstGeom>
        </p:spPr>
        <p:txBody>
          <a:bodyPr vert="horz" wrap="square" lIns="0" tIns="12700" rIns="0" bIns="0" rtlCol="0">
            <a:spAutoFit/>
          </a:bodyPr>
          <a:lstStyle/>
          <a:p>
            <a:pPr marL="241300" marR="938530" indent="-228600">
              <a:lnSpc>
                <a:spcPct val="100000"/>
              </a:lnSpc>
              <a:spcBef>
                <a:spcPts val="100"/>
              </a:spcBef>
              <a:buClr>
                <a:schemeClr val="accent3"/>
              </a:buClr>
              <a:buAutoNum type="arabicPeriod"/>
              <a:tabLst>
                <a:tab pos="240665" algn="l"/>
                <a:tab pos="241935" algn="l"/>
              </a:tabLst>
            </a:pPr>
            <a:r>
              <a:rPr lang="fr-FR" sz="1400" b="1" dirty="0">
                <a:latin typeface="Arial" panose="020B0604020202020204" pitchFamily="34" charset="0"/>
                <a:cs typeface="Arial" panose="020B0604020202020204" pitchFamily="34" charset="0"/>
              </a:rPr>
              <a:t>Faire plus pour les demandeurs d’emploi qui en ont le plus besoin et accompagner les transitions professionnelles</a:t>
            </a:r>
          </a:p>
          <a:p>
            <a:pPr marL="241300" marR="938530" indent="-228600">
              <a:lnSpc>
                <a:spcPct val="100000"/>
              </a:lnSpc>
              <a:spcBef>
                <a:spcPts val="100"/>
              </a:spcBef>
              <a:buClr>
                <a:schemeClr val="accent3"/>
              </a:buClr>
              <a:buAutoNum type="arabicPeriod"/>
              <a:tabLst>
                <a:tab pos="240665" algn="l"/>
                <a:tab pos="241935" algn="l"/>
              </a:tabLst>
            </a:pPr>
            <a:endParaRPr lang="fr-FR" sz="1400" b="1" dirty="0">
              <a:latin typeface="Arial" panose="020B0604020202020204" pitchFamily="34" charset="0"/>
              <a:cs typeface="Arial" panose="020B0604020202020204" pitchFamily="34" charset="0"/>
            </a:endParaRPr>
          </a:p>
          <a:p>
            <a:pPr marL="241300" marR="938530" indent="-228600">
              <a:lnSpc>
                <a:spcPct val="100000"/>
              </a:lnSpc>
              <a:spcBef>
                <a:spcPts val="100"/>
              </a:spcBef>
              <a:buClr>
                <a:schemeClr val="accent3"/>
              </a:buClr>
              <a:buAutoNum type="arabicPeriod"/>
              <a:tabLst>
                <a:tab pos="240665" algn="l"/>
                <a:tab pos="241935" algn="l"/>
              </a:tabLst>
            </a:pPr>
            <a:r>
              <a:rPr lang="fr-FR" sz="1400" b="1" dirty="0">
                <a:latin typeface="Arial" panose="020B0604020202020204" pitchFamily="34" charset="0"/>
                <a:cs typeface="Arial" panose="020B0604020202020204" pitchFamily="34" charset="0"/>
              </a:rPr>
              <a:t>	Devenir le partenaire de confiance des entreprises</a:t>
            </a:r>
          </a:p>
          <a:p>
            <a:pPr marL="241300" marR="938530" indent="-228600">
              <a:lnSpc>
                <a:spcPct val="100000"/>
              </a:lnSpc>
              <a:spcBef>
                <a:spcPts val="100"/>
              </a:spcBef>
              <a:buClr>
                <a:schemeClr val="accent3"/>
              </a:buClr>
              <a:buAutoNum type="arabicPeriod"/>
              <a:tabLst>
                <a:tab pos="240665" algn="l"/>
                <a:tab pos="241935" algn="l"/>
              </a:tabLst>
            </a:pPr>
            <a:endParaRPr lang="fr-FR" sz="1400" b="1" dirty="0">
              <a:latin typeface="Arial" panose="020B0604020202020204" pitchFamily="34" charset="0"/>
              <a:cs typeface="Arial" panose="020B0604020202020204" pitchFamily="34" charset="0"/>
            </a:endParaRPr>
          </a:p>
          <a:p>
            <a:pPr marL="241300" marR="938530" indent="-228600">
              <a:lnSpc>
                <a:spcPct val="100000"/>
              </a:lnSpc>
              <a:spcBef>
                <a:spcPts val="100"/>
              </a:spcBef>
              <a:buClr>
                <a:schemeClr val="accent3"/>
              </a:buClr>
              <a:buAutoNum type="arabicPeriod"/>
              <a:tabLst>
                <a:tab pos="240665" algn="l"/>
                <a:tab pos="241935" algn="l"/>
              </a:tabLst>
            </a:pPr>
            <a:r>
              <a:rPr lang="fr-FR" sz="1400" b="1" dirty="0">
                <a:latin typeface="Arial" panose="020B0604020202020204" pitchFamily="34" charset="0"/>
                <a:cs typeface="Arial" panose="020B0604020202020204" pitchFamily="34" charset="0"/>
              </a:rPr>
              <a:t>	Réussir la transformation digitale</a:t>
            </a:r>
          </a:p>
          <a:p>
            <a:pPr marL="241300" marR="938530" indent="-228600">
              <a:lnSpc>
                <a:spcPct val="100000"/>
              </a:lnSpc>
              <a:spcBef>
                <a:spcPts val="100"/>
              </a:spcBef>
              <a:buClr>
                <a:schemeClr val="accent3"/>
              </a:buClr>
              <a:buAutoNum type="arabicPeriod"/>
              <a:tabLst>
                <a:tab pos="240665" algn="l"/>
                <a:tab pos="241935" algn="l"/>
              </a:tabLst>
            </a:pPr>
            <a:endParaRPr lang="fr-FR" sz="1400" b="1" dirty="0">
              <a:latin typeface="Arial" panose="020B0604020202020204" pitchFamily="34" charset="0"/>
              <a:cs typeface="Arial" panose="020B0604020202020204" pitchFamily="34" charset="0"/>
            </a:endParaRPr>
          </a:p>
          <a:p>
            <a:pPr marL="241300" marR="938530" indent="-228600">
              <a:lnSpc>
                <a:spcPct val="100000"/>
              </a:lnSpc>
              <a:spcBef>
                <a:spcPts val="100"/>
              </a:spcBef>
              <a:buClr>
                <a:schemeClr val="accent3"/>
              </a:buClr>
              <a:buAutoNum type="arabicPeriod"/>
              <a:tabLst>
                <a:tab pos="240665" algn="l"/>
                <a:tab pos="241935" algn="l"/>
              </a:tabLst>
            </a:pPr>
            <a:r>
              <a:rPr lang="fr-FR" sz="1400" b="1" dirty="0">
                <a:latin typeface="Arial" panose="020B0604020202020204" pitchFamily="34" charset="0"/>
                <a:cs typeface="Arial" panose="020B0604020202020204" pitchFamily="34" charset="0"/>
              </a:rPr>
              <a:t>	Consolider les partenariats dans une logique d’ouverture et de complémentarité</a:t>
            </a:r>
          </a:p>
          <a:p>
            <a:pPr marL="241300" marR="938530" indent="-228600">
              <a:lnSpc>
                <a:spcPct val="100000"/>
              </a:lnSpc>
              <a:spcBef>
                <a:spcPts val="100"/>
              </a:spcBef>
              <a:buClr>
                <a:schemeClr val="accent3"/>
              </a:buClr>
              <a:buAutoNum type="arabicPeriod"/>
              <a:tabLst>
                <a:tab pos="240665" algn="l"/>
                <a:tab pos="241935" algn="l"/>
              </a:tabLst>
            </a:pPr>
            <a:endParaRPr lang="fr-FR" sz="1400" b="1" dirty="0">
              <a:latin typeface="Arial" panose="020B0604020202020204" pitchFamily="34" charset="0"/>
              <a:cs typeface="Arial" panose="020B0604020202020204" pitchFamily="34" charset="0"/>
            </a:endParaRPr>
          </a:p>
          <a:p>
            <a:pPr marL="241300" marR="938530" indent="-228600">
              <a:lnSpc>
                <a:spcPct val="100000"/>
              </a:lnSpc>
              <a:spcBef>
                <a:spcPts val="100"/>
              </a:spcBef>
              <a:buClr>
                <a:schemeClr val="accent3"/>
              </a:buClr>
              <a:buAutoNum type="arabicPeriod"/>
              <a:tabLst>
                <a:tab pos="240665" algn="l"/>
                <a:tab pos="241935" algn="l"/>
              </a:tabLst>
            </a:pPr>
            <a:r>
              <a:rPr lang="fr-FR" sz="1400" b="1" dirty="0">
                <a:latin typeface="Arial" panose="020B0604020202020204" pitchFamily="34" charset="0"/>
                <a:cs typeface="Arial" panose="020B0604020202020204" pitchFamily="34" charset="0"/>
              </a:rPr>
              <a:t>	Piloter par les résultats et parier sur la confiance</a:t>
            </a:r>
            <a:endParaRPr sz="1400" b="1" dirty="0">
              <a:latin typeface="Arial" panose="020B0604020202020204" pitchFamily="34" charset="0"/>
              <a:cs typeface="Arial" panose="020B0604020202020204" pitchFamily="34" charset="0"/>
            </a:endParaRPr>
          </a:p>
        </p:txBody>
      </p:sp>
      <p:sp>
        <p:nvSpPr>
          <p:cNvPr id="23" name="Espace réservé du numéro de diapositive 22">
            <a:extLst>
              <a:ext uri="{FF2B5EF4-FFF2-40B4-BE49-F238E27FC236}">
                <a16:creationId xmlns="" xmlns:a16="http://schemas.microsoft.com/office/drawing/2014/main" id="{BA285082-1206-44D5-A670-3AFA7F754FA0}"/>
              </a:ext>
            </a:extLst>
          </p:cNvPr>
          <p:cNvSpPr>
            <a:spLocks noGrp="1"/>
          </p:cNvSpPr>
          <p:nvPr>
            <p:ph type="sldNum" sz="quarter" idx="12"/>
          </p:nvPr>
        </p:nvSpPr>
        <p:spPr/>
        <p:txBody>
          <a:bodyPr/>
          <a:lstStyle/>
          <a:p>
            <a:fld id="{E5C3AFE5-AA87-46A3-8AEF-92DC5C6A7126}" type="slidenum">
              <a:rPr lang="fr-FR" smtClean="0">
                <a:latin typeface="Arial" panose="020B0604020202020204" pitchFamily="34" charset="0"/>
                <a:cs typeface="Arial" panose="020B0604020202020204" pitchFamily="34" charset="0"/>
              </a:rPr>
              <a:pPr/>
              <a:t>6</a:t>
            </a:fld>
            <a:endParaRPr lang="fr-FR" dirty="0">
              <a:latin typeface="Arial" panose="020B0604020202020204" pitchFamily="34" charset="0"/>
              <a:cs typeface="Arial" panose="020B0604020202020204" pitchFamily="34" charset="0"/>
            </a:endParaRPr>
          </a:p>
        </p:txBody>
      </p:sp>
      <p:pic>
        <p:nvPicPr>
          <p:cNvPr id="24" name="Image 23">
            <a:extLst>
              <a:ext uri="{FF2B5EF4-FFF2-40B4-BE49-F238E27FC236}">
                <a16:creationId xmlns="" xmlns:a16="http://schemas.microsoft.com/office/drawing/2014/main" id="{5C049368-DC58-4BB6-9C6C-6C75B56D2268}"/>
              </a:ext>
            </a:extLst>
          </p:cNvPr>
          <p:cNvPicPr>
            <a:picLocks noChangeAspect="1"/>
          </p:cNvPicPr>
          <p:nvPr/>
        </p:nvPicPr>
        <p:blipFill>
          <a:blip r:embed="rId2"/>
          <a:stretch>
            <a:fillRect/>
          </a:stretch>
        </p:blipFill>
        <p:spPr>
          <a:xfrm>
            <a:off x="444500" y="3802070"/>
            <a:ext cx="2366241" cy="816917"/>
          </a:xfrm>
          <a:prstGeom prst="rect">
            <a:avLst/>
          </a:prstGeom>
        </p:spPr>
      </p:pic>
      <p:sp>
        <p:nvSpPr>
          <p:cNvPr id="8" name="Espace réservé du pied de page 22">
            <a:extLst>
              <a:ext uri="{FF2B5EF4-FFF2-40B4-BE49-F238E27FC236}">
                <a16:creationId xmlns="" xmlns:a16="http://schemas.microsoft.com/office/drawing/2014/main" id="{2A3758F1-82FD-469C-A407-4EBA8581AAC3}"/>
              </a:ext>
            </a:extLst>
          </p:cNvPr>
          <p:cNvSpPr>
            <a:spLocks noGrp="1"/>
          </p:cNvSpPr>
          <p:nvPr>
            <p:ph type="ftr" sz="quarter" idx="11"/>
          </p:nvPr>
        </p:nvSpPr>
        <p:spPr>
          <a:xfrm>
            <a:off x="4941455" y="318650"/>
            <a:ext cx="4041496" cy="359871"/>
          </a:xfrm>
        </p:spPr>
        <p:txBody>
          <a:bodyPr/>
          <a:lstStyle/>
          <a:p>
            <a:r>
              <a:rPr lang="fr-FR" b="1" spc="40" dirty="0">
                <a:latin typeface="Arial" panose="020B0604020202020204" pitchFamily="34" charset="0"/>
                <a:cs typeface="Arial" panose="020B0604020202020204" pitchFamily="34" charset="0"/>
              </a:rPr>
              <a:t>PRÉSENTATION DE </a:t>
            </a:r>
            <a:r>
              <a:rPr lang="fr-FR" b="1" spc="40" dirty="0" smtClean="0">
                <a:latin typeface="Arial" panose="020B0604020202020204" pitchFamily="34" charset="0"/>
                <a:cs typeface="Arial" panose="020B0604020202020204" pitchFamily="34" charset="0"/>
              </a:rPr>
              <a:t>PÔLE EMPLOI  </a:t>
            </a:r>
            <a:r>
              <a:rPr lang="fr-FR" spc="40" dirty="0"/>
              <a:t>I </a:t>
            </a:r>
            <a:r>
              <a:rPr lang="fr-FR" spc="40" dirty="0" smtClean="0"/>
              <a:t>JUIN 2019 </a:t>
            </a:r>
            <a:r>
              <a:rPr lang="fr-FR" spc="40" dirty="0"/>
              <a:t>I  </a:t>
            </a:r>
            <a:endParaRPr lang="fr-FR" spc="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95056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3">
            <a:extLst>
              <a:ext uri="{FF2B5EF4-FFF2-40B4-BE49-F238E27FC236}">
                <a16:creationId xmlns="" xmlns:a16="http://schemas.microsoft.com/office/drawing/2014/main" id="{C63DAC44-22E6-425B-A361-E585F37E952D}"/>
              </a:ext>
            </a:extLst>
          </p:cNvPr>
          <p:cNvSpPr txBox="1"/>
          <p:nvPr/>
        </p:nvSpPr>
        <p:spPr>
          <a:xfrm>
            <a:off x="254578" y="2428853"/>
            <a:ext cx="3072245" cy="2105705"/>
          </a:xfrm>
          <a:prstGeom prst="rect">
            <a:avLst/>
          </a:prstGeom>
        </p:spPr>
        <p:txBody>
          <a:bodyPr vert="horz" wrap="square" lIns="0" tIns="12700" rIns="0" bIns="0" rtlCol="0">
            <a:spAutoFit/>
          </a:bodyPr>
          <a:lstStyle/>
          <a:p>
            <a:pPr marL="12700" marR="709930">
              <a:spcBef>
                <a:spcPts val="100"/>
              </a:spcBef>
              <a:tabLst>
                <a:tab pos="271463" algn="l"/>
              </a:tabLst>
            </a:pPr>
            <a:r>
              <a:rPr lang="fr-FR" sz="1200" b="1" dirty="0" smtClean="0">
                <a:solidFill>
                  <a:srgbClr val="FECC00"/>
                </a:solidFill>
                <a:latin typeface="Arial" panose="020B0604020202020204" pitchFamily="34" charset="0"/>
                <a:cs typeface="Arial" panose="020B0604020202020204" pitchFamily="34" charset="0"/>
              </a:rPr>
              <a:t>1. Faire plus pour ceux qui en </a:t>
            </a:r>
            <a:br>
              <a:rPr lang="fr-FR" sz="1200" b="1" dirty="0" smtClean="0">
                <a:solidFill>
                  <a:srgbClr val="FECC00"/>
                </a:solidFill>
                <a:latin typeface="Arial" panose="020B0604020202020204" pitchFamily="34" charset="0"/>
                <a:cs typeface="Arial" panose="020B0604020202020204" pitchFamily="34" charset="0"/>
              </a:rPr>
            </a:br>
            <a:r>
              <a:rPr lang="fr-FR" sz="1200" b="1" dirty="0" smtClean="0">
                <a:solidFill>
                  <a:srgbClr val="FECC00"/>
                </a:solidFill>
                <a:latin typeface="Arial" panose="020B0604020202020204" pitchFamily="34" charset="0"/>
                <a:cs typeface="Arial" panose="020B0604020202020204" pitchFamily="34" charset="0"/>
              </a:rPr>
              <a:t>    ont le plus besoin</a:t>
            </a:r>
          </a:p>
          <a:p>
            <a:pPr marL="294640" marR="116205" lvl="1" indent="-117475">
              <a:lnSpc>
                <a:spcPct val="100000"/>
              </a:lnSpc>
              <a:spcBef>
                <a:spcPts val="280"/>
              </a:spcBef>
              <a:buClr>
                <a:srgbClr val="FECC00"/>
              </a:buClr>
              <a:buChar char="•"/>
              <a:tabLst>
                <a:tab pos="295275" algn="l"/>
              </a:tabLst>
            </a:pPr>
            <a:r>
              <a:rPr lang="fr-FR" sz="1050" b="1" dirty="0">
                <a:latin typeface="Arial" panose="020B0604020202020204" pitchFamily="34" charset="0"/>
                <a:cs typeface="Arial" panose="020B0604020202020204" pitchFamily="34" charset="0"/>
              </a:rPr>
              <a:t>Un accompagnement intensif</a:t>
            </a:r>
          </a:p>
          <a:p>
            <a:pPr marL="177165" marR="116205" lvl="1">
              <a:lnSpc>
                <a:spcPct val="100000"/>
              </a:lnSpc>
              <a:spcBef>
                <a:spcPts val="280"/>
              </a:spcBef>
              <a:buClr>
                <a:srgbClr val="FECC00"/>
              </a:buClr>
              <a:tabLst>
                <a:tab pos="295275" algn="l"/>
              </a:tabLst>
            </a:pPr>
            <a:r>
              <a:rPr lang="fr-FR" sz="1050" dirty="0">
                <a:latin typeface="Arial" panose="020B0604020202020204" pitchFamily="34" charset="0"/>
                <a:cs typeface="Arial" panose="020B0604020202020204" pitchFamily="34" charset="0"/>
              </a:rPr>
              <a:t>	</a:t>
            </a:r>
            <a:r>
              <a:rPr lang="fr-FR" sz="1050" dirty="0" smtClean="0">
                <a:latin typeface="Arial" panose="020B0604020202020204" pitchFamily="34" charset="0"/>
                <a:cs typeface="Arial" panose="020B0604020202020204" pitchFamily="34" charset="0"/>
              </a:rPr>
              <a:t>mis en place en 2012 et enrichi </a:t>
            </a:r>
            <a:r>
              <a:rPr lang="fr-FR" sz="1050" dirty="0">
                <a:latin typeface="Arial" panose="020B0604020202020204" pitchFamily="34" charset="0"/>
                <a:cs typeface="Arial" panose="020B0604020202020204" pitchFamily="34" charset="0"/>
              </a:rPr>
              <a:t>au fil du</a:t>
            </a:r>
          </a:p>
          <a:p>
            <a:pPr marL="177165" marR="116205" lvl="1">
              <a:lnSpc>
                <a:spcPct val="100000"/>
              </a:lnSpc>
              <a:spcBef>
                <a:spcPts val="280"/>
              </a:spcBef>
              <a:buClr>
                <a:srgbClr val="FECC00"/>
              </a:buClr>
              <a:tabLst>
                <a:tab pos="295275" algn="l"/>
              </a:tabLst>
            </a:pPr>
            <a:r>
              <a:rPr lang="fr-FR" sz="1050" dirty="0">
                <a:latin typeface="Arial" panose="020B0604020202020204" pitchFamily="34" charset="0"/>
                <a:cs typeface="Arial" panose="020B0604020202020204" pitchFamily="34" charset="0"/>
              </a:rPr>
              <a:t>	temps (accompagnement global,</a:t>
            </a:r>
          </a:p>
          <a:p>
            <a:pPr marL="177165" marR="116205" lvl="1">
              <a:lnSpc>
                <a:spcPct val="100000"/>
              </a:lnSpc>
              <a:spcBef>
                <a:spcPts val="280"/>
              </a:spcBef>
              <a:buClr>
                <a:srgbClr val="FECC00"/>
              </a:buClr>
              <a:tabLst>
                <a:tab pos="295275" algn="l"/>
              </a:tabLst>
            </a:pPr>
            <a:r>
              <a:rPr lang="fr-FR" sz="1050" dirty="0">
                <a:latin typeface="Arial" panose="020B0604020202020204" pitchFamily="34" charset="0"/>
                <a:cs typeface="Arial" panose="020B0604020202020204" pitchFamily="34" charset="0"/>
              </a:rPr>
              <a:t>	intensif jeunes)</a:t>
            </a:r>
          </a:p>
          <a:p>
            <a:pPr marL="294640" marR="116205" lvl="1" indent="-117475">
              <a:lnSpc>
                <a:spcPct val="100000"/>
              </a:lnSpc>
              <a:spcBef>
                <a:spcPts val="280"/>
              </a:spcBef>
              <a:buClr>
                <a:srgbClr val="FECC00"/>
              </a:buClr>
              <a:buChar char="•"/>
              <a:tabLst>
                <a:tab pos="295275" algn="l"/>
              </a:tabLst>
            </a:pPr>
            <a:r>
              <a:rPr lang="fr-FR" sz="1050" b="1" dirty="0">
                <a:latin typeface="Arial" panose="020B0604020202020204" pitchFamily="34" charset="0"/>
                <a:cs typeface="Arial" panose="020B0604020202020204" pitchFamily="34" charset="0"/>
              </a:rPr>
              <a:t>Un accompagnement adapté</a:t>
            </a:r>
          </a:p>
          <a:p>
            <a:pPr marL="177165" marR="116205" lvl="1">
              <a:lnSpc>
                <a:spcPct val="100000"/>
              </a:lnSpc>
              <a:spcBef>
                <a:spcPts val="280"/>
              </a:spcBef>
              <a:buClr>
                <a:srgbClr val="FECC00"/>
              </a:buClr>
              <a:tabLst>
                <a:tab pos="295275" algn="l"/>
              </a:tabLst>
            </a:pPr>
            <a:r>
              <a:rPr lang="fr-FR" sz="1050" b="1" dirty="0">
                <a:latin typeface="Arial" panose="020B0604020202020204" pitchFamily="34" charset="0"/>
                <a:cs typeface="Arial" panose="020B0604020202020204" pitchFamily="34" charset="0"/>
              </a:rPr>
              <a:t>	pour les autonomes </a:t>
            </a:r>
            <a:endParaRPr lang="fr-FR" sz="1050" dirty="0" smtClean="0">
              <a:latin typeface="Arial" panose="020B0604020202020204" pitchFamily="34" charset="0"/>
              <a:cs typeface="Arial" panose="020B0604020202020204" pitchFamily="34" charset="0"/>
            </a:endParaRPr>
          </a:p>
          <a:p>
            <a:pPr marL="294640" marR="116205" lvl="1" indent="-117475">
              <a:lnSpc>
                <a:spcPct val="100000"/>
              </a:lnSpc>
              <a:spcBef>
                <a:spcPts val="280"/>
              </a:spcBef>
              <a:buClr>
                <a:srgbClr val="FECC00"/>
              </a:buClr>
              <a:buChar char="•"/>
              <a:tabLst>
                <a:tab pos="295275" algn="l"/>
              </a:tabLst>
            </a:pPr>
            <a:r>
              <a:rPr lang="fr-FR" sz="1050" b="1" dirty="0" smtClean="0">
                <a:latin typeface="Arial" panose="020B0604020202020204" pitchFamily="34" charset="0"/>
                <a:cs typeface="Arial" panose="020B0604020202020204" pitchFamily="34" charset="0"/>
              </a:rPr>
              <a:t>Un </a:t>
            </a:r>
            <a:r>
              <a:rPr lang="fr-FR" sz="1050" b="1" dirty="0">
                <a:latin typeface="Arial" panose="020B0604020202020204" pitchFamily="34" charset="0"/>
                <a:cs typeface="Arial" panose="020B0604020202020204" pitchFamily="34" charset="0"/>
              </a:rPr>
              <a:t>ciblage des formations sur les non qualifiés, </a:t>
            </a:r>
            <a:r>
              <a:rPr lang="fr-FR" sz="1050" dirty="0">
                <a:latin typeface="Arial" panose="020B0604020202020204" pitchFamily="34" charset="0"/>
                <a:cs typeface="Arial" panose="020B0604020202020204" pitchFamily="34" charset="0"/>
              </a:rPr>
              <a:t>au </a:t>
            </a:r>
            <a:r>
              <a:rPr lang="fr-FR" sz="1050" dirty="0" smtClean="0">
                <a:latin typeface="Arial" panose="020B0604020202020204" pitchFamily="34" charset="0"/>
                <a:cs typeface="Arial" panose="020B0604020202020204" pitchFamily="34" charset="0"/>
              </a:rPr>
              <a:t>cœur </a:t>
            </a:r>
            <a:r>
              <a:rPr lang="fr-FR" sz="1050" dirty="0">
                <a:latin typeface="Arial" panose="020B0604020202020204" pitchFamily="34" charset="0"/>
                <a:cs typeface="Arial" panose="020B0604020202020204" pitchFamily="34" charset="0"/>
              </a:rPr>
              <a:t>des ambitions du plan d'investissement dans les </a:t>
            </a:r>
            <a:r>
              <a:rPr lang="fr-FR" sz="1050" dirty="0" smtClean="0">
                <a:latin typeface="Arial" panose="020B0604020202020204" pitchFamily="34" charset="0"/>
                <a:cs typeface="Arial" panose="020B0604020202020204" pitchFamily="34" charset="0"/>
              </a:rPr>
              <a:t>compétences</a:t>
            </a:r>
          </a:p>
        </p:txBody>
      </p:sp>
      <p:sp>
        <p:nvSpPr>
          <p:cNvPr id="10" name="object 5">
            <a:extLst>
              <a:ext uri="{FF2B5EF4-FFF2-40B4-BE49-F238E27FC236}">
                <a16:creationId xmlns="" xmlns:a16="http://schemas.microsoft.com/office/drawing/2014/main" id="{3CDFB971-99BF-479E-818F-3F0868D1AB65}"/>
              </a:ext>
            </a:extLst>
          </p:cNvPr>
          <p:cNvSpPr txBox="1"/>
          <p:nvPr/>
        </p:nvSpPr>
        <p:spPr>
          <a:xfrm>
            <a:off x="444500" y="962435"/>
            <a:ext cx="8321649" cy="1115690"/>
          </a:xfrm>
          <a:prstGeom prst="rect">
            <a:avLst/>
          </a:prstGeom>
        </p:spPr>
        <p:txBody>
          <a:bodyPr vert="horz" wrap="square" lIns="0" tIns="12700" rIns="0" bIns="0" rtlCol="0">
            <a:spAutoFit/>
          </a:bodyPr>
          <a:lstStyle/>
          <a:p>
            <a:pPr marL="12700">
              <a:lnSpc>
                <a:spcPts val="3840"/>
              </a:lnSpc>
              <a:spcBef>
                <a:spcPts val="100"/>
              </a:spcBef>
            </a:pPr>
            <a:r>
              <a:rPr sz="3400" b="1" spc="-210" dirty="0">
                <a:solidFill>
                  <a:srgbClr val="FECC00"/>
                </a:solidFill>
                <a:latin typeface="Arial" panose="020B0604020202020204" pitchFamily="34" charset="0"/>
                <a:cs typeface="Arial" panose="020B0604020202020204" pitchFamily="34" charset="0"/>
              </a:rPr>
              <a:t>Axe</a:t>
            </a:r>
            <a:r>
              <a:rPr sz="3400" b="1" spc="-370" dirty="0">
                <a:solidFill>
                  <a:srgbClr val="FECC00"/>
                </a:solidFill>
                <a:latin typeface="Arial" panose="020B0604020202020204" pitchFamily="34" charset="0"/>
                <a:cs typeface="Arial" panose="020B0604020202020204" pitchFamily="34" charset="0"/>
              </a:rPr>
              <a:t> </a:t>
            </a:r>
            <a:r>
              <a:rPr sz="3400" b="1" spc="-1035" dirty="0">
                <a:solidFill>
                  <a:srgbClr val="FECC00"/>
                </a:solidFill>
                <a:latin typeface="Arial" panose="020B0604020202020204" pitchFamily="34" charset="0"/>
                <a:cs typeface="Arial" panose="020B0604020202020204" pitchFamily="34" charset="0"/>
              </a:rPr>
              <a:t>1</a:t>
            </a:r>
            <a:endParaRPr sz="3400" dirty="0">
              <a:latin typeface="Arial" panose="020B0604020202020204" pitchFamily="34" charset="0"/>
              <a:cs typeface="Arial" panose="020B0604020202020204" pitchFamily="34" charset="0"/>
            </a:endParaRPr>
          </a:p>
          <a:p>
            <a:pPr marL="12700" marR="5080">
              <a:lnSpc>
                <a:spcPts val="2400"/>
              </a:lnSpc>
              <a:spcBef>
                <a:spcPts val="40"/>
              </a:spcBef>
            </a:pPr>
            <a:r>
              <a:rPr dirty="0">
                <a:latin typeface="Arial" panose="020B0604020202020204" pitchFamily="34" charset="0"/>
                <a:cs typeface="Arial" panose="020B0604020202020204" pitchFamily="34" charset="0"/>
              </a:rPr>
              <a:t>Faire</a:t>
            </a:r>
            <a:r>
              <a:rPr spc="-165" dirty="0">
                <a:latin typeface="Arial" panose="020B0604020202020204" pitchFamily="34" charset="0"/>
                <a:cs typeface="Arial" panose="020B0604020202020204" pitchFamily="34" charset="0"/>
              </a:rPr>
              <a:t> </a:t>
            </a:r>
            <a:r>
              <a:rPr spc="-85" dirty="0">
                <a:latin typeface="Arial" panose="020B0604020202020204" pitchFamily="34" charset="0"/>
                <a:cs typeface="Arial" panose="020B0604020202020204" pitchFamily="34" charset="0"/>
              </a:rPr>
              <a:t>plus</a:t>
            </a:r>
            <a:r>
              <a:rPr spc="-165" dirty="0">
                <a:latin typeface="Arial" panose="020B0604020202020204" pitchFamily="34" charset="0"/>
                <a:cs typeface="Arial" panose="020B0604020202020204" pitchFamily="34" charset="0"/>
              </a:rPr>
              <a:t> </a:t>
            </a:r>
            <a:r>
              <a:rPr spc="-30" dirty="0">
                <a:latin typeface="Arial" panose="020B0604020202020204" pitchFamily="34" charset="0"/>
                <a:cs typeface="Arial" panose="020B0604020202020204" pitchFamily="34" charset="0"/>
              </a:rPr>
              <a:t>pour</a:t>
            </a:r>
            <a:r>
              <a:rPr spc="-165" dirty="0">
                <a:latin typeface="Arial" panose="020B0604020202020204" pitchFamily="34" charset="0"/>
                <a:cs typeface="Arial" panose="020B0604020202020204" pitchFamily="34" charset="0"/>
              </a:rPr>
              <a:t> </a:t>
            </a:r>
            <a:r>
              <a:rPr spc="-20" dirty="0">
                <a:latin typeface="Arial" panose="020B0604020202020204" pitchFamily="34" charset="0"/>
                <a:cs typeface="Arial" panose="020B0604020202020204" pitchFamily="34" charset="0"/>
              </a:rPr>
              <a:t>les</a:t>
            </a:r>
            <a:r>
              <a:rPr spc="-165" dirty="0">
                <a:latin typeface="Arial" panose="020B0604020202020204" pitchFamily="34" charset="0"/>
                <a:cs typeface="Arial" panose="020B0604020202020204" pitchFamily="34" charset="0"/>
              </a:rPr>
              <a:t> </a:t>
            </a:r>
            <a:r>
              <a:rPr spc="-25" dirty="0">
                <a:latin typeface="Arial" panose="020B0604020202020204" pitchFamily="34" charset="0"/>
                <a:cs typeface="Arial" panose="020B0604020202020204" pitchFamily="34" charset="0"/>
              </a:rPr>
              <a:t>demandeurs</a:t>
            </a:r>
            <a:r>
              <a:rPr spc="-165" dirty="0">
                <a:latin typeface="Arial" panose="020B0604020202020204" pitchFamily="34" charset="0"/>
                <a:cs typeface="Arial" panose="020B0604020202020204" pitchFamily="34" charset="0"/>
              </a:rPr>
              <a:t> </a:t>
            </a:r>
            <a:r>
              <a:rPr spc="-80" dirty="0">
                <a:latin typeface="Arial" panose="020B0604020202020204" pitchFamily="34" charset="0"/>
                <a:cs typeface="Arial" panose="020B0604020202020204" pitchFamily="34" charset="0"/>
              </a:rPr>
              <a:t>d’emploi</a:t>
            </a:r>
            <a:r>
              <a:rPr spc="-165" dirty="0">
                <a:latin typeface="Arial" panose="020B0604020202020204" pitchFamily="34" charset="0"/>
                <a:cs typeface="Arial" panose="020B0604020202020204" pitchFamily="34" charset="0"/>
              </a:rPr>
              <a:t> </a:t>
            </a:r>
            <a:r>
              <a:rPr spc="-40" dirty="0">
                <a:latin typeface="Arial" panose="020B0604020202020204" pitchFamily="34" charset="0"/>
                <a:cs typeface="Arial" panose="020B0604020202020204" pitchFamily="34" charset="0"/>
              </a:rPr>
              <a:t>qui</a:t>
            </a:r>
            <a:r>
              <a:rPr spc="-165" dirty="0">
                <a:latin typeface="Arial" panose="020B0604020202020204" pitchFamily="34" charset="0"/>
                <a:cs typeface="Arial" panose="020B0604020202020204" pitchFamily="34" charset="0"/>
              </a:rPr>
              <a:t> </a:t>
            </a:r>
            <a:r>
              <a:rPr spc="5" dirty="0">
                <a:latin typeface="Arial" panose="020B0604020202020204" pitchFamily="34" charset="0"/>
                <a:cs typeface="Arial" panose="020B0604020202020204" pitchFamily="34" charset="0"/>
              </a:rPr>
              <a:t>en</a:t>
            </a:r>
            <a:r>
              <a:rPr spc="-165" dirty="0">
                <a:latin typeface="Arial" panose="020B0604020202020204" pitchFamily="34" charset="0"/>
                <a:cs typeface="Arial" panose="020B0604020202020204" pitchFamily="34" charset="0"/>
              </a:rPr>
              <a:t> </a:t>
            </a:r>
            <a:r>
              <a:rPr spc="-30" dirty="0" err="1">
                <a:latin typeface="Arial" panose="020B0604020202020204" pitchFamily="34" charset="0"/>
                <a:cs typeface="Arial" panose="020B0604020202020204" pitchFamily="34" charset="0"/>
              </a:rPr>
              <a:t>ont</a:t>
            </a:r>
            <a:r>
              <a:rPr spc="-165" dirty="0">
                <a:latin typeface="Arial" panose="020B0604020202020204" pitchFamily="34" charset="0"/>
                <a:cs typeface="Arial" panose="020B0604020202020204" pitchFamily="34" charset="0"/>
              </a:rPr>
              <a:t> </a:t>
            </a:r>
            <a:endParaRPr lang="fr-FR" spc="-165" dirty="0" smtClean="0">
              <a:latin typeface="Arial" panose="020B0604020202020204" pitchFamily="34" charset="0"/>
              <a:cs typeface="Arial" panose="020B0604020202020204" pitchFamily="34" charset="0"/>
            </a:endParaRPr>
          </a:p>
          <a:p>
            <a:pPr marL="12700" marR="5080">
              <a:lnSpc>
                <a:spcPts val="2400"/>
              </a:lnSpc>
              <a:spcBef>
                <a:spcPts val="40"/>
              </a:spcBef>
            </a:pPr>
            <a:r>
              <a:rPr spc="25" dirty="0" smtClean="0">
                <a:latin typeface="Arial" panose="020B0604020202020204" pitchFamily="34" charset="0"/>
                <a:cs typeface="Arial" panose="020B0604020202020204" pitchFamily="34" charset="0"/>
              </a:rPr>
              <a:t>le</a:t>
            </a:r>
            <a:r>
              <a:rPr spc="-165" dirty="0" smtClean="0">
                <a:latin typeface="Arial" panose="020B0604020202020204" pitchFamily="34" charset="0"/>
                <a:cs typeface="Arial" panose="020B0604020202020204" pitchFamily="34" charset="0"/>
              </a:rPr>
              <a:t> </a:t>
            </a:r>
            <a:r>
              <a:rPr spc="-100" dirty="0">
                <a:latin typeface="Arial" panose="020B0604020202020204" pitchFamily="34" charset="0"/>
                <a:cs typeface="Arial" panose="020B0604020202020204" pitchFamily="34" charset="0"/>
              </a:rPr>
              <a:t>plus  </a:t>
            </a:r>
            <a:r>
              <a:rPr spc="-40" dirty="0">
                <a:latin typeface="Arial" panose="020B0604020202020204" pitchFamily="34" charset="0"/>
                <a:cs typeface="Arial" panose="020B0604020202020204" pitchFamily="34" charset="0"/>
              </a:rPr>
              <a:t>besoin</a:t>
            </a:r>
            <a:r>
              <a:rPr spc="-165" dirty="0">
                <a:latin typeface="Arial" panose="020B0604020202020204" pitchFamily="34" charset="0"/>
                <a:cs typeface="Arial" panose="020B0604020202020204" pitchFamily="34" charset="0"/>
              </a:rPr>
              <a:t> </a:t>
            </a:r>
            <a:r>
              <a:rPr spc="0" dirty="0">
                <a:latin typeface="Arial" panose="020B0604020202020204" pitchFamily="34" charset="0"/>
                <a:cs typeface="Arial" panose="020B0604020202020204" pitchFamily="34" charset="0"/>
              </a:rPr>
              <a:t>et</a:t>
            </a:r>
            <a:r>
              <a:rPr spc="-165" dirty="0">
                <a:latin typeface="Arial" panose="020B0604020202020204" pitchFamily="34" charset="0"/>
                <a:cs typeface="Arial" panose="020B0604020202020204" pitchFamily="34" charset="0"/>
              </a:rPr>
              <a:t> </a:t>
            </a:r>
            <a:r>
              <a:rPr spc="10" dirty="0">
                <a:latin typeface="Arial" panose="020B0604020202020204" pitchFamily="34" charset="0"/>
                <a:cs typeface="Arial" panose="020B0604020202020204" pitchFamily="34" charset="0"/>
              </a:rPr>
              <a:t>accompagner</a:t>
            </a:r>
            <a:r>
              <a:rPr spc="-165" dirty="0">
                <a:latin typeface="Arial" panose="020B0604020202020204" pitchFamily="34" charset="0"/>
                <a:cs typeface="Arial" panose="020B0604020202020204" pitchFamily="34" charset="0"/>
              </a:rPr>
              <a:t> </a:t>
            </a:r>
            <a:r>
              <a:rPr spc="-20" dirty="0">
                <a:latin typeface="Arial" panose="020B0604020202020204" pitchFamily="34" charset="0"/>
                <a:cs typeface="Arial" panose="020B0604020202020204" pitchFamily="34" charset="0"/>
              </a:rPr>
              <a:t>les</a:t>
            </a:r>
            <a:r>
              <a:rPr spc="-165" dirty="0">
                <a:latin typeface="Arial" panose="020B0604020202020204" pitchFamily="34" charset="0"/>
                <a:cs typeface="Arial" panose="020B0604020202020204" pitchFamily="34" charset="0"/>
              </a:rPr>
              <a:t> </a:t>
            </a:r>
            <a:r>
              <a:rPr spc="-70" dirty="0">
                <a:latin typeface="Arial" panose="020B0604020202020204" pitchFamily="34" charset="0"/>
                <a:cs typeface="Arial" panose="020B0604020202020204" pitchFamily="34" charset="0"/>
              </a:rPr>
              <a:t>transitions</a:t>
            </a:r>
            <a:r>
              <a:rPr spc="-165" dirty="0">
                <a:latin typeface="Arial" panose="020B0604020202020204" pitchFamily="34" charset="0"/>
                <a:cs typeface="Arial" panose="020B0604020202020204" pitchFamily="34" charset="0"/>
              </a:rPr>
              <a:t> </a:t>
            </a:r>
            <a:r>
              <a:rPr spc="-65" dirty="0">
                <a:latin typeface="Arial" panose="020B0604020202020204" pitchFamily="34" charset="0"/>
                <a:cs typeface="Arial" panose="020B0604020202020204" pitchFamily="34" charset="0"/>
              </a:rPr>
              <a:t>professionnelles</a:t>
            </a:r>
            <a:endParaRPr dirty="0">
              <a:latin typeface="Arial" panose="020B0604020202020204" pitchFamily="34" charset="0"/>
              <a:cs typeface="Arial" panose="020B0604020202020204" pitchFamily="34" charset="0"/>
            </a:endParaRPr>
          </a:p>
        </p:txBody>
      </p:sp>
      <p:sp>
        <p:nvSpPr>
          <p:cNvPr id="11" name="object 6">
            <a:extLst>
              <a:ext uri="{FF2B5EF4-FFF2-40B4-BE49-F238E27FC236}">
                <a16:creationId xmlns="" xmlns:a16="http://schemas.microsoft.com/office/drawing/2014/main" id="{339F4A65-9D7F-4DF9-87FB-136CE6992C91}"/>
              </a:ext>
            </a:extLst>
          </p:cNvPr>
          <p:cNvSpPr/>
          <p:nvPr/>
        </p:nvSpPr>
        <p:spPr>
          <a:xfrm>
            <a:off x="444500" y="2170764"/>
            <a:ext cx="563245" cy="0"/>
          </a:xfrm>
          <a:custGeom>
            <a:avLst/>
            <a:gdLst/>
            <a:ahLst/>
            <a:cxnLst/>
            <a:rect l="l" t="t" r="r" b="b"/>
            <a:pathLst>
              <a:path w="563244">
                <a:moveTo>
                  <a:pt x="0" y="0"/>
                </a:moveTo>
                <a:lnTo>
                  <a:pt x="563156" y="0"/>
                </a:lnTo>
              </a:path>
            </a:pathLst>
          </a:custGeom>
          <a:ln w="79463">
            <a:solidFill>
              <a:srgbClr val="00000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24" name="Espace réservé du numéro de diapositive 23">
            <a:extLst>
              <a:ext uri="{FF2B5EF4-FFF2-40B4-BE49-F238E27FC236}">
                <a16:creationId xmlns="" xmlns:a16="http://schemas.microsoft.com/office/drawing/2014/main" id="{D6E2558F-03F5-4ABC-AB4D-002F1DBECEBB}"/>
              </a:ext>
            </a:extLst>
          </p:cNvPr>
          <p:cNvSpPr>
            <a:spLocks noGrp="1"/>
          </p:cNvSpPr>
          <p:nvPr>
            <p:ph type="sldNum" sz="quarter" idx="12"/>
          </p:nvPr>
        </p:nvSpPr>
        <p:spPr/>
        <p:txBody>
          <a:bodyPr/>
          <a:lstStyle/>
          <a:p>
            <a:fld id="{E5C3AFE5-AA87-46A3-8AEF-92DC5C6A7126}" type="slidenum">
              <a:rPr lang="fr-FR" smtClean="0">
                <a:latin typeface="Arial" panose="020B0604020202020204" pitchFamily="34" charset="0"/>
                <a:cs typeface="Arial" panose="020B0604020202020204" pitchFamily="34" charset="0"/>
              </a:rPr>
              <a:pPr/>
              <a:t>7</a:t>
            </a:fld>
            <a:endParaRPr lang="fr-FR" dirty="0">
              <a:latin typeface="Arial" panose="020B0604020202020204" pitchFamily="34" charset="0"/>
              <a:cs typeface="Arial" panose="020B0604020202020204" pitchFamily="34" charset="0"/>
            </a:endParaRPr>
          </a:p>
        </p:txBody>
      </p:sp>
      <p:grpSp>
        <p:nvGrpSpPr>
          <p:cNvPr id="35" name="Groupe 34">
            <a:extLst>
              <a:ext uri="{FF2B5EF4-FFF2-40B4-BE49-F238E27FC236}">
                <a16:creationId xmlns="" xmlns:a16="http://schemas.microsoft.com/office/drawing/2014/main" id="{81EF96CD-88C6-4E22-90CE-B85DCB646619}"/>
              </a:ext>
            </a:extLst>
          </p:cNvPr>
          <p:cNvGrpSpPr/>
          <p:nvPr/>
        </p:nvGrpSpPr>
        <p:grpSpPr>
          <a:xfrm>
            <a:off x="1568451" y="889867"/>
            <a:ext cx="1398588" cy="479425"/>
            <a:chOff x="1568451" y="1120776"/>
            <a:chExt cx="1398588" cy="479425"/>
          </a:xfrm>
        </p:grpSpPr>
        <p:sp>
          <p:nvSpPr>
            <p:cNvPr id="28" name="Freeform 5">
              <a:extLst>
                <a:ext uri="{FF2B5EF4-FFF2-40B4-BE49-F238E27FC236}">
                  <a16:creationId xmlns="" xmlns:a16="http://schemas.microsoft.com/office/drawing/2014/main" id="{6B719EA8-0A66-40FE-B52B-939D8FDA1929}"/>
                </a:ext>
              </a:extLst>
            </p:cNvPr>
            <p:cNvSpPr>
              <a:spLocks noEditPoints="1"/>
            </p:cNvSpPr>
            <p:nvPr/>
          </p:nvSpPr>
          <p:spPr bwMode="auto">
            <a:xfrm>
              <a:off x="1568451" y="1120776"/>
              <a:ext cx="1398588" cy="479425"/>
            </a:xfrm>
            <a:custGeom>
              <a:avLst/>
              <a:gdLst>
                <a:gd name="T0" fmla="*/ 689 w 752"/>
                <a:gd name="T1" fmla="*/ 230 h 256"/>
                <a:gd name="T2" fmla="*/ 677 w 752"/>
                <a:gd name="T3" fmla="*/ 167 h 256"/>
                <a:gd name="T4" fmla="*/ 665 w 752"/>
                <a:gd name="T5" fmla="*/ 230 h 256"/>
                <a:gd name="T6" fmla="*/ 627 w 752"/>
                <a:gd name="T7" fmla="*/ 127 h 256"/>
                <a:gd name="T8" fmla="*/ 603 w 752"/>
                <a:gd name="T9" fmla="*/ 127 h 256"/>
                <a:gd name="T10" fmla="*/ 569 w 752"/>
                <a:gd name="T11" fmla="*/ 230 h 256"/>
                <a:gd name="T12" fmla="*/ 557 w 752"/>
                <a:gd name="T13" fmla="*/ 167 h 256"/>
                <a:gd name="T14" fmla="*/ 546 w 752"/>
                <a:gd name="T15" fmla="*/ 230 h 256"/>
                <a:gd name="T16" fmla="*/ 507 w 752"/>
                <a:gd name="T17" fmla="*/ 127 h 256"/>
                <a:gd name="T18" fmla="*/ 483 w 752"/>
                <a:gd name="T19" fmla="*/ 127 h 256"/>
                <a:gd name="T20" fmla="*/ 462 w 752"/>
                <a:gd name="T21" fmla="*/ 230 h 256"/>
                <a:gd name="T22" fmla="*/ 446 w 752"/>
                <a:gd name="T23" fmla="*/ 230 h 256"/>
                <a:gd name="T24" fmla="*/ 434 w 752"/>
                <a:gd name="T25" fmla="*/ 167 h 256"/>
                <a:gd name="T26" fmla="*/ 422 w 752"/>
                <a:gd name="T27" fmla="*/ 230 h 256"/>
                <a:gd name="T28" fmla="*/ 383 w 752"/>
                <a:gd name="T29" fmla="*/ 127 h 256"/>
                <a:gd name="T30" fmla="*/ 360 w 752"/>
                <a:gd name="T31" fmla="*/ 127 h 256"/>
                <a:gd name="T32" fmla="*/ 326 w 752"/>
                <a:gd name="T33" fmla="*/ 230 h 256"/>
                <a:gd name="T34" fmla="*/ 314 w 752"/>
                <a:gd name="T35" fmla="*/ 167 h 256"/>
                <a:gd name="T36" fmla="*/ 302 w 752"/>
                <a:gd name="T37" fmla="*/ 230 h 256"/>
                <a:gd name="T38" fmla="*/ 264 w 752"/>
                <a:gd name="T39" fmla="*/ 127 h 256"/>
                <a:gd name="T40" fmla="*/ 240 w 752"/>
                <a:gd name="T41" fmla="*/ 127 h 256"/>
                <a:gd name="T42" fmla="*/ 206 w 752"/>
                <a:gd name="T43" fmla="*/ 230 h 256"/>
                <a:gd name="T44" fmla="*/ 194 w 752"/>
                <a:gd name="T45" fmla="*/ 167 h 256"/>
                <a:gd name="T46" fmla="*/ 182 w 752"/>
                <a:gd name="T47" fmla="*/ 230 h 256"/>
                <a:gd name="T48" fmla="*/ 144 w 752"/>
                <a:gd name="T49" fmla="*/ 127 h 256"/>
                <a:gd name="T50" fmla="*/ 120 w 752"/>
                <a:gd name="T51" fmla="*/ 127 h 256"/>
                <a:gd name="T52" fmla="*/ 86 w 752"/>
                <a:gd name="T53" fmla="*/ 230 h 256"/>
                <a:gd name="T54" fmla="*/ 74 w 752"/>
                <a:gd name="T55" fmla="*/ 167 h 256"/>
                <a:gd name="T56" fmla="*/ 63 w 752"/>
                <a:gd name="T57" fmla="*/ 230 h 256"/>
                <a:gd name="T58" fmla="*/ 24 w 752"/>
                <a:gd name="T59" fmla="*/ 26 h 256"/>
                <a:gd name="T60" fmla="*/ 467 w 752"/>
                <a:gd name="T61" fmla="*/ 26 h 256"/>
                <a:gd name="T62" fmla="*/ 728 w 752"/>
                <a:gd name="T63" fmla="*/ 230 h 256"/>
                <a:gd name="T64" fmla="*/ 740 w 752"/>
                <a:gd name="T65" fmla="*/ 0 h 256"/>
                <a:gd name="T66" fmla="*/ 467 w 752"/>
                <a:gd name="T67" fmla="*/ 0 h 256"/>
                <a:gd name="T68" fmla="*/ 0 w 752"/>
                <a:gd name="T69" fmla="*/ 13 h 256"/>
                <a:gd name="T70" fmla="*/ 12 w 752"/>
                <a:gd name="T71" fmla="*/ 256 h 256"/>
                <a:gd name="T72" fmla="*/ 467 w 752"/>
                <a:gd name="T73" fmla="*/ 256 h 256"/>
                <a:gd name="T74" fmla="*/ 752 w 752"/>
                <a:gd name="T75" fmla="*/ 24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2" h="256">
                  <a:moveTo>
                    <a:pt x="728" y="230"/>
                  </a:moveTo>
                  <a:cubicBezTo>
                    <a:pt x="689" y="230"/>
                    <a:pt x="689" y="230"/>
                    <a:pt x="689" y="230"/>
                  </a:cubicBezTo>
                  <a:cubicBezTo>
                    <a:pt x="689" y="180"/>
                    <a:pt x="689" y="180"/>
                    <a:pt x="689" y="180"/>
                  </a:cubicBezTo>
                  <a:cubicBezTo>
                    <a:pt x="689" y="173"/>
                    <a:pt x="684" y="167"/>
                    <a:pt x="677" y="167"/>
                  </a:cubicBezTo>
                  <a:cubicBezTo>
                    <a:pt x="671" y="167"/>
                    <a:pt x="665" y="173"/>
                    <a:pt x="665" y="180"/>
                  </a:cubicBezTo>
                  <a:cubicBezTo>
                    <a:pt x="665" y="230"/>
                    <a:pt x="665" y="230"/>
                    <a:pt x="665" y="230"/>
                  </a:cubicBezTo>
                  <a:cubicBezTo>
                    <a:pt x="627" y="230"/>
                    <a:pt x="627" y="230"/>
                    <a:pt x="627" y="230"/>
                  </a:cubicBezTo>
                  <a:cubicBezTo>
                    <a:pt x="627" y="127"/>
                    <a:pt x="627" y="127"/>
                    <a:pt x="627" y="127"/>
                  </a:cubicBezTo>
                  <a:cubicBezTo>
                    <a:pt x="627" y="120"/>
                    <a:pt x="622" y="114"/>
                    <a:pt x="615" y="114"/>
                  </a:cubicBezTo>
                  <a:cubicBezTo>
                    <a:pt x="608" y="114"/>
                    <a:pt x="603" y="120"/>
                    <a:pt x="603" y="127"/>
                  </a:cubicBezTo>
                  <a:cubicBezTo>
                    <a:pt x="603" y="230"/>
                    <a:pt x="603" y="230"/>
                    <a:pt x="603" y="230"/>
                  </a:cubicBezTo>
                  <a:cubicBezTo>
                    <a:pt x="569" y="230"/>
                    <a:pt x="569" y="230"/>
                    <a:pt x="569" y="230"/>
                  </a:cubicBezTo>
                  <a:cubicBezTo>
                    <a:pt x="569" y="180"/>
                    <a:pt x="569" y="180"/>
                    <a:pt x="569" y="180"/>
                  </a:cubicBezTo>
                  <a:cubicBezTo>
                    <a:pt x="569" y="173"/>
                    <a:pt x="564" y="167"/>
                    <a:pt x="557" y="167"/>
                  </a:cubicBezTo>
                  <a:cubicBezTo>
                    <a:pt x="551" y="167"/>
                    <a:pt x="546" y="173"/>
                    <a:pt x="546" y="180"/>
                  </a:cubicBezTo>
                  <a:cubicBezTo>
                    <a:pt x="546" y="230"/>
                    <a:pt x="546" y="230"/>
                    <a:pt x="546" y="230"/>
                  </a:cubicBezTo>
                  <a:cubicBezTo>
                    <a:pt x="507" y="230"/>
                    <a:pt x="507" y="230"/>
                    <a:pt x="507" y="230"/>
                  </a:cubicBezTo>
                  <a:cubicBezTo>
                    <a:pt x="507" y="127"/>
                    <a:pt x="507" y="127"/>
                    <a:pt x="507" y="127"/>
                  </a:cubicBezTo>
                  <a:cubicBezTo>
                    <a:pt x="507" y="120"/>
                    <a:pt x="502" y="114"/>
                    <a:pt x="495" y="114"/>
                  </a:cubicBezTo>
                  <a:cubicBezTo>
                    <a:pt x="489" y="114"/>
                    <a:pt x="483" y="120"/>
                    <a:pt x="483" y="127"/>
                  </a:cubicBezTo>
                  <a:cubicBezTo>
                    <a:pt x="483" y="230"/>
                    <a:pt x="483" y="230"/>
                    <a:pt x="483" y="230"/>
                  </a:cubicBezTo>
                  <a:cubicBezTo>
                    <a:pt x="462" y="230"/>
                    <a:pt x="462" y="230"/>
                    <a:pt x="462" y="230"/>
                  </a:cubicBezTo>
                  <a:cubicBezTo>
                    <a:pt x="462" y="230"/>
                    <a:pt x="462" y="230"/>
                    <a:pt x="462" y="230"/>
                  </a:cubicBezTo>
                  <a:cubicBezTo>
                    <a:pt x="446" y="230"/>
                    <a:pt x="446" y="230"/>
                    <a:pt x="446" y="230"/>
                  </a:cubicBezTo>
                  <a:cubicBezTo>
                    <a:pt x="446" y="180"/>
                    <a:pt x="446" y="180"/>
                    <a:pt x="446" y="180"/>
                  </a:cubicBezTo>
                  <a:cubicBezTo>
                    <a:pt x="446" y="173"/>
                    <a:pt x="440" y="167"/>
                    <a:pt x="434" y="167"/>
                  </a:cubicBezTo>
                  <a:cubicBezTo>
                    <a:pt x="427" y="167"/>
                    <a:pt x="422" y="173"/>
                    <a:pt x="422" y="180"/>
                  </a:cubicBezTo>
                  <a:cubicBezTo>
                    <a:pt x="422" y="230"/>
                    <a:pt x="422" y="230"/>
                    <a:pt x="422" y="230"/>
                  </a:cubicBezTo>
                  <a:cubicBezTo>
                    <a:pt x="383" y="230"/>
                    <a:pt x="383" y="230"/>
                    <a:pt x="383" y="230"/>
                  </a:cubicBezTo>
                  <a:cubicBezTo>
                    <a:pt x="383" y="127"/>
                    <a:pt x="383" y="127"/>
                    <a:pt x="383" y="127"/>
                  </a:cubicBezTo>
                  <a:cubicBezTo>
                    <a:pt x="383" y="120"/>
                    <a:pt x="378" y="114"/>
                    <a:pt x="371" y="114"/>
                  </a:cubicBezTo>
                  <a:cubicBezTo>
                    <a:pt x="365" y="114"/>
                    <a:pt x="360" y="120"/>
                    <a:pt x="360" y="127"/>
                  </a:cubicBezTo>
                  <a:cubicBezTo>
                    <a:pt x="360" y="230"/>
                    <a:pt x="360" y="230"/>
                    <a:pt x="360" y="230"/>
                  </a:cubicBezTo>
                  <a:cubicBezTo>
                    <a:pt x="326" y="230"/>
                    <a:pt x="326" y="230"/>
                    <a:pt x="326" y="230"/>
                  </a:cubicBezTo>
                  <a:cubicBezTo>
                    <a:pt x="326" y="180"/>
                    <a:pt x="326" y="180"/>
                    <a:pt x="326" y="180"/>
                  </a:cubicBezTo>
                  <a:cubicBezTo>
                    <a:pt x="326" y="173"/>
                    <a:pt x="320" y="167"/>
                    <a:pt x="314" y="167"/>
                  </a:cubicBezTo>
                  <a:cubicBezTo>
                    <a:pt x="307" y="167"/>
                    <a:pt x="302" y="173"/>
                    <a:pt x="302" y="180"/>
                  </a:cubicBezTo>
                  <a:cubicBezTo>
                    <a:pt x="302" y="230"/>
                    <a:pt x="302" y="230"/>
                    <a:pt x="302" y="230"/>
                  </a:cubicBezTo>
                  <a:cubicBezTo>
                    <a:pt x="264" y="230"/>
                    <a:pt x="264" y="230"/>
                    <a:pt x="264" y="230"/>
                  </a:cubicBezTo>
                  <a:cubicBezTo>
                    <a:pt x="264" y="127"/>
                    <a:pt x="264" y="127"/>
                    <a:pt x="264" y="127"/>
                  </a:cubicBezTo>
                  <a:cubicBezTo>
                    <a:pt x="264" y="120"/>
                    <a:pt x="258" y="114"/>
                    <a:pt x="252" y="114"/>
                  </a:cubicBezTo>
                  <a:cubicBezTo>
                    <a:pt x="245" y="114"/>
                    <a:pt x="240" y="120"/>
                    <a:pt x="240" y="127"/>
                  </a:cubicBezTo>
                  <a:cubicBezTo>
                    <a:pt x="240" y="230"/>
                    <a:pt x="240" y="230"/>
                    <a:pt x="240" y="230"/>
                  </a:cubicBezTo>
                  <a:cubicBezTo>
                    <a:pt x="206" y="230"/>
                    <a:pt x="206" y="230"/>
                    <a:pt x="206" y="230"/>
                  </a:cubicBezTo>
                  <a:cubicBezTo>
                    <a:pt x="206" y="180"/>
                    <a:pt x="206" y="180"/>
                    <a:pt x="206" y="180"/>
                  </a:cubicBezTo>
                  <a:cubicBezTo>
                    <a:pt x="206" y="173"/>
                    <a:pt x="201" y="167"/>
                    <a:pt x="194" y="167"/>
                  </a:cubicBezTo>
                  <a:cubicBezTo>
                    <a:pt x="188" y="167"/>
                    <a:pt x="182" y="173"/>
                    <a:pt x="182" y="180"/>
                  </a:cubicBezTo>
                  <a:cubicBezTo>
                    <a:pt x="182" y="230"/>
                    <a:pt x="182" y="230"/>
                    <a:pt x="182" y="230"/>
                  </a:cubicBezTo>
                  <a:cubicBezTo>
                    <a:pt x="144" y="230"/>
                    <a:pt x="144" y="230"/>
                    <a:pt x="144" y="230"/>
                  </a:cubicBezTo>
                  <a:cubicBezTo>
                    <a:pt x="144" y="127"/>
                    <a:pt x="144" y="127"/>
                    <a:pt x="144" y="127"/>
                  </a:cubicBezTo>
                  <a:cubicBezTo>
                    <a:pt x="144" y="120"/>
                    <a:pt x="139" y="114"/>
                    <a:pt x="132" y="114"/>
                  </a:cubicBezTo>
                  <a:cubicBezTo>
                    <a:pt x="125" y="114"/>
                    <a:pt x="120" y="120"/>
                    <a:pt x="120" y="127"/>
                  </a:cubicBezTo>
                  <a:cubicBezTo>
                    <a:pt x="120" y="230"/>
                    <a:pt x="120" y="230"/>
                    <a:pt x="120" y="230"/>
                  </a:cubicBezTo>
                  <a:cubicBezTo>
                    <a:pt x="86" y="230"/>
                    <a:pt x="86" y="230"/>
                    <a:pt x="86" y="230"/>
                  </a:cubicBezTo>
                  <a:cubicBezTo>
                    <a:pt x="86" y="180"/>
                    <a:pt x="86" y="180"/>
                    <a:pt x="86" y="180"/>
                  </a:cubicBezTo>
                  <a:cubicBezTo>
                    <a:pt x="86" y="173"/>
                    <a:pt x="81" y="167"/>
                    <a:pt x="74" y="167"/>
                  </a:cubicBezTo>
                  <a:cubicBezTo>
                    <a:pt x="68" y="167"/>
                    <a:pt x="63" y="173"/>
                    <a:pt x="63" y="180"/>
                  </a:cubicBezTo>
                  <a:cubicBezTo>
                    <a:pt x="63" y="230"/>
                    <a:pt x="63" y="230"/>
                    <a:pt x="63" y="230"/>
                  </a:cubicBezTo>
                  <a:cubicBezTo>
                    <a:pt x="24" y="230"/>
                    <a:pt x="24" y="230"/>
                    <a:pt x="24" y="230"/>
                  </a:cubicBezTo>
                  <a:cubicBezTo>
                    <a:pt x="24" y="26"/>
                    <a:pt x="24" y="26"/>
                    <a:pt x="24" y="26"/>
                  </a:cubicBezTo>
                  <a:cubicBezTo>
                    <a:pt x="467" y="26"/>
                    <a:pt x="467" y="26"/>
                    <a:pt x="467" y="26"/>
                  </a:cubicBezTo>
                  <a:cubicBezTo>
                    <a:pt x="467" y="26"/>
                    <a:pt x="467" y="26"/>
                    <a:pt x="467" y="26"/>
                  </a:cubicBezTo>
                  <a:cubicBezTo>
                    <a:pt x="728" y="26"/>
                    <a:pt x="728" y="26"/>
                    <a:pt x="728" y="26"/>
                  </a:cubicBezTo>
                  <a:lnTo>
                    <a:pt x="728" y="230"/>
                  </a:lnTo>
                  <a:close/>
                  <a:moveTo>
                    <a:pt x="752" y="13"/>
                  </a:moveTo>
                  <a:cubicBezTo>
                    <a:pt x="752" y="6"/>
                    <a:pt x="746" y="0"/>
                    <a:pt x="740" y="0"/>
                  </a:cubicBezTo>
                  <a:cubicBezTo>
                    <a:pt x="467" y="0"/>
                    <a:pt x="467" y="0"/>
                    <a:pt x="467" y="0"/>
                  </a:cubicBezTo>
                  <a:cubicBezTo>
                    <a:pt x="467" y="0"/>
                    <a:pt x="467" y="0"/>
                    <a:pt x="467" y="0"/>
                  </a:cubicBezTo>
                  <a:cubicBezTo>
                    <a:pt x="12" y="0"/>
                    <a:pt x="12" y="0"/>
                    <a:pt x="12" y="0"/>
                  </a:cubicBezTo>
                  <a:cubicBezTo>
                    <a:pt x="5" y="0"/>
                    <a:pt x="0" y="6"/>
                    <a:pt x="0" y="13"/>
                  </a:cubicBezTo>
                  <a:cubicBezTo>
                    <a:pt x="0" y="243"/>
                    <a:pt x="0" y="243"/>
                    <a:pt x="0" y="243"/>
                  </a:cubicBezTo>
                  <a:cubicBezTo>
                    <a:pt x="0" y="250"/>
                    <a:pt x="5" y="256"/>
                    <a:pt x="12" y="256"/>
                  </a:cubicBezTo>
                  <a:cubicBezTo>
                    <a:pt x="467" y="256"/>
                    <a:pt x="467" y="256"/>
                    <a:pt x="467" y="256"/>
                  </a:cubicBezTo>
                  <a:cubicBezTo>
                    <a:pt x="467" y="256"/>
                    <a:pt x="467" y="256"/>
                    <a:pt x="467" y="256"/>
                  </a:cubicBezTo>
                  <a:cubicBezTo>
                    <a:pt x="740" y="256"/>
                    <a:pt x="740" y="256"/>
                    <a:pt x="740" y="256"/>
                  </a:cubicBezTo>
                  <a:cubicBezTo>
                    <a:pt x="746" y="256"/>
                    <a:pt x="752" y="250"/>
                    <a:pt x="752" y="243"/>
                  </a:cubicBezTo>
                  <a:lnTo>
                    <a:pt x="752" y="13"/>
                  </a:lnTo>
                  <a:close/>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Arial" panose="020B0604020202020204" pitchFamily="34" charset="0"/>
                <a:cs typeface="Arial" panose="020B0604020202020204" pitchFamily="34" charset="0"/>
              </a:endParaRPr>
            </a:p>
          </p:txBody>
        </p:sp>
        <p:sp>
          <p:nvSpPr>
            <p:cNvPr id="29" name="Rectangle 6">
              <a:extLst>
                <a:ext uri="{FF2B5EF4-FFF2-40B4-BE49-F238E27FC236}">
                  <a16:creationId xmlns="" xmlns:a16="http://schemas.microsoft.com/office/drawing/2014/main" id="{58A7E262-19B3-45DE-97FF-49554FDFA710}"/>
                </a:ext>
              </a:extLst>
            </p:cNvPr>
            <p:cNvSpPr>
              <a:spLocks noChangeArrowheads="1"/>
            </p:cNvSpPr>
            <p:nvPr/>
          </p:nvSpPr>
          <p:spPr bwMode="auto">
            <a:xfrm>
              <a:off x="1790701"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a:ln>
                    <a:noFill/>
                  </a:ln>
                  <a:solidFill>
                    <a:srgbClr val="1A171B"/>
                  </a:solidFill>
                  <a:effectLst/>
                  <a:cs typeface="Arial" panose="020B0604020202020204" pitchFamily="34" charset="0"/>
                </a:rPr>
                <a:t>1</a:t>
              </a:r>
              <a:endParaRPr kumimoji="0" lang="fr-FR" altLang="fr-FR" sz="1800" b="0" i="0" u="none" strike="noStrike" cap="none" normalizeH="0" baseline="0">
                <a:ln>
                  <a:noFill/>
                </a:ln>
                <a:solidFill>
                  <a:schemeClr val="tx1"/>
                </a:solidFill>
                <a:effectLst/>
                <a:cs typeface="Arial" panose="020B0604020202020204" pitchFamily="34" charset="0"/>
              </a:endParaRPr>
            </a:p>
          </p:txBody>
        </p:sp>
        <p:sp>
          <p:nvSpPr>
            <p:cNvPr id="30" name="Rectangle 7">
              <a:extLst>
                <a:ext uri="{FF2B5EF4-FFF2-40B4-BE49-F238E27FC236}">
                  <a16:creationId xmlns="" xmlns:a16="http://schemas.microsoft.com/office/drawing/2014/main" id="{3214D5DD-7F81-445A-A9C5-D600C6C781F8}"/>
                </a:ext>
              </a:extLst>
            </p:cNvPr>
            <p:cNvSpPr>
              <a:spLocks noChangeArrowheads="1"/>
            </p:cNvSpPr>
            <p:nvPr/>
          </p:nvSpPr>
          <p:spPr bwMode="auto">
            <a:xfrm>
              <a:off x="2008188"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dirty="0">
                  <a:ln>
                    <a:noFill/>
                  </a:ln>
                  <a:solidFill>
                    <a:schemeClr val="accent3"/>
                  </a:solidFill>
                  <a:effectLst/>
                  <a:cs typeface="Arial" panose="020B0604020202020204" pitchFamily="34" charset="0"/>
                </a:rPr>
                <a:t>2</a:t>
              </a:r>
              <a:endParaRPr kumimoji="0" lang="fr-FR" altLang="fr-FR" sz="1800" b="0" i="0" u="none" strike="noStrike" cap="none" normalizeH="0" baseline="0" dirty="0">
                <a:ln>
                  <a:noFill/>
                </a:ln>
                <a:solidFill>
                  <a:schemeClr val="accent3"/>
                </a:solidFill>
                <a:effectLst/>
                <a:cs typeface="Arial" panose="020B0604020202020204" pitchFamily="34" charset="0"/>
              </a:endParaRPr>
            </a:p>
          </p:txBody>
        </p:sp>
        <p:sp>
          <p:nvSpPr>
            <p:cNvPr id="31" name="Rectangle 8">
              <a:extLst>
                <a:ext uri="{FF2B5EF4-FFF2-40B4-BE49-F238E27FC236}">
                  <a16:creationId xmlns="" xmlns:a16="http://schemas.microsoft.com/office/drawing/2014/main" id="{A3429616-BF84-4543-B107-D0A3CBCA0913}"/>
                </a:ext>
              </a:extLst>
            </p:cNvPr>
            <p:cNvSpPr>
              <a:spLocks noChangeArrowheads="1"/>
            </p:cNvSpPr>
            <p:nvPr/>
          </p:nvSpPr>
          <p:spPr bwMode="auto">
            <a:xfrm>
              <a:off x="2228851"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a:ln>
                    <a:noFill/>
                  </a:ln>
                  <a:solidFill>
                    <a:schemeClr val="accent3"/>
                  </a:solidFill>
                  <a:effectLst/>
                  <a:cs typeface="Arial" panose="020B0604020202020204" pitchFamily="34" charset="0"/>
                </a:rPr>
                <a:t>3</a:t>
              </a:r>
              <a:endParaRPr kumimoji="0" lang="fr-FR" altLang="fr-FR" sz="1800" b="0" i="0" u="none" strike="noStrike" cap="none" normalizeH="0" baseline="0">
                <a:ln>
                  <a:noFill/>
                </a:ln>
                <a:solidFill>
                  <a:schemeClr val="accent3"/>
                </a:solidFill>
                <a:effectLst/>
                <a:cs typeface="Arial" panose="020B0604020202020204" pitchFamily="34" charset="0"/>
              </a:endParaRPr>
            </a:p>
          </p:txBody>
        </p:sp>
        <p:sp>
          <p:nvSpPr>
            <p:cNvPr id="32" name="Rectangle 9">
              <a:extLst>
                <a:ext uri="{FF2B5EF4-FFF2-40B4-BE49-F238E27FC236}">
                  <a16:creationId xmlns="" xmlns:a16="http://schemas.microsoft.com/office/drawing/2014/main" id="{9F9A4303-DF0B-4BA9-AEDA-6834B863F8D9}"/>
                </a:ext>
              </a:extLst>
            </p:cNvPr>
            <p:cNvSpPr>
              <a:spLocks noChangeArrowheads="1"/>
            </p:cNvSpPr>
            <p:nvPr/>
          </p:nvSpPr>
          <p:spPr bwMode="auto">
            <a:xfrm>
              <a:off x="2447926"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a:ln>
                    <a:noFill/>
                  </a:ln>
                  <a:solidFill>
                    <a:schemeClr val="accent3"/>
                  </a:solidFill>
                  <a:effectLst/>
                  <a:cs typeface="Arial" panose="020B0604020202020204" pitchFamily="34" charset="0"/>
                </a:rPr>
                <a:t>4</a:t>
              </a:r>
              <a:endParaRPr kumimoji="0" lang="fr-FR" altLang="fr-FR" sz="1800" b="0" i="0" u="none" strike="noStrike" cap="none" normalizeH="0" baseline="0">
                <a:ln>
                  <a:noFill/>
                </a:ln>
                <a:solidFill>
                  <a:schemeClr val="accent3"/>
                </a:solidFill>
                <a:effectLst/>
                <a:cs typeface="Arial" panose="020B0604020202020204" pitchFamily="34" charset="0"/>
              </a:endParaRPr>
            </a:p>
          </p:txBody>
        </p:sp>
        <p:sp>
          <p:nvSpPr>
            <p:cNvPr id="33" name="Rectangle 10">
              <a:extLst>
                <a:ext uri="{FF2B5EF4-FFF2-40B4-BE49-F238E27FC236}">
                  <a16:creationId xmlns="" xmlns:a16="http://schemas.microsoft.com/office/drawing/2014/main" id="{AE00AE8A-1C17-457A-A9B8-858480F63BAE}"/>
                </a:ext>
              </a:extLst>
            </p:cNvPr>
            <p:cNvSpPr>
              <a:spLocks noChangeArrowheads="1"/>
            </p:cNvSpPr>
            <p:nvPr/>
          </p:nvSpPr>
          <p:spPr bwMode="auto">
            <a:xfrm>
              <a:off x="2674938"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900" b="1" i="0" u="none" strike="noStrike" cap="none" normalizeH="0" baseline="0">
                  <a:ln>
                    <a:noFill/>
                  </a:ln>
                  <a:solidFill>
                    <a:schemeClr val="accent3"/>
                  </a:solidFill>
                  <a:effectLst/>
                  <a:cs typeface="Arial" panose="020B0604020202020204" pitchFamily="34" charset="0"/>
                </a:rPr>
                <a:t>5</a:t>
              </a:r>
              <a:endParaRPr kumimoji="0" lang="fr-FR" altLang="fr-FR" sz="1800" b="0" i="0" u="none" strike="noStrike" cap="none" normalizeH="0" baseline="0">
                <a:ln>
                  <a:noFill/>
                </a:ln>
                <a:solidFill>
                  <a:schemeClr val="accent3"/>
                </a:solidFill>
                <a:effectLst/>
                <a:cs typeface="Arial" panose="020B0604020202020204" pitchFamily="34" charset="0"/>
              </a:endParaRPr>
            </a:p>
          </p:txBody>
        </p:sp>
      </p:grpSp>
      <p:pic>
        <p:nvPicPr>
          <p:cNvPr id="34" name="Image 33">
            <a:extLst>
              <a:ext uri="{FF2B5EF4-FFF2-40B4-BE49-F238E27FC236}">
                <a16:creationId xmlns="" xmlns:a16="http://schemas.microsoft.com/office/drawing/2014/main" id="{29911167-FCB1-4C14-9A85-564A6D288F98}"/>
              </a:ext>
            </a:extLst>
          </p:cNvPr>
          <p:cNvPicPr>
            <a:picLocks noChangeAspect="1"/>
          </p:cNvPicPr>
          <p:nvPr/>
        </p:nvPicPr>
        <p:blipFill>
          <a:blip r:embed="rId2"/>
          <a:stretch>
            <a:fillRect/>
          </a:stretch>
        </p:blipFill>
        <p:spPr>
          <a:xfrm>
            <a:off x="6774916" y="964182"/>
            <a:ext cx="2105224" cy="711053"/>
          </a:xfrm>
          <a:prstGeom prst="rect">
            <a:avLst/>
          </a:prstGeom>
        </p:spPr>
      </p:pic>
      <p:sp>
        <p:nvSpPr>
          <p:cNvPr id="20" name="object 3">
            <a:extLst>
              <a:ext uri="{FF2B5EF4-FFF2-40B4-BE49-F238E27FC236}">
                <a16:creationId xmlns="" xmlns:a16="http://schemas.microsoft.com/office/drawing/2014/main" id="{C63DAC44-22E6-425B-A361-E585F37E952D}"/>
              </a:ext>
            </a:extLst>
          </p:cNvPr>
          <p:cNvSpPr txBox="1"/>
          <p:nvPr/>
        </p:nvSpPr>
        <p:spPr>
          <a:xfrm>
            <a:off x="3031237" y="2437906"/>
            <a:ext cx="3072245" cy="2167260"/>
          </a:xfrm>
          <a:prstGeom prst="rect">
            <a:avLst/>
          </a:prstGeom>
        </p:spPr>
        <p:txBody>
          <a:bodyPr vert="horz" wrap="square" lIns="0" tIns="12700" rIns="0" bIns="0" rtlCol="0">
            <a:spAutoFit/>
          </a:bodyPr>
          <a:lstStyle/>
          <a:p>
            <a:pPr marL="241300" marR="709930" indent="-228600">
              <a:spcBef>
                <a:spcPts val="100"/>
              </a:spcBef>
              <a:buFont typeface="+mj-lt"/>
              <a:buAutoNum type="arabicPeriod" startAt="2"/>
              <a:tabLst>
                <a:tab pos="271463" algn="l"/>
              </a:tabLst>
            </a:pPr>
            <a:r>
              <a:rPr lang="fr-FR" sz="1200" b="1" dirty="0" smtClean="0">
                <a:solidFill>
                  <a:srgbClr val="FECC00"/>
                </a:solidFill>
                <a:latin typeface="Arial" panose="020B0604020202020204" pitchFamily="34" charset="0"/>
                <a:cs typeface="Arial" panose="020B0604020202020204" pitchFamily="34" charset="0"/>
              </a:rPr>
              <a:t>Personnaliser l’accompagnement selon les besoins</a:t>
            </a:r>
            <a:endParaRPr lang="fr-FR" sz="1200" b="1" dirty="0">
              <a:solidFill>
                <a:srgbClr val="FECC00"/>
              </a:solidFill>
              <a:latin typeface="Arial" panose="020B0604020202020204" pitchFamily="34" charset="0"/>
              <a:cs typeface="Arial" panose="020B0604020202020204" pitchFamily="34" charset="0"/>
            </a:endParaRPr>
          </a:p>
          <a:p>
            <a:pPr marL="294640" marR="116205" lvl="1" indent="-117475">
              <a:lnSpc>
                <a:spcPct val="100000"/>
              </a:lnSpc>
              <a:spcBef>
                <a:spcPts val="280"/>
              </a:spcBef>
              <a:buClr>
                <a:srgbClr val="FECC00"/>
              </a:buClr>
              <a:buChar char="•"/>
              <a:tabLst>
                <a:tab pos="295275" algn="l"/>
              </a:tabLst>
            </a:pPr>
            <a:r>
              <a:rPr lang="fr-FR" sz="1050" b="1" dirty="0" smtClean="0">
                <a:latin typeface="Arial" panose="020B0604020202020204" pitchFamily="34" charset="0"/>
                <a:cs typeface="Arial" panose="020B0604020202020204" pitchFamily="34" charset="0"/>
              </a:rPr>
              <a:t>Un diagnostic individuel renforcé</a:t>
            </a:r>
          </a:p>
          <a:p>
            <a:pPr marL="294640" marR="116205" lvl="1" indent="-117475">
              <a:lnSpc>
                <a:spcPct val="100000"/>
              </a:lnSpc>
              <a:spcBef>
                <a:spcPts val="280"/>
              </a:spcBef>
              <a:buClr>
                <a:srgbClr val="FECC00"/>
              </a:buClr>
              <a:buChar char="•"/>
              <a:tabLst>
                <a:tab pos="295275" algn="l"/>
              </a:tabLst>
            </a:pPr>
            <a:r>
              <a:rPr lang="fr-FR" sz="1050" b="1" dirty="0" smtClean="0">
                <a:latin typeface="Arial" panose="020B0604020202020204" pitchFamily="34" charset="0"/>
                <a:cs typeface="Arial" panose="020B0604020202020204" pitchFamily="34" charset="0"/>
              </a:rPr>
              <a:t>Plus de temps dédié à l’accompagnement</a:t>
            </a:r>
          </a:p>
          <a:p>
            <a:pPr marL="177165" marR="116205" lvl="1">
              <a:lnSpc>
                <a:spcPct val="100000"/>
              </a:lnSpc>
              <a:spcBef>
                <a:spcPts val="280"/>
              </a:spcBef>
              <a:buClr>
                <a:srgbClr val="FECC00"/>
              </a:buClr>
              <a:tabLst>
                <a:tab pos="295275" algn="l"/>
              </a:tabLst>
            </a:pPr>
            <a:r>
              <a:rPr lang="fr-FR" sz="1050" b="1" dirty="0">
                <a:latin typeface="Arial" panose="020B0604020202020204" pitchFamily="34" charset="0"/>
                <a:cs typeface="Arial" panose="020B0604020202020204" pitchFamily="34" charset="0"/>
              </a:rPr>
              <a:t> </a:t>
            </a:r>
            <a:r>
              <a:rPr lang="fr-FR" sz="1050" b="1" dirty="0" smtClean="0">
                <a:latin typeface="Arial" panose="020B0604020202020204" pitchFamily="34" charset="0"/>
                <a:cs typeface="Arial" panose="020B0604020202020204" pitchFamily="34" charset="0"/>
              </a:rPr>
              <a:t>  </a:t>
            </a:r>
            <a:r>
              <a:rPr lang="fr-FR" sz="1050" dirty="0" smtClean="0">
                <a:latin typeface="Arial" panose="020B0604020202020204" pitchFamily="34" charset="0"/>
                <a:cs typeface="Arial" panose="020B0604020202020204" pitchFamily="34" charset="0"/>
              </a:rPr>
              <a:t>par les conseillers</a:t>
            </a:r>
          </a:p>
          <a:p>
            <a:pPr marL="294640" marR="116205" lvl="1" indent="-117475">
              <a:lnSpc>
                <a:spcPct val="100000"/>
              </a:lnSpc>
              <a:spcBef>
                <a:spcPts val="280"/>
              </a:spcBef>
              <a:buClr>
                <a:srgbClr val="FECC00"/>
              </a:buClr>
              <a:buChar char="•"/>
              <a:tabLst>
                <a:tab pos="295275" algn="l"/>
              </a:tabLst>
            </a:pPr>
            <a:r>
              <a:rPr lang="fr-FR" sz="1050" b="1" dirty="0" smtClean="0">
                <a:latin typeface="Arial" panose="020B0604020202020204" pitchFamily="34" charset="0"/>
                <a:cs typeface="Arial" panose="020B0604020202020204" pitchFamily="34" charset="0"/>
              </a:rPr>
              <a:t>La spécialisation </a:t>
            </a:r>
            <a:r>
              <a:rPr lang="fr-FR" sz="1050" b="1" dirty="0">
                <a:latin typeface="Arial" panose="020B0604020202020204" pitchFamily="34" charset="0"/>
                <a:cs typeface="Arial" panose="020B0604020202020204" pitchFamily="34" charset="0"/>
              </a:rPr>
              <a:t>des conseillers</a:t>
            </a:r>
          </a:p>
          <a:p>
            <a:pPr marL="177165" marR="116205" lvl="1">
              <a:lnSpc>
                <a:spcPct val="100000"/>
              </a:lnSpc>
              <a:spcBef>
                <a:spcPts val="280"/>
              </a:spcBef>
              <a:buClr>
                <a:srgbClr val="FECC00"/>
              </a:buClr>
              <a:tabLst>
                <a:tab pos="295275" algn="l"/>
              </a:tabLst>
            </a:pPr>
            <a:r>
              <a:rPr lang="fr-FR" sz="1050" b="1" dirty="0" smtClean="0">
                <a:latin typeface="Arial" panose="020B0604020202020204" pitchFamily="34" charset="0"/>
                <a:cs typeface="Arial" panose="020B0604020202020204" pitchFamily="34" charset="0"/>
              </a:rPr>
              <a:t>	indemnisation</a:t>
            </a:r>
          </a:p>
          <a:p>
            <a:pPr marL="294640" marR="116205" lvl="1" indent="-117475">
              <a:lnSpc>
                <a:spcPct val="100000"/>
              </a:lnSpc>
              <a:spcBef>
                <a:spcPts val="280"/>
              </a:spcBef>
              <a:buClr>
                <a:srgbClr val="FECC00"/>
              </a:buClr>
              <a:buChar char="•"/>
              <a:tabLst>
                <a:tab pos="295275" algn="l"/>
              </a:tabLst>
            </a:pPr>
            <a:r>
              <a:rPr lang="fr-FR" sz="1050" b="1" dirty="0">
                <a:latin typeface="Arial" panose="020B0604020202020204" pitchFamily="34" charset="0"/>
                <a:cs typeface="Arial" panose="020B0604020202020204" pitchFamily="34" charset="0"/>
              </a:rPr>
              <a:t>Des entretiens à distance, par</a:t>
            </a:r>
          </a:p>
          <a:p>
            <a:pPr marL="177165" marR="116205" lvl="1">
              <a:lnSpc>
                <a:spcPct val="100000"/>
              </a:lnSpc>
              <a:spcBef>
                <a:spcPts val="280"/>
              </a:spcBef>
              <a:buClr>
                <a:srgbClr val="FECC00"/>
              </a:buClr>
              <a:tabLst>
                <a:tab pos="295275" algn="l"/>
              </a:tabLst>
            </a:pPr>
            <a:r>
              <a:rPr lang="fr-FR" sz="1050" b="1" dirty="0">
                <a:latin typeface="Arial" panose="020B0604020202020204" pitchFamily="34" charset="0"/>
                <a:cs typeface="Arial" panose="020B0604020202020204" pitchFamily="34" charset="0"/>
              </a:rPr>
              <a:t>	webcam</a:t>
            </a:r>
            <a:r>
              <a:rPr lang="fr-FR" sz="1050" dirty="0">
                <a:latin typeface="Arial" panose="020B0604020202020204" pitchFamily="34" charset="0"/>
                <a:cs typeface="Arial" panose="020B0604020202020204" pitchFamily="34" charset="0"/>
              </a:rPr>
              <a:t>, avec les volontaires</a:t>
            </a:r>
          </a:p>
          <a:p>
            <a:pPr marL="177165" marR="116205" lvl="1">
              <a:lnSpc>
                <a:spcPct val="100000"/>
              </a:lnSpc>
              <a:spcBef>
                <a:spcPts val="280"/>
              </a:spcBef>
              <a:buClr>
                <a:srgbClr val="FECC00"/>
              </a:buClr>
              <a:tabLst>
                <a:tab pos="295275" algn="l"/>
              </a:tabLst>
            </a:pPr>
            <a:endParaRPr lang="fr-FR" sz="1050" dirty="0">
              <a:latin typeface="Arial" panose="020B0604020202020204" pitchFamily="34" charset="0"/>
              <a:cs typeface="Arial" panose="020B0604020202020204" pitchFamily="34" charset="0"/>
            </a:endParaRPr>
          </a:p>
        </p:txBody>
      </p:sp>
      <p:sp>
        <p:nvSpPr>
          <p:cNvPr id="21" name="object 3">
            <a:extLst>
              <a:ext uri="{FF2B5EF4-FFF2-40B4-BE49-F238E27FC236}">
                <a16:creationId xmlns="" xmlns:a16="http://schemas.microsoft.com/office/drawing/2014/main" id="{C63DAC44-22E6-425B-A361-E585F37E952D}"/>
              </a:ext>
            </a:extLst>
          </p:cNvPr>
          <p:cNvSpPr txBox="1"/>
          <p:nvPr/>
        </p:nvSpPr>
        <p:spPr>
          <a:xfrm>
            <a:off x="5807895" y="2428853"/>
            <a:ext cx="3072245" cy="1890261"/>
          </a:xfrm>
          <a:prstGeom prst="rect">
            <a:avLst/>
          </a:prstGeom>
        </p:spPr>
        <p:txBody>
          <a:bodyPr vert="horz" wrap="square" lIns="0" tIns="12700" rIns="0" bIns="0" rtlCol="0">
            <a:spAutoFit/>
          </a:bodyPr>
          <a:lstStyle/>
          <a:p>
            <a:pPr marL="241300" marR="709930" indent="-228600">
              <a:spcBef>
                <a:spcPts val="100"/>
              </a:spcBef>
              <a:buFont typeface="+mj-lt"/>
              <a:buAutoNum type="arabicPeriod" startAt="3"/>
              <a:tabLst>
                <a:tab pos="271463" algn="l"/>
              </a:tabLst>
            </a:pPr>
            <a:r>
              <a:rPr lang="fr-FR" sz="1200" b="1" dirty="0" smtClean="0">
                <a:solidFill>
                  <a:srgbClr val="FECC00"/>
                </a:solidFill>
                <a:latin typeface="Arial" panose="020B0604020202020204" pitchFamily="34" charset="0"/>
                <a:cs typeface="Arial" panose="020B0604020202020204" pitchFamily="34" charset="0"/>
              </a:rPr>
              <a:t>Etre l’expert du conseil en évolution professionnelle (CEP)</a:t>
            </a:r>
          </a:p>
          <a:p>
            <a:pPr marL="294640" marR="116205" lvl="1" indent="-117475">
              <a:lnSpc>
                <a:spcPct val="100000"/>
              </a:lnSpc>
              <a:spcBef>
                <a:spcPts val="280"/>
              </a:spcBef>
              <a:buClr>
                <a:srgbClr val="FECC00"/>
              </a:buClr>
              <a:buChar char="•"/>
              <a:tabLst>
                <a:tab pos="295275" algn="l"/>
              </a:tabLst>
            </a:pPr>
            <a:r>
              <a:rPr lang="fr-FR" sz="1050" b="1" dirty="0" smtClean="0">
                <a:latin typeface="Arial" panose="020B0604020202020204" pitchFamily="34" charset="0"/>
                <a:cs typeface="Arial" panose="020B0604020202020204" pitchFamily="34" charset="0"/>
              </a:rPr>
              <a:t>Une importante </a:t>
            </a:r>
            <a:r>
              <a:rPr lang="fr-FR" sz="1050" b="1" dirty="0">
                <a:latin typeface="Arial" panose="020B0604020202020204" pitchFamily="34" charset="0"/>
                <a:cs typeface="Arial" panose="020B0604020202020204" pitchFamily="34" charset="0"/>
              </a:rPr>
              <a:t>démarche de</a:t>
            </a:r>
          </a:p>
          <a:p>
            <a:pPr marL="177165" marR="116205" lvl="1">
              <a:lnSpc>
                <a:spcPct val="100000"/>
              </a:lnSpc>
              <a:spcBef>
                <a:spcPts val="280"/>
              </a:spcBef>
              <a:buClr>
                <a:srgbClr val="FECC00"/>
              </a:buClr>
              <a:tabLst>
                <a:tab pos="295275" algn="l"/>
              </a:tabLst>
            </a:pPr>
            <a:r>
              <a:rPr lang="fr-FR" sz="1050" b="1" dirty="0" smtClean="0">
                <a:latin typeface="Arial" panose="020B0604020202020204" pitchFamily="34" charset="0"/>
                <a:cs typeface="Arial" panose="020B0604020202020204" pitchFamily="34" charset="0"/>
              </a:rPr>
              <a:t>	formation </a:t>
            </a:r>
            <a:r>
              <a:rPr lang="fr-FR" sz="1050" b="1" dirty="0">
                <a:latin typeface="Arial" panose="020B0604020202020204" pitchFamily="34" charset="0"/>
                <a:cs typeface="Arial" panose="020B0604020202020204" pitchFamily="34" charset="0"/>
              </a:rPr>
              <a:t>des conseillers et</a:t>
            </a:r>
          </a:p>
          <a:p>
            <a:pPr marL="177165" marR="116205" lvl="1">
              <a:lnSpc>
                <a:spcPct val="100000"/>
              </a:lnSpc>
              <a:spcBef>
                <a:spcPts val="280"/>
              </a:spcBef>
              <a:buClr>
                <a:srgbClr val="FECC00"/>
              </a:buClr>
              <a:tabLst>
                <a:tab pos="295275" algn="l"/>
              </a:tabLst>
            </a:pPr>
            <a:r>
              <a:rPr lang="fr-FR" sz="1050" b="1" dirty="0" smtClean="0">
                <a:latin typeface="Arial" panose="020B0604020202020204" pitchFamily="34" charset="0"/>
                <a:cs typeface="Arial" panose="020B0604020202020204" pitchFamily="34" charset="0"/>
              </a:rPr>
              <a:t>	d’accompagnement </a:t>
            </a:r>
            <a:r>
              <a:rPr lang="fr-FR" sz="1050" b="1" dirty="0">
                <a:latin typeface="Arial" panose="020B0604020202020204" pitchFamily="34" charset="0"/>
                <a:cs typeface="Arial" panose="020B0604020202020204" pitchFamily="34" charset="0"/>
              </a:rPr>
              <a:t>des agences</a:t>
            </a:r>
          </a:p>
          <a:p>
            <a:pPr marL="177165" marR="116205" lvl="1">
              <a:lnSpc>
                <a:spcPct val="100000"/>
              </a:lnSpc>
              <a:spcBef>
                <a:spcPts val="280"/>
              </a:spcBef>
              <a:buClr>
                <a:srgbClr val="FECC00"/>
              </a:buClr>
              <a:tabLst>
                <a:tab pos="295275" algn="l"/>
              </a:tabLst>
            </a:pPr>
            <a:r>
              <a:rPr lang="fr-FR" sz="1050" b="1" dirty="0" smtClean="0">
                <a:latin typeface="Arial" panose="020B0604020202020204" pitchFamily="34" charset="0"/>
                <a:cs typeface="Arial" panose="020B0604020202020204" pitchFamily="34" charset="0"/>
              </a:rPr>
              <a:t>	sur </a:t>
            </a:r>
            <a:r>
              <a:rPr lang="fr-FR" sz="1050" b="1" dirty="0">
                <a:latin typeface="Arial" panose="020B0604020202020204" pitchFamily="34" charset="0"/>
                <a:cs typeface="Arial" panose="020B0604020202020204" pitchFamily="34" charset="0"/>
              </a:rPr>
              <a:t>le CEP</a:t>
            </a:r>
          </a:p>
          <a:p>
            <a:pPr marL="294640" marR="116205" lvl="1" indent="-117475">
              <a:lnSpc>
                <a:spcPct val="100000"/>
              </a:lnSpc>
              <a:spcBef>
                <a:spcPts val="280"/>
              </a:spcBef>
              <a:buClr>
                <a:srgbClr val="FECC00"/>
              </a:buClr>
              <a:buChar char="•"/>
              <a:tabLst>
                <a:tab pos="295275" algn="l"/>
              </a:tabLst>
            </a:pPr>
            <a:r>
              <a:rPr lang="fr-FR" sz="1050" dirty="0" smtClean="0">
                <a:latin typeface="Arial" panose="020B0604020202020204" pitchFamily="34" charset="0"/>
                <a:cs typeface="Arial" panose="020B0604020202020204" pitchFamily="34" charset="0"/>
              </a:rPr>
              <a:t>Dans chaque agence,</a:t>
            </a:r>
            <a:r>
              <a:rPr lang="fr-FR" sz="1050" b="1" dirty="0" smtClean="0">
                <a:latin typeface="Arial" panose="020B0604020202020204" pitchFamily="34" charset="0"/>
                <a:cs typeface="Arial" panose="020B0604020202020204" pitchFamily="34" charset="0"/>
              </a:rPr>
              <a:t> les conseillers peuvent recourir à l’expertise de psychologues du travail.</a:t>
            </a:r>
            <a:endParaRPr lang="fr-FR" sz="1050" dirty="0">
              <a:latin typeface="Arial" panose="020B0604020202020204" pitchFamily="34" charset="0"/>
              <a:cs typeface="Arial" panose="020B0604020202020204" pitchFamily="34" charset="0"/>
            </a:endParaRPr>
          </a:p>
        </p:txBody>
      </p:sp>
      <p:sp>
        <p:nvSpPr>
          <p:cNvPr id="2" name="Rectangle à coins arrondis 1"/>
          <p:cNvSpPr/>
          <p:nvPr/>
        </p:nvSpPr>
        <p:spPr>
          <a:xfrm>
            <a:off x="444499" y="4962701"/>
            <a:ext cx="8572751" cy="1555794"/>
          </a:xfrm>
          <a:prstGeom prst="roundRect">
            <a:avLst/>
          </a:prstGeom>
          <a:solidFill>
            <a:srgbClr val="F9BA00"/>
          </a:solidFill>
          <a:ln>
            <a:solidFill>
              <a:srgbClr val="F9B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b="1" dirty="0" smtClean="0">
              <a:latin typeface="Arial" panose="020B0604020202020204" pitchFamily="34" charset="0"/>
              <a:cs typeface="Arial" panose="020B0604020202020204" pitchFamily="34" charset="0"/>
            </a:endParaRPr>
          </a:p>
          <a:p>
            <a:pPr algn="ctr">
              <a:lnSpc>
                <a:spcPct val="150000"/>
              </a:lnSpc>
            </a:pPr>
            <a:r>
              <a:rPr lang="fr-FR" sz="1400" b="1" dirty="0" smtClean="0">
                <a:latin typeface="Arial" panose="020B0604020202020204" pitchFamily="34" charset="0"/>
                <a:cs typeface="Arial" panose="020B0604020202020204" pitchFamily="34" charset="0"/>
              </a:rPr>
              <a:t>AVANCÉES 2018</a:t>
            </a:r>
          </a:p>
          <a:p>
            <a:pPr marL="171450" indent="-171450">
              <a:lnSpc>
                <a:spcPct val="150000"/>
              </a:lnSpc>
              <a:buFont typeface="Arial" panose="020B0604020202020204" pitchFamily="34" charset="0"/>
              <a:buChar char="•"/>
            </a:pPr>
            <a:r>
              <a:rPr lang="fr-FR" sz="1000" b="1" dirty="0">
                <a:solidFill>
                  <a:schemeClr val="tx1"/>
                </a:solidFill>
                <a:latin typeface="Arial" panose="020B0604020202020204" pitchFamily="34" charset="0"/>
                <a:cs typeface="Arial" panose="020B0604020202020204" pitchFamily="34" charset="0"/>
              </a:rPr>
              <a:t>Des </a:t>
            </a:r>
            <a:r>
              <a:rPr lang="fr-FR" sz="1000" b="1" dirty="0" smtClean="0">
                <a:solidFill>
                  <a:schemeClr val="tx1"/>
                </a:solidFill>
                <a:latin typeface="Arial" panose="020B0604020202020204" pitchFamily="34" charset="0"/>
                <a:cs typeface="Arial" panose="020B0604020202020204" pitchFamily="34" charset="0"/>
              </a:rPr>
              <a:t>ateliers et prestations accessibles </a:t>
            </a:r>
            <a:r>
              <a:rPr lang="fr-FR" sz="1000" b="1" dirty="0">
                <a:solidFill>
                  <a:schemeClr val="tx1"/>
                </a:solidFill>
                <a:latin typeface="Arial" panose="020B0604020202020204" pitchFamily="34" charset="0"/>
                <a:cs typeface="Arial" panose="020B0604020202020204" pitchFamily="34" charset="0"/>
              </a:rPr>
              <a:t>en auto-inscription depuis l’espace personnel sur www.pole-emploi.fr</a:t>
            </a:r>
          </a:p>
          <a:p>
            <a:pPr marL="171450" indent="-171450">
              <a:lnSpc>
                <a:spcPct val="150000"/>
              </a:lnSpc>
              <a:buFont typeface="Arial" panose="020B0604020202020204" pitchFamily="34" charset="0"/>
              <a:buChar char="•"/>
            </a:pPr>
            <a:r>
              <a:rPr lang="fr-FR" sz="1000" b="1" dirty="0" smtClean="0">
                <a:solidFill>
                  <a:schemeClr val="tx1"/>
                </a:solidFill>
                <a:latin typeface="Arial" panose="020B0604020202020204" pitchFamily="34" charset="0"/>
                <a:cs typeface="Arial" panose="020B0604020202020204" pitchFamily="34" charset="0"/>
              </a:rPr>
              <a:t>Mise en place d’un bilan </a:t>
            </a:r>
            <a:r>
              <a:rPr lang="fr-FR" sz="1000" b="1" dirty="0">
                <a:solidFill>
                  <a:schemeClr val="tx1"/>
                </a:solidFill>
                <a:latin typeface="Arial" panose="020B0604020202020204" pitchFamily="34" charset="0"/>
                <a:cs typeface="Arial" panose="020B0604020202020204" pitchFamily="34" charset="0"/>
              </a:rPr>
              <a:t>personnalisé dès l’inscription en ligne, poursuivi lors du 1er </a:t>
            </a:r>
            <a:r>
              <a:rPr lang="fr-FR" sz="1000" b="1" dirty="0" smtClean="0">
                <a:solidFill>
                  <a:schemeClr val="tx1"/>
                </a:solidFill>
                <a:latin typeface="Arial" panose="020B0604020202020204" pitchFamily="34" charset="0"/>
                <a:cs typeface="Arial" panose="020B0604020202020204" pitchFamily="34" charset="0"/>
              </a:rPr>
              <a:t>entretien</a:t>
            </a:r>
          </a:p>
          <a:p>
            <a:pPr marL="171450" indent="-171450">
              <a:lnSpc>
                <a:spcPct val="150000"/>
              </a:lnSpc>
              <a:buFont typeface="Arial" panose="020B0604020202020204" pitchFamily="34" charset="0"/>
              <a:buChar char="•"/>
            </a:pPr>
            <a:r>
              <a:rPr lang="fr-FR" sz="1000" b="1" dirty="0" smtClean="0">
                <a:solidFill>
                  <a:schemeClr val="tx1"/>
                </a:solidFill>
                <a:latin typeface="Arial" panose="020B0604020202020204" pitchFamily="34" charset="0"/>
                <a:cs typeface="Arial" panose="020B0604020202020204" pitchFamily="34" charset="0"/>
              </a:rPr>
              <a:t>Installation d’un nouvel </a:t>
            </a:r>
            <a:r>
              <a:rPr lang="fr-FR" sz="1000" b="1" dirty="0">
                <a:solidFill>
                  <a:schemeClr val="tx1"/>
                </a:solidFill>
                <a:latin typeface="Arial" panose="020B0604020202020204" pitchFamily="34" charset="0"/>
                <a:cs typeface="Arial" panose="020B0604020202020204" pitchFamily="34" charset="0"/>
              </a:rPr>
              <a:t>environnement de travail pour les conseillers avec des suggestions </a:t>
            </a:r>
            <a:r>
              <a:rPr lang="fr-FR" sz="1000" b="1" dirty="0" smtClean="0">
                <a:solidFill>
                  <a:schemeClr val="tx1"/>
                </a:solidFill>
                <a:latin typeface="Arial" panose="020B0604020202020204" pitchFamily="34" charset="0"/>
                <a:cs typeface="Arial" panose="020B0604020202020204" pitchFamily="34" charset="0"/>
              </a:rPr>
              <a:t>d’actions grâce au </a:t>
            </a:r>
            <a:r>
              <a:rPr lang="fr-FR" sz="1000" b="1" dirty="0" err="1" smtClean="0">
                <a:solidFill>
                  <a:schemeClr val="tx1"/>
                </a:solidFill>
                <a:latin typeface="Arial" panose="020B0604020202020204" pitchFamily="34" charset="0"/>
                <a:cs typeface="Arial" panose="020B0604020202020204" pitchFamily="34" charset="0"/>
              </a:rPr>
              <a:t>big</a:t>
            </a:r>
            <a:r>
              <a:rPr lang="fr-FR" sz="1000" b="1" dirty="0" smtClean="0">
                <a:solidFill>
                  <a:schemeClr val="tx1"/>
                </a:solidFill>
                <a:latin typeface="Arial" panose="020B0604020202020204" pitchFamily="34" charset="0"/>
                <a:cs typeface="Arial" panose="020B0604020202020204" pitchFamily="34" charset="0"/>
              </a:rPr>
              <a:t> data</a:t>
            </a:r>
            <a:endParaRPr lang="fr-FR" sz="1000" b="1" dirty="0">
              <a:solidFill>
                <a:schemeClr val="tx1"/>
              </a:solidFill>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fr-FR" sz="1000" b="1" dirty="0" smtClean="0">
                <a:solidFill>
                  <a:schemeClr val="tx1"/>
                </a:solidFill>
                <a:latin typeface="Arial" panose="020B0604020202020204" pitchFamily="34" charset="0"/>
                <a:cs typeface="Arial" panose="020B0604020202020204" pitchFamily="34" charset="0"/>
              </a:rPr>
              <a:t>Introduction du « </a:t>
            </a:r>
            <a:r>
              <a:rPr lang="fr-FR" sz="1000" b="1" dirty="0">
                <a:solidFill>
                  <a:schemeClr val="tx1"/>
                </a:solidFill>
                <a:latin typeface="Arial" panose="020B0604020202020204" pitchFamily="34" charset="0"/>
                <a:cs typeface="Arial" panose="020B0604020202020204" pitchFamily="34" charset="0"/>
              </a:rPr>
              <a:t>Profil de compétences », qui </a:t>
            </a:r>
            <a:r>
              <a:rPr lang="fr-FR" sz="1000" b="1" dirty="0" smtClean="0">
                <a:solidFill>
                  <a:schemeClr val="tx1"/>
                </a:solidFill>
                <a:latin typeface="Arial" panose="020B0604020202020204" pitchFamily="34" charset="0"/>
                <a:cs typeface="Arial" panose="020B0604020202020204" pitchFamily="34" charset="0"/>
              </a:rPr>
              <a:t>permet d’améliorer </a:t>
            </a:r>
            <a:r>
              <a:rPr lang="fr-FR" sz="1000" b="1" dirty="0">
                <a:solidFill>
                  <a:schemeClr val="tx1"/>
                </a:solidFill>
                <a:latin typeface="Arial" panose="020B0604020202020204" pitchFamily="34" charset="0"/>
                <a:cs typeface="Arial" panose="020B0604020202020204" pitchFamily="34" charset="0"/>
              </a:rPr>
              <a:t>le rapprochement entre recruteurs et </a:t>
            </a:r>
            <a:r>
              <a:rPr lang="fr-FR" sz="1000" b="1" dirty="0" smtClean="0">
                <a:solidFill>
                  <a:schemeClr val="tx1"/>
                </a:solidFill>
                <a:latin typeface="Arial" panose="020B0604020202020204" pitchFamily="34" charset="0"/>
                <a:cs typeface="Arial" panose="020B0604020202020204" pitchFamily="34" charset="0"/>
              </a:rPr>
              <a:t>candidats</a:t>
            </a:r>
          </a:p>
          <a:p>
            <a:pPr marL="171450" indent="-171450">
              <a:lnSpc>
                <a:spcPct val="150000"/>
              </a:lnSpc>
              <a:buFont typeface="Arial" panose="020B0604020202020204" pitchFamily="34" charset="0"/>
              <a:buChar char="•"/>
            </a:pPr>
            <a:r>
              <a:rPr lang="fr-FR" sz="1000" b="1" dirty="0" smtClean="0">
                <a:solidFill>
                  <a:schemeClr val="tx1"/>
                </a:solidFill>
                <a:latin typeface="Arial" panose="020B0604020202020204" pitchFamily="34" charset="0"/>
                <a:cs typeface="Arial" panose="020B0604020202020204" pitchFamily="34" charset="0"/>
              </a:rPr>
              <a:t>Renforcement de l’offre de services pour l’accompagnement et le recrutement  des travailleurs handicapés  avec des agences pilotes</a:t>
            </a:r>
            <a:endParaRPr lang="fr-FR" sz="1000" b="1" dirty="0">
              <a:solidFill>
                <a:schemeClr val="tx1"/>
              </a:solidFill>
              <a:latin typeface="Arial" panose="020B0604020202020204" pitchFamily="34" charset="0"/>
              <a:cs typeface="Arial" panose="020B0604020202020204" pitchFamily="34" charset="0"/>
            </a:endParaRPr>
          </a:p>
          <a:p>
            <a:endParaRPr lang="fr-FR" dirty="0">
              <a:solidFill>
                <a:schemeClr val="tx1"/>
              </a:solidFill>
              <a:latin typeface="Arial" panose="020B0604020202020204" pitchFamily="34" charset="0"/>
              <a:cs typeface="Arial" panose="020B0604020202020204" pitchFamily="34" charset="0"/>
            </a:endParaRPr>
          </a:p>
        </p:txBody>
      </p:sp>
      <p:sp>
        <p:nvSpPr>
          <p:cNvPr id="18" name="Espace réservé du pied de page 22">
            <a:extLst>
              <a:ext uri="{FF2B5EF4-FFF2-40B4-BE49-F238E27FC236}">
                <a16:creationId xmlns="" xmlns:a16="http://schemas.microsoft.com/office/drawing/2014/main" id="{2A3758F1-82FD-469C-A407-4EBA8581AAC3}"/>
              </a:ext>
            </a:extLst>
          </p:cNvPr>
          <p:cNvSpPr>
            <a:spLocks noGrp="1"/>
          </p:cNvSpPr>
          <p:nvPr>
            <p:ph type="ftr" sz="quarter" idx="11"/>
          </p:nvPr>
        </p:nvSpPr>
        <p:spPr>
          <a:xfrm>
            <a:off x="4941455" y="318650"/>
            <a:ext cx="4041496" cy="359871"/>
          </a:xfrm>
        </p:spPr>
        <p:txBody>
          <a:bodyPr/>
          <a:lstStyle/>
          <a:p>
            <a:r>
              <a:rPr lang="fr-FR" b="1" spc="40" dirty="0">
                <a:latin typeface="Arial" panose="020B0604020202020204" pitchFamily="34" charset="0"/>
                <a:cs typeface="Arial" panose="020B0604020202020204" pitchFamily="34" charset="0"/>
              </a:rPr>
              <a:t>PRÉSENTATION DE </a:t>
            </a:r>
            <a:r>
              <a:rPr lang="fr-FR" b="1" spc="40" dirty="0" smtClean="0">
                <a:latin typeface="Arial" panose="020B0604020202020204" pitchFamily="34" charset="0"/>
                <a:cs typeface="Arial" panose="020B0604020202020204" pitchFamily="34" charset="0"/>
              </a:rPr>
              <a:t>PÔLE EMPLOI  </a:t>
            </a:r>
            <a:r>
              <a:rPr lang="fr-FR" spc="40" dirty="0"/>
              <a:t>I </a:t>
            </a:r>
            <a:r>
              <a:rPr lang="fr-FR" spc="40" dirty="0" smtClean="0"/>
              <a:t>JUIN </a:t>
            </a:r>
            <a:r>
              <a:rPr lang="fr-FR" spc="40" dirty="0"/>
              <a:t>2019 I  </a:t>
            </a:r>
            <a:endParaRPr lang="fr-FR" spc="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05028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Espace réservé du numéro de diapositive 22">
            <a:extLst>
              <a:ext uri="{FF2B5EF4-FFF2-40B4-BE49-F238E27FC236}">
                <a16:creationId xmlns="" xmlns:a16="http://schemas.microsoft.com/office/drawing/2014/main" id="{F9595DD4-480F-468C-BE8E-0B82FB6E31B2}"/>
              </a:ext>
            </a:extLst>
          </p:cNvPr>
          <p:cNvSpPr>
            <a:spLocks noGrp="1"/>
          </p:cNvSpPr>
          <p:nvPr>
            <p:ph type="sldNum" sz="quarter" idx="12"/>
          </p:nvPr>
        </p:nvSpPr>
        <p:spPr/>
        <p:txBody>
          <a:bodyPr/>
          <a:lstStyle/>
          <a:p>
            <a:fld id="{E5C3AFE5-AA87-46A3-8AEF-92DC5C6A7126}" type="slidenum">
              <a:rPr lang="fr-FR" smtClean="0">
                <a:solidFill>
                  <a:srgbClr val="FFCC00"/>
                </a:solidFill>
              </a:rPr>
              <a:pPr/>
              <a:t>8</a:t>
            </a:fld>
            <a:endParaRPr lang="fr-FR" dirty="0">
              <a:solidFill>
                <a:srgbClr val="FFCC00"/>
              </a:solidFill>
            </a:endParaRPr>
          </a:p>
        </p:txBody>
      </p:sp>
      <p:grpSp>
        <p:nvGrpSpPr>
          <p:cNvPr id="24" name="Groupe 23">
            <a:extLst>
              <a:ext uri="{FF2B5EF4-FFF2-40B4-BE49-F238E27FC236}">
                <a16:creationId xmlns="" xmlns:a16="http://schemas.microsoft.com/office/drawing/2014/main" id="{3887EB5F-4D4B-4CD1-A325-FFD55F283538}"/>
              </a:ext>
            </a:extLst>
          </p:cNvPr>
          <p:cNvGrpSpPr/>
          <p:nvPr/>
        </p:nvGrpSpPr>
        <p:grpSpPr>
          <a:xfrm>
            <a:off x="1561617" y="889867"/>
            <a:ext cx="1398588" cy="479425"/>
            <a:chOff x="1568451" y="1120776"/>
            <a:chExt cx="1398588" cy="479425"/>
          </a:xfrm>
        </p:grpSpPr>
        <p:sp>
          <p:nvSpPr>
            <p:cNvPr id="25" name="Freeform 5">
              <a:extLst>
                <a:ext uri="{FF2B5EF4-FFF2-40B4-BE49-F238E27FC236}">
                  <a16:creationId xmlns="" xmlns:a16="http://schemas.microsoft.com/office/drawing/2014/main" id="{1348B37E-F446-4C1B-B9B2-9A8F0C282557}"/>
                </a:ext>
              </a:extLst>
            </p:cNvPr>
            <p:cNvSpPr>
              <a:spLocks noEditPoints="1"/>
            </p:cNvSpPr>
            <p:nvPr/>
          </p:nvSpPr>
          <p:spPr bwMode="auto">
            <a:xfrm>
              <a:off x="1568451" y="1120776"/>
              <a:ext cx="1398588" cy="479425"/>
            </a:xfrm>
            <a:custGeom>
              <a:avLst/>
              <a:gdLst>
                <a:gd name="T0" fmla="*/ 689 w 752"/>
                <a:gd name="T1" fmla="*/ 230 h 256"/>
                <a:gd name="T2" fmla="*/ 677 w 752"/>
                <a:gd name="T3" fmla="*/ 167 h 256"/>
                <a:gd name="T4" fmla="*/ 665 w 752"/>
                <a:gd name="T5" fmla="*/ 230 h 256"/>
                <a:gd name="T6" fmla="*/ 627 w 752"/>
                <a:gd name="T7" fmla="*/ 127 h 256"/>
                <a:gd name="T8" fmla="*/ 603 w 752"/>
                <a:gd name="T9" fmla="*/ 127 h 256"/>
                <a:gd name="T10" fmla="*/ 569 w 752"/>
                <a:gd name="T11" fmla="*/ 230 h 256"/>
                <a:gd name="T12" fmla="*/ 557 w 752"/>
                <a:gd name="T13" fmla="*/ 167 h 256"/>
                <a:gd name="T14" fmla="*/ 546 w 752"/>
                <a:gd name="T15" fmla="*/ 230 h 256"/>
                <a:gd name="T16" fmla="*/ 507 w 752"/>
                <a:gd name="T17" fmla="*/ 127 h 256"/>
                <a:gd name="T18" fmla="*/ 483 w 752"/>
                <a:gd name="T19" fmla="*/ 127 h 256"/>
                <a:gd name="T20" fmla="*/ 462 w 752"/>
                <a:gd name="T21" fmla="*/ 230 h 256"/>
                <a:gd name="T22" fmla="*/ 446 w 752"/>
                <a:gd name="T23" fmla="*/ 230 h 256"/>
                <a:gd name="T24" fmla="*/ 434 w 752"/>
                <a:gd name="T25" fmla="*/ 167 h 256"/>
                <a:gd name="T26" fmla="*/ 422 w 752"/>
                <a:gd name="T27" fmla="*/ 230 h 256"/>
                <a:gd name="T28" fmla="*/ 383 w 752"/>
                <a:gd name="T29" fmla="*/ 127 h 256"/>
                <a:gd name="T30" fmla="*/ 360 w 752"/>
                <a:gd name="T31" fmla="*/ 127 h 256"/>
                <a:gd name="T32" fmla="*/ 326 w 752"/>
                <a:gd name="T33" fmla="*/ 230 h 256"/>
                <a:gd name="T34" fmla="*/ 314 w 752"/>
                <a:gd name="T35" fmla="*/ 167 h 256"/>
                <a:gd name="T36" fmla="*/ 302 w 752"/>
                <a:gd name="T37" fmla="*/ 230 h 256"/>
                <a:gd name="T38" fmla="*/ 264 w 752"/>
                <a:gd name="T39" fmla="*/ 127 h 256"/>
                <a:gd name="T40" fmla="*/ 240 w 752"/>
                <a:gd name="T41" fmla="*/ 127 h 256"/>
                <a:gd name="T42" fmla="*/ 206 w 752"/>
                <a:gd name="T43" fmla="*/ 230 h 256"/>
                <a:gd name="T44" fmla="*/ 194 w 752"/>
                <a:gd name="T45" fmla="*/ 167 h 256"/>
                <a:gd name="T46" fmla="*/ 182 w 752"/>
                <a:gd name="T47" fmla="*/ 230 h 256"/>
                <a:gd name="T48" fmla="*/ 144 w 752"/>
                <a:gd name="T49" fmla="*/ 127 h 256"/>
                <a:gd name="T50" fmla="*/ 120 w 752"/>
                <a:gd name="T51" fmla="*/ 127 h 256"/>
                <a:gd name="T52" fmla="*/ 86 w 752"/>
                <a:gd name="T53" fmla="*/ 230 h 256"/>
                <a:gd name="T54" fmla="*/ 74 w 752"/>
                <a:gd name="T55" fmla="*/ 167 h 256"/>
                <a:gd name="T56" fmla="*/ 63 w 752"/>
                <a:gd name="T57" fmla="*/ 230 h 256"/>
                <a:gd name="T58" fmla="*/ 24 w 752"/>
                <a:gd name="T59" fmla="*/ 26 h 256"/>
                <a:gd name="T60" fmla="*/ 467 w 752"/>
                <a:gd name="T61" fmla="*/ 26 h 256"/>
                <a:gd name="T62" fmla="*/ 728 w 752"/>
                <a:gd name="T63" fmla="*/ 230 h 256"/>
                <a:gd name="T64" fmla="*/ 740 w 752"/>
                <a:gd name="T65" fmla="*/ 0 h 256"/>
                <a:gd name="T66" fmla="*/ 467 w 752"/>
                <a:gd name="T67" fmla="*/ 0 h 256"/>
                <a:gd name="T68" fmla="*/ 0 w 752"/>
                <a:gd name="T69" fmla="*/ 13 h 256"/>
                <a:gd name="T70" fmla="*/ 12 w 752"/>
                <a:gd name="T71" fmla="*/ 256 h 256"/>
                <a:gd name="T72" fmla="*/ 467 w 752"/>
                <a:gd name="T73" fmla="*/ 256 h 256"/>
                <a:gd name="T74" fmla="*/ 752 w 752"/>
                <a:gd name="T75" fmla="*/ 24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2" h="256">
                  <a:moveTo>
                    <a:pt x="728" y="230"/>
                  </a:moveTo>
                  <a:cubicBezTo>
                    <a:pt x="689" y="230"/>
                    <a:pt x="689" y="230"/>
                    <a:pt x="689" y="230"/>
                  </a:cubicBezTo>
                  <a:cubicBezTo>
                    <a:pt x="689" y="180"/>
                    <a:pt x="689" y="180"/>
                    <a:pt x="689" y="180"/>
                  </a:cubicBezTo>
                  <a:cubicBezTo>
                    <a:pt x="689" y="173"/>
                    <a:pt x="684" y="167"/>
                    <a:pt x="677" y="167"/>
                  </a:cubicBezTo>
                  <a:cubicBezTo>
                    <a:pt x="671" y="167"/>
                    <a:pt x="665" y="173"/>
                    <a:pt x="665" y="180"/>
                  </a:cubicBezTo>
                  <a:cubicBezTo>
                    <a:pt x="665" y="230"/>
                    <a:pt x="665" y="230"/>
                    <a:pt x="665" y="230"/>
                  </a:cubicBezTo>
                  <a:cubicBezTo>
                    <a:pt x="627" y="230"/>
                    <a:pt x="627" y="230"/>
                    <a:pt x="627" y="230"/>
                  </a:cubicBezTo>
                  <a:cubicBezTo>
                    <a:pt x="627" y="127"/>
                    <a:pt x="627" y="127"/>
                    <a:pt x="627" y="127"/>
                  </a:cubicBezTo>
                  <a:cubicBezTo>
                    <a:pt x="627" y="120"/>
                    <a:pt x="622" y="114"/>
                    <a:pt x="615" y="114"/>
                  </a:cubicBezTo>
                  <a:cubicBezTo>
                    <a:pt x="608" y="114"/>
                    <a:pt x="603" y="120"/>
                    <a:pt x="603" y="127"/>
                  </a:cubicBezTo>
                  <a:cubicBezTo>
                    <a:pt x="603" y="230"/>
                    <a:pt x="603" y="230"/>
                    <a:pt x="603" y="230"/>
                  </a:cubicBezTo>
                  <a:cubicBezTo>
                    <a:pt x="569" y="230"/>
                    <a:pt x="569" y="230"/>
                    <a:pt x="569" y="230"/>
                  </a:cubicBezTo>
                  <a:cubicBezTo>
                    <a:pt x="569" y="180"/>
                    <a:pt x="569" y="180"/>
                    <a:pt x="569" y="180"/>
                  </a:cubicBezTo>
                  <a:cubicBezTo>
                    <a:pt x="569" y="173"/>
                    <a:pt x="564" y="167"/>
                    <a:pt x="557" y="167"/>
                  </a:cubicBezTo>
                  <a:cubicBezTo>
                    <a:pt x="551" y="167"/>
                    <a:pt x="546" y="173"/>
                    <a:pt x="546" y="180"/>
                  </a:cubicBezTo>
                  <a:cubicBezTo>
                    <a:pt x="546" y="230"/>
                    <a:pt x="546" y="230"/>
                    <a:pt x="546" y="230"/>
                  </a:cubicBezTo>
                  <a:cubicBezTo>
                    <a:pt x="507" y="230"/>
                    <a:pt x="507" y="230"/>
                    <a:pt x="507" y="230"/>
                  </a:cubicBezTo>
                  <a:cubicBezTo>
                    <a:pt x="507" y="127"/>
                    <a:pt x="507" y="127"/>
                    <a:pt x="507" y="127"/>
                  </a:cubicBezTo>
                  <a:cubicBezTo>
                    <a:pt x="507" y="120"/>
                    <a:pt x="502" y="114"/>
                    <a:pt x="495" y="114"/>
                  </a:cubicBezTo>
                  <a:cubicBezTo>
                    <a:pt x="489" y="114"/>
                    <a:pt x="483" y="120"/>
                    <a:pt x="483" y="127"/>
                  </a:cubicBezTo>
                  <a:cubicBezTo>
                    <a:pt x="483" y="230"/>
                    <a:pt x="483" y="230"/>
                    <a:pt x="483" y="230"/>
                  </a:cubicBezTo>
                  <a:cubicBezTo>
                    <a:pt x="462" y="230"/>
                    <a:pt x="462" y="230"/>
                    <a:pt x="462" y="230"/>
                  </a:cubicBezTo>
                  <a:cubicBezTo>
                    <a:pt x="462" y="230"/>
                    <a:pt x="462" y="230"/>
                    <a:pt x="462" y="230"/>
                  </a:cubicBezTo>
                  <a:cubicBezTo>
                    <a:pt x="446" y="230"/>
                    <a:pt x="446" y="230"/>
                    <a:pt x="446" y="230"/>
                  </a:cubicBezTo>
                  <a:cubicBezTo>
                    <a:pt x="446" y="180"/>
                    <a:pt x="446" y="180"/>
                    <a:pt x="446" y="180"/>
                  </a:cubicBezTo>
                  <a:cubicBezTo>
                    <a:pt x="446" y="173"/>
                    <a:pt x="440" y="167"/>
                    <a:pt x="434" y="167"/>
                  </a:cubicBezTo>
                  <a:cubicBezTo>
                    <a:pt x="427" y="167"/>
                    <a:pt x="422" y="173"/>
                    <a:pt x="422" y="180"/>
                  </a:cubicBezTo>
                  <a:cubicBezTo>
                    <a:pt x="422" y="230"/>
                    <a:pt x="422" y="230"/>
                    <a:pt x="422" y="230"/>
                  </a:cubicBezTo>
                  <a:cubicBezTo>
                    <a:pt x="383" y="230"/>
                    <a:pt x="383" y="230"/>
                    <a:pt x="383" y="230"/>
                  </a:cubicBezTo>
                  <a:cubicBezTo>
                    <a:pt x="383" y="127"/>
                    <a:pt x="383" y="127"/>
                    <a:pt x="383" y="127"/>
                  </a:cubicBezTo>
                  <a:cubicBezTo>
                    <a:pt x="383" y="120"/>
                    <a:pt x="378" y="114"/>
                    <a:pt x="371" y="114"/>
                  </a:cubicBezTo>
                  <a:cubicBezTo>
                    <a:pt x="365" y="114"/>
                    <a:pt x="360" y="120"/>
                    <a:pt x="360" y="127"/>
                  </a:cubicBezTo>
                  <a:cubicBezTo>
                    <a:pt x="360" y="230"/>
                    <a:pt x="360" y="230"/>
                    <a:pt x="360" y="230"/>
                  </a:cubicBezTo>
                  <a:cubicBezTo>
                    <a:pt x="326" y="230"/>
                    <a:pt x="326" y="230"/>
                    <a:pt x="326" y="230"/>
                  </a:cubicBezTo>
                  <a:cubicBezTo>
                    <a:pt x="326" y="180"/>
                    <a:pt x="326" y="180"/>
                    <a:pt x="326" y="180"/>
                  </a:cubicBezTo>
                  <a:cubicBezTo>
                    <a:pt x="326" y="173"/>
                    <a:pt x="320" y="167"/>
                    <a:pt x="314" y="167"/>
                  </a:cubicBezTo>
                  <a:cubicBezTo>
                    <a:pt x="307" y="167"/>
                    <a:pt x="302" y="173"/>
                    <a:pt x="302" y="180"/>
                  </a:cubicBezTo>
                  <a:cubicBezTo>
                    <a:pt x="302" y="230"/>
                    <a:pt x="302" y="230"/>
                    <a:pt x="302" y="230"/>
                  </a:cubicBezTo>
                  <a:cubicBezTo>
                    <a:pt x="264" y="230"/>
                    <a:pt x="264" y="230"/>
                    <a:pt x="264" y="230"/>
                  </a:cubicBezTo>
                  <a:cubicBezTo>
                    <a:pt x="264" y="127"/>
                    <a:pt x="264" y="127"/>
                    <a:pt x="264" y="127"/>
                  </a:cubicBezTo>
                  <a:cubicBezTo>
                    <a:pt x="264" y="120"/>
                    <a:pt x="258" y="114"/>
                    <a:pt x="252" y="114"/>
                  </a:cubicBezTo>
                  <a:cubicBezTo>
                    <a:pt x="245" y="114"/>
                    <a:pt x="240" y="120"/>
                    <a:pt x="240" y="127"/>
                  </a:cubicBezTo>
                  <a:cubicBezTo>
                    <a:pt x="240" y="230"/>
                    <a:pt x="240" y="230"/>
                    <a:pt x="240" y="230"/>
                  </a:cubicBezTo>
                  <a:cubicBezTo>
                    <a:pt x="206" y="230"/>
                    <a:pt x="206" y="230"/>
                    <a:pt x="206" y="230"/>
                  </a:cubicBezTo>
                  <a:cubicBezTo>
                    <a:pt x="206" y="180"/>
                    <a:pt x="206" y="180"/>
                    <a:pt x="206" y="180"/>
                  </a:cubicBezTo>
                  <a:cubicBezTo>
                    <a:pt x="206" y="173"/>
                    <a:pt x="201" y="167"/>
                    <a:pt x="194" y="167"/>
                  </a:cubicBezTo>
                  <a:cubicBezTo>
                    <a:pt x="188" y="167"/>
                    <a:pt x="182" y="173"/>
                    <a:pt x="182" y="180"/>
                  </a:cubicBezTo>
                  <a:cubicBezTo>
                    <a:pt x="182" y="230"/>
                    <a:pt x="182" y="230"/>
                    <a:pt x="182" y="230"/>
                  </a:cubicBezTo>
                  <a:cubicBezTo>
                    <a:pt x="144" y="230"/>
                    <a:pt x="144" y="230"/>
                    <a:pt x="144" y="230"/>
                  </a:cubicBezTo>
                  <a:cubicBezTo>
                    <a:pt x="144" y="127"/>
                    <a:pt x="144" y="127"/>
                    <a:pt x="144" y="127"/>
                  </a:cubicBezTo>
                  <a:cubicBezTo>
                    <a:pt x="144" y="120"/>
                    <a:pt x="139" y="114"/>
                    <a:pt x="132" y="114"/>
                  </a:cubicBezTo>
                  <a:cubicBezTo>
                    <a:pt x="125" y="114"/>
                    <a:pt x="120" y="120"/>
                    <a:pt x="120" y="127"/>
                  </a:cubicBezTo>
                  <a:cubicBezTo>
                    <a:pt x="120" y="230"/>
                    <a:pt x="120" y="230"/>
                    <a:pt x="120" y="230"/>
                  </a:cubicBezTo>
                  <a:cubicBezTo>
                    <a:pt x="86" y="230"/>
                    <a:pt x="86" y="230"/>
                    <a:pt x="86" y="230"/>
                  </a:cubicBezTo>
                  <a:cubicBezTo>
                    <a:pt x="86" y="180"/>
                    <a:pt x="86" y="180"/>
                    <a:pt x="86" y="180"/>
                  </a:cubicBezTo>
                  <a:cubicBezTo>
                    <a:pt x="86" y="173"/>
                    <a:pt x="81" y="167"/>
                    <a:pt x="74" y="167"/>
                  </a:cubicBezTo>
                  <a:cubicBezTo>
                    <a:pt x="68" y="167"/>
                    <a:pt x="63" y="173"/>
                    <a:pt x="63" y="180"/>
                  </a:cubicBezTo>
                  <a:cubicBezTo>
                    <a:pt x="63" y="230"/>
                    <a:pt x="63" y="230"/>
                    <a:pt x="63" y="230"/>
                  </a:cubicBezTo>
                  <a:cubicBezTo>
                    <a:pt x="24" y="230"/>
                    <a:pt x="24" y="230"/>
                    <a:pt x="24" y="230"/>
                  </a:cubicBezTo>
                  <a:cubicBezTo>
                    <a:pt x="24" y="26"/>
                    <a:pt x="24" y="26"/>
                    <a:pt x="24" y="26"/>
                  </a:cubicBezTo>
                  <a:cubicBezTo>
                    <a:pt x="467" y="26"/>
                    <a:pt x="467" y="26"/>
                    <a:pt x="467" y="26"/>
                  </a:cubicBezTo>
                  <a:cubicBezTo>
                    <a:pt x="467" y="26"/>
                    <a:pt x="467" y="26"/>
                    <a:pt x="467" y="26"/>
                  </a:cubicBezTo>
                  <a:cubicBezTo>
                    <a:pt x="728" y="26"/>
                    <a:pt x="728" y="26"/>
                    <a:pt x="728" y="26"/>
                  </a:cubicBezTo>
                  <a:lnTo>
                    <a:pt x="728" y="230"/>
                  </a:lnTo>
                  <a:close/>
                  <a:moveTo>
                    <a:pt x="752" y="13"/>
                  </a:moveTo>
                  <a:cubicBezTo>
                    <a:pt x="752" y="6"/>
                    <a:pt x="746" y="0"/>
                    <a:pt x="740" y="0"/>
                  </a:cubicBezTo>
                  <a:cubicBezTo>
                    <a:pt x="467" y="0"/>
                    <a:pt x="467" y="0"/>
                    <a:pt x="467" y="0"/>
                  </a:cubicBezTo>
                  <a:cubicBezTo>
                    <a:pt x="467" y="0"/>
                    <a:pt x="467" y="0"/>
                    <a:pt x="467" y="0"/>
                  </a:cubicBezTo>
                  <a:cubicBezTo>
                    <a:pt x="12" y="0"/>
                    <a:pt x="12" y="0"/>
                    <a:pt x="12" y="0"/>
                  </a:cubicBezTo>
                  <a:cubicBezTo>
                    <a:pt x="5" y="0"/>
                    <a:pt x="0" y="6"/>
                    <a:pt x="0" y="13"/>
                  </a:cubicBezTo>
                  <a:cubicBezTo>
                    <a:pt x="0" y="243"/>
                    <a:pt x="0" y="243"/>
                    <a:pt x="0" y="243"/>
                  </a:cubicBezTo>
                  <a:cubicBezTo>
                    <a:pt x="0" y="250"/>
                    <a:pt x="5" y="256"/>
                    <a:pt x="12" y="256"/>
                  </a:cubicBezTo>
                  <a:cubicBezTo>
                    <a:pt x="467" y="256"/>
                    <a:pt x="467" y="256"/>
                    <a:pt x="467" y="256"/>
                  </a:cubicBezTo>
                  <a:cubicBezTo>
                    <a:pt x="467" y="256"/>
                    <a:pt x="467" y="256"/>
                    <a:pt x="467" y="256"/>
                  </a:cubicBezTo>
                  <a:cubicBezTo>
                    <a:pt x="740" y="256"/>
                    <a:pt x="740" y="256"/>
                    <a:pt x="740" y="256"/>
                  </a:cubicBezTo>
                  <a:cubicBezTo>
                    <a:pt x="746" y="256"/>
                    <a:pt x="752" y="250"/>
                    <a:pt x="752" y="243"/>
                  </a:cubicBezTo>
                  <a:lnTo>
                    <a:pt x="752" y="13"/>
                  </a:lnTo>
                  <a:close/>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26" name="Rectangle 6">
              <a:extLst>
                <a:ext uri="{FF2B5EF4-FFF2-40B4-BE49-F238E27FC236}">
                  <a16:creationId xmlns="" xmlns:a16="http://schemas.microsoft.com/office/drawing/2014/main" id="{50D7CE33-0B7F-4394-A17D-FC11C41ACA5A}"/>
                </a:ext>
              </a:extLst>
            </p:cNvPr>
            <p:cNvSpPr>
              <a:spLocks noChangeArrowheads="1"/>
            </p:cNvSpPr>
            <p:nvPr/>
          </p:nvSpPr>
          <p:spPr bwMode="auto">
            <a:xfrm>
              <a:off x="1790701"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lang="fr-FR" altLang="fr-FR" sz="900" b="1" dirty="0">
                  <a:solidFill>
                    <a:srgbClr val="FFCC00"/>
                  </a:solidFill>
                  <a:cs typeface="Arial" panose="020B0604020202020204" pitchFamily="34" charset="0"/>
                </a:rPr>
                <a:t>1</a:t>
              </a:r>
              <a:endParaRPr lang="fr-FR" altLang="fr-FR" dirty="0">
                <a:solidFill>
                  <a:srgbClr val="FFCC00"/>
                </a:solidFill>
                <a:cs typeface="Arial" panose="020B0604020202020204" pitchFamily="34" charset="0"/>
              </a:endParaRPr>
            </a:p>
          </p:txBody>
        </p:sp>
        <p:sp>
          <p:nvSpPr>
            <p:cNvPr id="27" name="Rectangle 7">
              <a:extLst>
                <a:ext uri="{FF2B5EF4-FFF2-40B4-BE49-F238E27FC236}">
                  <a16:creationId xmlns="" xmlns:a16="http://schemas.microsoft.com/office/drawing/2014/main" id="{5A41A4A3-13BC-49E4-95B5-B86A56A09687}"/>
                </a:ext>
              </a:extLst>
            </p:cNvPr>
            <p:cNvSpPr>
              <a:spLocks noChangeArrowheads="1"/>
            </p:cNvSpPr>
            <p:nvPr/>
          </p:nvSpPr>
          <p:spPr bwMode="auto">
            <a:xfrm>
              <a:off x="2008188"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lang="fr-FR" altLang="fr-FR" sz="900" b="1" dirty="0">
                  <a:solidFill>
                    <a:prstClr val="black"/>
                  </a:solidFill>
                  <a:cs typeface="Arial" panose="020B0604020202020204" pitchFamily="34" charset="0"/>
                </a:rPr>
                <a:t>2</a:t>
              </a:r>
              <a:endParaRPr lang="fr-FR" altLang="fr-FR" dirty="0">
                <a:solidFill>
                  <a:prstClr val="black"/>
                </a:solidFill>
                <a:cs typeface="Arial" panose="020B0604020202020204" pitchFamily="34" charset="0"/>
              </a:endParaRPr>
            </a:p>
          </p:txBody>
        </p:sp>
        <p:sp>
          <p:nvSpPr>
            <p:cNvPr id="28" name="Rectangle 8">
              <a:extLst>
                <a:ext uri="{FF2B5EF4-FFF2-40B4-BE49-F238E27FC236}">
                  <a16:creationId xmlns="" xmlns:a16="http://schemas.microsoft.com/office/drawing/2014/main" id="{90D11B76-1566-495B-9A62-EF85A011B871}"/>
                </a:ext>
              </a:extLst>
            </p:cNvPr>
            <p:cNvSpPr>
              <a:spLocks noChangeArrowheads="1"/>
            </p:cNvSpPr>
            <p:nvPr/>
          </p:nvSpPr>
          <p:spPr bwMode="auto">
            <a:xfrm>
              <a:off x="2228851"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lang="fr-FR" altLang="fr-FR" sz="900" b="1">
                  <a:solidFill>
                    <a:srgbClr val="FFCC00"/>
                  </a:solidFill>
                  <a:cs typeface="Arial" panose="020B0604020202020204" pitchFamily="34" charset="0"/>
                </a:rPr>
                <a:t>3</a:t>
              </a:r>
              <a:endParaRPr lang="fr-FR" altLang="fr-FR">
                <a:solidFill>
                  <a:srgbClr val="FFCC00"/>
                </a:solidFill>
                <a:cs typeface="Arial" panose="020B0604020202020204" pitchFamily="34" charset="0"/>
              </a:endParaRPr>
            </a:p>
          </p:txBody>
        </p:sp>
        <p:sp>
          <p:nvSpPr>
            <p:cNvPr id="29" name="Rectangle 9">
              <a:extLst>
                <a:ext uri="{FF2B5EF4-FFF2-40B4-BE49-F238E27FC236}">
                  <a16:creationId xmlns="" xmlns:a16="http://schemas.microsoft.com/office/drawing/2014/main" id="{27DE6A73-92A3-4611-9CF7-6DF3A1D36611}"/>
                </a:ext>
              </a:extLst>
            </p:cNvPr>
            <p:cNvSpPr>
              <a:spLocks noChangeArrowheads="1"/>
            </p:cNvSpPr>
            <p:nvPr/>
          </p:nvSpPr>
          <p:spPr bwMode="auto">
            <a:xfrm>
              <a:off x="2447926"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lang="fr-FR" altLang="fr-FR" sz="900" b="1">
                  <a:solidFill>
                    <a:srgbClr val="FFCC00"/>
                  </a:solidFill>
                  <a:cs typeface="Arial" panose="020B0604020202020204" pitchFamily="34" charset="0"/>
                </a:rPr>
                <a:t>4</a:t>
              </a:r>
              <a:endParaRPr lang="fr-FR" altLang="fr-FR">
                <a:solidFill>
                  <a:srgbClr val="FFCC00"/>
                </a:solidFill>
                <a:cs typeface="Arial" panose="020B0604020202020204" pitchFamily="34" charset="0"/>
              </a:endParaRPr>
            </a:p>
          </p:txBody>
        </p:sp>
        <p:sp>
          <p:nvSpPr>
            <p:cNvPr id="30" name="Rectangle 10">
              <a:extLst>
                <a:ext uri="{FF2B5EF4-FFF2-40B4-BE49-F238E27FC236}">
                  <a16:creationId xmlns="" xmlns:a16="http://schemas.microsoft.com/office/drawing/2014/main" id="{43F22BF2-398E-44FE-82A0-EB6C6BFBE385}"/>
                </a:ext>
              </a:extLst>
            </p:cNvPr>
            <p:cNvSpPr>
              <a:spLocks noChangeArrowheads="1"/>
            </p:cNvSpPr>
            <p:nvPr/>
          </p:nvSpPr>
          <p:spPr bwMode="auto">
            <a:xfrm>
              <a:off x="2674938"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lang="fr-FR" altLang="fr-FR" sz="900" b="1">
                  <a:solidFill>
                    <a:srgbClr val="FFCC00"/>
                  </a:solidFill>
                  <a:cs typeface="Arial" panose="020B0604020202020204" pitchFamily="34" charset="0"/>
                </a:rPr>
                <a:t>5</a:t>
              </a:r>
              <a:endParaRPr lang="fr-FR" altLang="fr-FR">
                <a:solidFill>
                  <a:srgbClr val="FFCC00"/>
                </a:solidFill>
                <a:cs typeface="Arial" panose="020B0604020202020204" pitchFamily="34" charset="0"/>
              </a:endParaRPr>
            </a:p>
          </p:txBody>
        </p:sp>
      </p:grpSp>
      <p:sp>
        <p:nvSpPr>
          <p:cNvPr id="31" name="object 3">
            <a:extLst>
              <a:ext uri="{FF2B5EF4-FFF2-40B4-BE49-F238E27FC236}">
                <a16:creationId xmlns="" xmlns:a16="http://schemas.microsoft.com/office/drawing/2014/main" id="{8C55D9FD-6FDE-472E-BE1A-8F5AD4D00382}"/>
              </a:ext>
            </a:extLst>
          </p:cNvPr>
          <p:cNvSpPr txBox="1"/>
          <p:nvPr/>
        </p:nvSpPr>
        <p:spPr>
          <a:xfrm>
            <a:off x="444498" y="2467115"/>
            <a:ext cx="5164994" cy="3847207"/>
          </a:xfrm>
          <a:prstGeom prst="rect">
            <a:avLst/>
          </a:prstGeom>
        </p:spPr>
        <p:txBody>
          <a:bodyPr vert="horz" wrap="square" lIns="0" tIns="12700" rIns="0" bIns="0" rtlCol="0">
            <a:spAutoFit/>
          </a:bodyPr>
          <a:lstStyle/>
          <a:p>
            <a:pPr marL="12700" marR="699770">
              <a:lnSpc>
                <a:spcPts val="1600"/>
              </a:lnSpc>
              <a:spcBef>
                <a:spcPts val="100"/>
              </a:spcBef>
            </a:pPr>
            <a:r>
              <a:rPr lang="fr-FR" sz="1200" b="1" dirty="0">
                <a:solidFill>
                  <a:srgbClr val="FECC00"/>
                </a:solidFill>
                <a:latin typeface="Arial" panose="020B0604020202020204" pitchFamily="34" charset="0"/>
                <a:cs typeface="Arial" panose="020B0604020202020204" pitchFamily="34" charset="0"/>
              </a:rPr>
              <a:t>4 300 conseillers dédiés aux entreprises sur l’ensemble du territoire  proposant une offre </a:t>
            </a:r>
            <a:r>
              <a:rPr lang="fr-FR" sz="1200" b="1" dirty="0" smtClean="0">
                <a:solidFill>
                  <a:srgbClr val="FECC00"/>
                </a:solidFill>
                <a:latin typeface="Arial" panose="020B0604020202020204" pitchFamily="34" charset="0"/>
                <a:cs typeface="Arial" panose="020B0604020202020204" pitchFamily="34" charset="0"/>
              </a:rPr>
              <a:t>de </a:t>
            </a:r>
            <a:r>
              <a:rPr lang="fr-FR" sz="1200" b="1" dirty="0">
                <a:solidFill>
                  <a:srgbClr val="FECC00"/>
                </a:solidFill>
                <a:latin typeface="Arial" panose="020B0604020202020204" pitchFamily="34" charset="0"/>
                <a:cs typeface="Arial" panose="020B0604020202020204" pitchFamily="34" charset="0"/>
              </a:rPr>
              <a:t>services qui tient compte des besoins </a:t>
            </a:r>
            <a:r>
              <a:rPr lang="fr-FR" sz="1200" b="1" dirty="0" smtClean="0">
                <a:solidFill>
                  <a:srgbClr val="FECC00"/>
                </a:solidFill>
                <a:latin typeface="Arial" panose="020B0604020202020204" pitchFamily="34" charset="0"/>
                <a:cs typeface="Arial" panose="020B0604020202020204" pitchFamily="34" charset="0"/>
              </a:rPr>
              <a:t>des </a:t>
            </a:r>
            <a:r>
              <a:rPr lang="fr-FR" sz="1200" b="1" dirty="0">
                <a:solidFill>
                  <a:srgbClr val="FECC00"/>
                </a:solidFill>
                <a:latin typeface="Arial" panose="020B0604020202020204" pitchFamily="34" charset="0"/>
                <a:cs typeface="Arial" panose="020B0604020202020204" pitchFamily="34" charset="0"/>
              </a:rPr>
              <a:t>TPE et des PME</a:t>
            </a:r>
            <a:r>
              <a:rPr lang="fr-FR" sz="1200" b="1" dirty="0" smtClean="0">
                <a:solidFill>
                  <a:srgbClr val="FECC00"/>
                </a:solidFill>
                <a:latin typeface="Arial" panose="020B0604020202020204" pitchFamily="34" charset="0"/>
                <a:cs typeface="Arial" panose="020B0604020202020204" pitchFamily="34" charset="0"/>
              </a:rPr>
              <a:t>.</a:t>
            </a:r>
          </a:p>
          <a:p>
            <a:pPr marL="12700" marR="699770">
              <a:lnSpc>
                <a:spcPts val="1600"/>
              </a:lnSpc>
              <a:spcBef>
                <a:spcPts val="100"/>
              </a:spcBef>
            </a:pPr>
            <a:endParaRPr lang="fr-FR" sz="1200" dirty="0">
              <a:solidFill>
                <a:prstClr val="black"/>
              </a:solidFill>
              <a:latin typeface="Arial" panose="020B0604020202020204" pitchFamily="34" charset="0"/>
              <a:cs typeface="Arial" panose="020B0604020202020204" pitchFamily="34" charset="0"/>
            </a:endParaRPr>
          </a:p>
          <a:p>
            <a:pPr marL="129539" marR="1071245" indent="-116839">
              <a:lnSpc>
                <a:spcPts val="1600"/>
              </a:lnSpc>
              <a:spcBef>
                <a:spcPts val="525"/>
              </a:spcBef>
              <a:buClr>
                <a:srgbClr val="FFCC00"/>
              </a:buClr>
              <a:buFontTx/>
              <a:buChar char="•"/>
              <a:tabLst>
                <a:tab pos="130175" algn="l"/>
              </a:tabLst>
            </a:pPr>
            <a:r>
              <a:rPr lang="fr-FR" sz="1050" dirty="0" smtClean="0">
                <a:latin typeface="Arial" panose="020B0604020202020204" pitchFamily="34" charset="0"/>
                <a:cs typeface="Arial" panose="020B0604020202020204" pitchFamily="34" charset="0"/>
              </a:rPr>
              <a:t>Des services différenciés avec </a:t>
            </a:r>
            <a:r>
              <a:rPr lang="fr-FR" sz="1050" dirty="0">
                <a:latin typeface="Arial" panose="020B0604020202020204" pitchFamily="34" charset="0"/>
                <a:cs typeface="Arial" panose="020B0604020202020204" pitchFamily="34" charset="0"/>
              </a:rPr>
              <a:t>notamment un </a:t>
            </a:r>
            <a:r>
              <a:rPr lang="fr-FR" sz="1050" b="1" dirty="0">
                <a:latin typeface="Arial" panose="020B0604020202020204" pitchFamily="34" charset="0"/>
                <a:cs typeface="Arial" panose="020B0604020202020204" pitchFamily="34" charset="0"/>
              </a:rPr>
              <a:t>accompagnement personnalisé </a:t>
            </a:r>
            <a:r>
              <a:rPr lang="fr-FR" sz="1050" b="1" dirty="0" smtClean="0">
                <a:latin typeface="Arial" panose="020B0604020202020204" pitchFamily="34" charset="0"/>
                <a:cs typeface="Arial" panose="020B0604020202020204" pitchFamily="34" charset="0"/>
              </a:rPr>
              <a:t>pour </a:t>
            </a:r>
            <a:r>
              <a:rPr lang="fr-FR" sz="1050" b="1" dirty="0">
                <a:latin typeface="Arial" panose="020B0604020202020204" pitchFamily="34" charset="0"/>
                <a:cs typeface="Arial" panose="020B0604020202020204" pitchFamily="34" charset="0"/>
              </a:rPr>
              <a:t>les PME et </a:t>
            </a:r>
            <a:r>
              <a:rPr lang="fr-FR" sz="1050" b="1" dirty="0" smtClean="0">
                <a:latin typeface="Arial" panose="020B0604020202020204" pitchFamily="34" charset="0"/>
                <a:cs typeface="Arial" panose="020B0604020202020204" pitchFamily="34" charset="0"/>
              </a:rPr>
              <a:t>une mobilisation renforcée sur les difficultés de recrutement  </a:t>
            </a:r>
            <a:r>
              <a:rPr lang="fr-FR" sz="1050" dirty="0" smtClean="0">
                <a:latin typeface="Arial" panose="020B0604020202020204" pitchFamily="34" charset="0"/>
                <a:cs typeface="Arial" panose="020B0604020202020204" pitchFamily="34" charset="0"/>
              </a:rPr>
              <a:t>(offres non pourvues faute de candidats estimées </a:t>
            </a:r>
            <a:r>
              <a:rPr lang="fr-FR" sz="1050" dirty="0">
                <a:latin typeface="Arial" panose="020B0604020202020204" pitchFamily="34" charset="0"/>
                <a:cs typeface="Arial" panose="020B0604020202020204" pitchFamily="34" charset="0"/>
              </a:rPr>
              <a:t>entre </a:t>
            </a:r>
            <a:r>
              <a:rPr lang="fr-FR" sz="1050" dirty="0" smtClean="0">
                <a:latin typeface="Arial" panose="020B0604020202020204" pitchFamily="34" charset="0"/>
                <a:cs typeface="Arial" panose="020B0604020202020204" pitchFamily="34" charset="0"/>
              </a:rPr>
              <a:t>200 000 </a:t>
            </a:r>
            <a:r>
              <a:rPr lang="fr-FR" sz="1050" dirty="0">
                <a:latin typeface="Arial" panose="020B0604020202020204" pitchFamily="34" charset="0"/>
                <a:cs typeface="Arial" panose="020B0604020202020204" pitchFamily="34" charset="0"/>
              </a:rPr>
              <a:t>et </a:t>
            </a:r>
            <a:r>
              <a:rPr lang="fr-FR" sz="1050" dirty="0" smtClean="0">
                <a:latin typeface="Arial" panose="020B0604020202020204" pitchFamily="34" charset="0"/>
                <a:cs typeface="Arial" panose="020B0604020202020204" pitchFamily="34" charset="0"/>
              </a:rPr>
              <a:t>330 000 dont </a:t>
            </a:r>
            <a:r>
              <a:rPr lang="fr-FR" sz="1050" dirty="0">
                <a:latin typeface="Arial" panose="020B0604020202020204" pitchFamily="34" charset="0"/>
                <a:cs typeface="Arial" panose="020B0604020202020204" pitchFamily="34" charset="0"/>
              </a:rPr>
              <a:t>environ 150 000 déposées chez Pôle </a:t>
            </a:r>
            <a:r>
              <a:rPr lang="fr-FR" sz="1050" dirty="0" smtClean="0">
                <a:latin typeface="Arial" panose="020B0604020202020204" pitchFamily="34" charset="0"/>
                <a:cs typeface="Arial" panose="020B0604020202020204" pitchFamily="34" charset="0"/>
              </a:rPr>
              <a:t>emploi, soit + </a:t>
            </a:r>
            <a:r>
              <a:rPr lang="fr-FR" sz="1050" dirty="0">
                <a:latin typeface="Arial" panose="020B0604020202020204" pitchFamily="34" charset="0"/>
                <a:cs typeface="Arial" panose="020B0604020202020204" pitchFamily="34" charset="0"/>
              </a:rPr>
              <a:t>36% par rapport à </a:t>
            </a:r>
            <a:r>
              <a:rPr lang="fr-FR" sz="1050" dirty="0" smtClean="0">
                <a:latin typeface="Arial" panose="020B0604020202020204" pitchFamily="34" charset="0"/>
                <a:cs typeface="Arial" panose="020B0604020202020204" pitchFamily="34" charset="0"/>
              </a:rPr>
              <a:t>2015) :</a:t>
            </a:r>
            <a:endParaRPr lang="fr-FR" sz="1050" dirty="0">
              <a:latin typeface="Arial" panose="020B0604020202020204" pitchFamily="34" charset="0"/>
              <a:cs typeface="Arial" panose="020B0604020202020204" pitchFamily="34" charset="0"/>
            </a:endParaRPr>
          </a:p>
          <a:p>
            <a:pPr marL="528638" lvl="1" indent="-171450">
              <a:spcBef>
                <a:spcPts val="280"/>
              </a:spcBef>
              <a:buFont typeface="Wingdings" panose="05000000000000000000" pitchFamily="2" charset="2"/>
              <a:buChar char="§"/>
              <a:tabLst>
                <a:tab pos="247650" algn="l"/>
              </a:tabLst>
            </a:pPr>
            <a:r>
              <a:rPr lang="fr-FR" sz="1050" b="1" dirty="0" smtClean="0">
                <a:latin typeface="Arial" panose="020B0604020202020204" pitchFamily="34" charset="0"/>
                <a:cs typeface="Arial" panose="020B0604020202020204" pitchFamily="34" charset="0"/>
              </a:rPr>
              <a:t>diffusion </a:t>
            </a:r>
            <a:r>
              <a:rPr lang="fr-FR" sz="1050" b="1" dirty="0">
                <a:latin typeface="Arial" panose="020B0604020202020204" pitchFamily="34" charset="0"/>
                <a:cs typeface="Arial" panose="020B0604020202020204" pitchFamily="34" charset="0"/>
              </a:rPr>
              <a:t>des offres sur pole-emploi.fr </a:t>
            </a:r>
          </a:p>
          <a:p>
            <a:pPr marL="357188" lvl="1">
              <a:spcBef>
                <a:spcPts val="280"/>
              </a:spcBef>
              <a:tabLst>
                <a:tab pos="247650" algn="l"/>
              </a:tabLst>
            </a:pPr>
            <a:r>
              <a:rPr lang="fr-FR" sz="1050" dirty="0">
                <a:latin typeface="Arial" panose="020B0604020202020204" pitchFamily="34" charset="0"/>
                <a:cs typeface="Arial" panose="020B0604020202020204" pitchFamily="34" charset="0"/>
              </a:rPr>
              <a:t> </a:t>
            </a:r>
            <a:r>
              <a:rPr lang="fr-FR" sz="1050" dirty="0" smtClean="0">
                <a:latin typeface="Arial" panose="020B0604020202020204" pitchFamily="34" charset="0"/>
                <a:cs typeface="Arial" panose="020B0604020202020204" pitchFamily="34" charset="0"/>
              </a:rPr>
              <a:t>    mais </a:t>
            </a:r>
            <a:r>
              <a:rPr lang="fr-FR" sz="1050" dirty="0">
                <a:latin typeface="Arial" panose="020B0604020202020204" pitchFamily="34" charset="0"/>
                <a:cs typeface="Arial" panose="020B0604020202020204" pitchFamily="34" charset="0"/>
              </a:rPr>
              <a:t>aussi </a:t>
            </a:r>
            <a:r>
              <a:rPr lang="fr-FR" sz="1050" dirty="0" smtClean="0">
                <a:latin typeface="Arial" panose="020B0604020202020204" pitchFamily="34" charset="0"/>
                <a:cs typeface="Arial" panose="020B0604020202020204" pitchFamily="34" charset="0"/>
              </a:rPr>
              <a:t>vers </a:t>
            </a:r>
            <a:r>
              <a:rPr lang="fr-FR" sz="1050" dirty="0">
                <a:latin typeface="Arial" panose="020B0604020202020204" pitchFamily="34" charset="0"/>
                <a:cs typeface="Arial" panose="020B0604020202020204" pitchFamily="34" charset="0"/>
              </a:rPr>
              <a:t>des sites d’offres </a:t>
            </a:r>
            <a:r>
              <a:rPr lang="fr-FR" sz="1050" dirty="0" smtClean="0">
                <a:latin typeface="Arial" panose="020B0604020202020204" pitchFamily="34" charset="0"/>
                <a:cs typeface="Arial" panose="020B0604020202020204" pitchFamily="34" charset="0"/>
              </a:rPr>
              <a:t>d’emplois partenaires ;</a:t>
            </a:r>
            <a:endParaRPr lang="fr-FR" sz="1050" dirty="0">
              <a:latin typeface="Arial" panose="020B0604020202020204" pitchFamily="34" charset="0"/>
              <a:cs typeface="Arial" panose="020B0604020202020204" pitchFamily="34" charset="0"/>
            </a:endParaRPr>
          </a:p>
          <a:p>
            <a:pPr marL="528638" lvl="1" indent="-171450">
              <a:lnSpc>
                <a:spcPts val="1600"/>
              </a:lnSpc>
              <a:spcBef>
                <a:spcPts val="280"/>
              </a:spcBef>
              <a:buFont typeface="Wingdings" panose="05000000000000000000" pitchFamily="2" charset="2"/>
              <a:buChar char="§"/>
              <a:tabLst>
                <a:tab pos="247650" algn="l"/>
              </a:tabLst>
            </a:pPr>
            <a:r>
              <a:rPr lang="fr-FR" sz="1050" b="1" dirty="0" smtClean="0">
                <a:latin typeface="Arial" panose="020B0604020202020204" pitchFamily="34" charset="0"/>
                <a:cs typeface="Arial" panose="020B0604020202020204" pitchFamily="34" charset="0"/>
              </a:rPr>
              <a:t>aide </a:t>
            </a:r>
            <a:r>
              <a:rPr lang="fr-FR" sz="1050" b="1" dirty="0">
                <a:latin typeface="Arial" panose="020B0604020202020204" pitchFamily="34" charset="0"/>
                <a:cs typeface="Arial" panose="020B0604020202020204" pitchFamily="34" charset="0"/>
              </a:rPr>
              <a:t>à la rédaction des </a:t>
            </a:r>
            <a:r>
              <a:rPr lang="fr-FR" sz="1050" b="1" dirty="0" smtClean="0">
                <a:latin typeface="Arial" panose="020B0604020202020204" pitchFamily="34" charset="0"/>
                <a:cs typeface="Arial" panose="020B0604020202020204" pitchFamily="34" charset="0"/>
              </a:rPr>
              <a:t>offres ;</a:t>
            </a:r>
          </a:p>
          <a:p>
            <a:pPr marL="528638" lvl="1" indent="-171450">
              <a:lnSpc>
                <a:spcPts val="1600"/>
              </a:lnSpc>
              <a:spcBef>
                <a:spcPts val="280"/>
              </a:spcBef>
              <a:buFont typeface="Wingdings" panose="05000000000000000000" pitchFamily="2" charset="2"/>
              <a:buChar char="§"/>
              <a:tabLst>
                <a:tab pos="247650" algn="l"/>
              </a:tabLst>
            </a:pPr>
            <a:r>
              <a:rPr lang="fr-FR" sz="1050" b="1" dirty="0" smtClean="0">
                <a:latin typeface="Arial" panose="020B0604020202020204" pitchFamily="34" charset="0"/>
                <a:cs typeface="Arial" panose="020B0604020202020204" pitchFamily="34" charset="0"/>
              </a:rPr>
              <a:t>recherche</a:t>
            </a:r>
            <a:r>
              <a:rPr lang="fr-FR" sz="1050" dirty="0" smtClean="0">
                <a:latin typeface="Arial" panose="020B0604020202020204" pitchFamily="34" charset="0"/>
                <a:cs typeface="Arial" panose="020B0604020202020204" pitchFamily="34" charset="0"/>
              </a:rPr>
              <a:t> </a:t>
            </a:r>
            <a:r>
              <a:rPr lang="fr-FR" sz="1050" b="1" dirty="0" smtClean="0">
                <a:latin typeface="Arial" panose="020B0604020202020204" pitchFamily="34" charset="0"/>
                <a:cs typeface="Arial" panose="020B0604020202020204" pitchFamily="34" charset="0"/>
              </a:rPr>
              <a:t>et présélection </a:t>
            </a:r>
            <a:r>
              <a:rPr lang="fr-FR" sz="1050" dirty="0" smtClean="0">
                <a:latin typeface="Arial" panose="020B0604020202020204" pitchFamily="34" charset="0"/>
                <a:cs typeface="Arial" panose="020B0604020202020204" pitchFamily="34" charset="0"/>
              </a:rPr>
              <a:t>des candidats ;</a:t>
            </a:r>
          </a:p>
          <a:p>
            <a:pPr marL="528638" lvl="1" indent="-171450">
              <a:lnSpc>
                <a:spcPts val="1600"/>
              </a:lnSpc>
              <a:spcBef>
                <a:spcPts val="280"/>
              </a:spcBef>
              <a:buFont typeface="Wingdings" panose="05000000000000000000" pitchFamily="2" charset="2"/>
              <a:buChar char="§"/>
              <a:tabLst>
                <a:tab pos="247650" algn="l"/>
              </a:tabLst>
            </a:pPr>
            <a:r>
              <a:rPr lang="fr-FR" sz="1050" b="1" dirty="0" smtClean="0">
                <a:latin typeface="Arial" panose="020B0604020202020204" pitchFamily="34" charset="0"/>
                <a:cs typeface="Arial" panose="020B0604020202020204" pitchFamily="34" charset="0"/>
              </a:rPr>
              <a:t>conseils personnalisés </a:t>
            </a:r>
            <a:r>
              <a:rPr lang="fr-FR" sz="1050" dirty="0" smtClean="0">
                <a:latin typeface="Arial" panose="020B0604020202020204" pitchFamily="34" charset="0"/>
                <a:cs typeface="Arial" panose="020B0604020202020204" pitchFamily="34" charset="0"/>
              </a:rPr>
              <a:t>tout au long du processus de recrutement,</a:t>
            </a:r>
          </a:p>
          <a:p>
            <a:pPr marL="528638" lvl="1" indent="-171450">
              <a:lnSpc>
                <a:spcPts val="1600"/>
              </a:lnSpc>
              <a:spcBef>
                <a:spcPts val="280"/>
              </a:spcBef>
              <a:buFont typeface="Wingdings" panose="05000000000000000000" pitchFamily="2" charset="2"/>
              <a:buChar char="§"/>
              <a:tabLst>
                <a:tab pos="247650" algn="l"/>
              </a:tabLst>
            </a:pPr>
            <a:r>
              <a:rPr lang="fr-FR" sz="1050" dirty="0">
                <a:latin typeface="Arial" panose="020B0604020202020204" pitchFamily="34" charset="0"/>
                <a:cs typeface="Arial" panose="020B0604020202020204" pitchFamily="34" charset="0"/>
              </a:rPr>
              <a:t>p</a:t>
            </a:r>
            <a:r>
              <a:rPr lang="fr-FR" sz="1050" dirty="0" smtClean="0">
                <a:latin typeface="Arial" panose="020B0604020202020204" pitchFamily="34" charset="0"/>
                <a:cs typeface="Arial" panose="020B0604020202020204" pitchFamily="34" charset="0"/>
              </a:rPr>
              <a:t>ériodes de </a:t>
            </a:r>
            <a:r>
              <a:rPr lang="fr-FR" sz="1050" b="1" dirty="0" smtClean="0">
                <a:latin typeface="Arial" panose="020B0604020202020204" pitchFamily="34" charset="0"/>
                <a:cs typeface="Arial" panose="020B0604020202020204" pitchFamily="34" charset="0"/>
              </a:rPr>
              <a:t>mise en situation </a:t>
            </a:r>
            <a:r>
              <a:rPr lang="fr-FR" sz="1050" dirty="0" smtClean="0">
                <a:latin typeface="Arial" panose="020B0604020202020204" pitchFamily="34" charset="0"/>
                <a:cs typeface="Arial" panose="020B0604020202020204" pitchFamily="34" charset="0"/>
              </a:rPr>
              <a:t>professionnelle, </a:t>
            </a:r>
          </a:p>
          <a:p>
            <a:pPr marL="528638" lvl="1" indent="-171450">
              <a:lnSpc>
                <a:spcPts val="1600"/>
              </a:lnSpc>
              <a:spcBef>
                <a:spcPts val="280"/>
              </a:spcBef>
              <a:buFont typeface="Wingdings" panose="05000000000000000000" pitchFamily="2" charset="2"/>
              <a:buChar char="§"/>
              <a:tabLst>
                <a:tab pos="247650" algn="l"/>
              </a:tabLst>
            </a:pPr>
            <a:r>
              <a:rPr lang="fr-FR" sz="1050" b="1" dirty="0" smtClean="0">
                <a:latin typeface="Arial" panose="020B0604020202020204" pitchFamily="34" charset="0"/>
                <a:cs typeface="Arial" panose="020B0604020202020204" pitchFamily="34" charset="0"/>
              </a:rPr>
              <a:t>adaptation des demandeurs d’emploi</a:t>
            </a:r>
            <a:r>
              <a:rPr lang="fr-FR" sz="1050" dirty="0" smtClean="0">
                <a:latin typeface="Arial" panose="020B0604020202020204" pitchFamily="34" charset="0"/>
                <a:cs typeface="Arial" panose="020B0604020202020204" pitchFamily="34" charset="0"/>
              </a:rPr>
              <a:t> aux postes de travail.</a:t>
            </a:r>
            <a:endParaRPr lang="fr-FR" sz="1050" dirty="0">
              <a:latin typeface="Arial" panose="020B0604020202020204" pitchFamily="34" charset="0"/>
              <a:cs typeface="Arial" panose="020B0604020202020204" pitchFamily="34" charset="0"/>
            </a:endParaRPr>
          </a:p>
        </p:txBody>
      </p:sp>
      <p:sp>
        <p:nvSpPr>
          <p:cNvPr id="35" name="AutoShape 3">
            <a:extLst>
              <a:ext uri="{FF2B5EF4-FFF2-40B4-BE49-F238E27FC236}">
                <a16:creationId xmlns="" xmlns:a16="http://schemas.microsoft.com/office/drawing/2014/main" id="{D3A12A67-58DD-44A7-BB1E-2A629182D017}"/>
              </a:ext>
            </a:extLst>
          </p:cNvPr>
          <p:cNvSpPr>
            <a:spLocks noChangeAspect="1" noChangeArrowheads="1" noTextEdit="1"/>
          </p:cNvSpPr>
          <p:nvPr/>
        </p:nvSpPr>
        <p:spPr bwMode="auto">
          <a:xfrm>
            <a:off x="6678473" y="4906973"/>
            <a:ext cx="1816100"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36" name="Freeform 5">
            <a:extLst>
              <a:ext uri="{FF2B5EF4-FFF2-40B4-BE49-F238E27FC236}">
                <a16:creationId xmlns="" xmlns:a16="http://schemas.microsoft.com/office/drawing/2014/main" id="{03F16356-6B8F-4F98-BA38-D1449838C3C9}"/>
              </a:ext>
            </a:extLst>
          </p:cNvPr>
          <p:cNvSpPr>
            <a:spLocks/>
          </p:cNvSpPr>
          <p:nvPr/>
        </p:nvSpPr>
        <p:spPr bwMode="auto">
          <a:xfrm>
            <a:off x="6891198" y="5378327"/>
            <a:ext cx="1223963" cy="1252538"/>
          </a:xfrm>
          <a:custGeom>
            <a:avLst/>
            <a:gdLst>
              <a:gd name="T0" fmla="*/ 344 w 368"/>
              <a:gd name="T1" fmla="*/ 286 h 376"/>
              <a:gd name="T2" fmla="*/ 343 w 368"/>
              <a:gd name="T3" fmla="*/ 272 h 376"/>
              <a:gd name="T4" fmla="*/ 336 w 368"/>
              <a:gd name="T5" fmla="*/ 257 h 376"/>
              <a:gd name="T6" fmla="*/ 346 w 368"/>
              <a:gd name="T7" fmla="*/ 242 h 376"/>
              <a:gd name="T8" fmla="*/ 342 w 368"/>
              <a:gd name="T9" fmla="*/ 230 h 376"/>
              <a:gd name="T10" fmla="*/ 337 w 368"/>
              <a:gd name="T11" fmla="*/ 210 h 376"/>
              <a:gd name="T12" fmla="*/ 327 w 368"/>
              <a:gd name="T13" fmla="*/ 197 h 376"/>
              <a:gd name="T14" fmla="*/ 313 w 368"/>
              <a:gd name="T15" fmla="*/ 209 h 376"/>
              <a:gd name="T16" fmla="*/ 314 w 368"/>
              <a:gd name="T17" fmla="*/ 195 h 376"/>
              <a:gd name="T18" fmla="*/ 329 w 368"/>
              <a:gd name="T19" fmla="*/ 171 h 376"/>
              <a:gd name="T20" fmla="*/ 350 w 368"/>
              <a:gd name="T21" fmla="*/ 151 h 376"/>
              <a:gd name="T22" fmla="*/ 353 w 368"/>
              <a:gd name="T23" fmla="*/ 143 h 376"/>
              <a:gd name="T24" fmla="*/ 367 w 368"/>
              <a:gd name="T25" fmla="*/ 85 h 376"/>
              <a:gd name="T26" fmla="*/ 336 w 368"/>
              <a:gd name="T27" fmla="*/ 79 h 376"/>
              <a:gd name="T28" fmla="*/ 318 w 368"/>
              <a:gd name="T29" fmla="*/ 67 h 376"/>
              <a:gd name="T30" fmla="*/ 299 w 368"/>
              <a:gd name="T31" fmla="*/ 64 h 376"/>
              <a:gd name="T32" fmla="*/ 284 w 368"/>
              <a:gd name="T33" fmla="*/ 59 h 376"/>
              <a:gd name="T34" fmla="*/ 272 w 368"/>
              <a:gd name="T35" fmla="*/ 40 h 376"/>
              <a:gd name="T36" fmla="*/ 254 w 368"/>
              <a:gd name="T37" fmla="*/ 35 h 376"/>
              <a:gd name="T38" fmla="*/ 238 w 368"/>
              <a:gd name="T39" fmla="*/ 27 h 376"/>
              <a:gd name="T40" fmla="*/ 224 w 368"/>
              <a:gd name="T41" fmla="*/ 14 h 376"/>
              <a:gd name="T42" fmla="*/ 209 w 368"/>
              <a:gd name="T43" fmla="*/ 3 h 376"/>
              <a:gd name="T44" fmla="*/ 184 w 368"/>
              <a:gd name="T45" fmla="*/ 25 h 376"/>
              <a:gd name="T46" fmla="*/ 176 w 368"/>
              <a:gd name="T47" fmla="*/ 37 h 376"/>
              <a:gd name="T48" fmla="*/ 123 w 368"/>
              <a:gd name="T49" fmla="*/ 74 h 376"/>
              <a:gd name="T50" fmla="*/ 103 w 368"/>
              <a:gd name="T51" fmla="*/ 59 h 376"/>
              <a:gd name="T52" fmla="*/ 85 w 368"/>
              <a:gd name="T53" fmla="*/ 64 h 376"/>
              <a:gd name="T54" fmla="*/ 93 w 368"/>
              <a:gd name="T55" fmla="*/ 86 h 376"/>
              <a:gd name="T56" fmla="*/ 80 w 368"/>
              <a:gd name="T57" fmla="*/ 102 h 376"/>
              <a:gd name="T58" fmla="*/ 77 w 368"/>
              <a:gd name="T59" fmla="*/ 102 h 376"/>
              <a:gd name="T60" fmla="*/ 66 w 368"/>
              <a:gd name="T61" fmla="*/ 102 h 376"/>
              <a:gd name="T62" fmla="*/ 52 w 368"/>
              <a:gd name="T63" fmla="*/ 92 h 376"/>
              <a:gd name="T64" fmla="*/ 41 w 368"/>
              <a:gd name="T65" fmla="*/ 92 h 376"/>
              <a:gd name="T66" fmla="*/ 25 w 368"/>
              <a:gd name="T67" fmla="*/ 97 h 376"/>
              <a:gd name="T68" fmla="*/ 12 w 368"/>
              <a:gd name="T69" fmla="*/ 96 h 376"/>
              <a:gd name="T70" fmla="*/ 3 w 368"/>
              <a:gd name="T71" fmla="*/ 109 h 376"/>
              <a:gd name="T72" fmla="*/ 16 w 368"/>
              <a:gd name="T73" fmla="*/ 112 h 376"/>
              <a:gd name="T74" fmla="*/ 12 w 368"/>
              <a:gd name="T75" fmla="*/ 112 h 376"/>
              <a:gd name="T76" fmla="*/ 13 w 368"/>
              <a:gd name="T77" fmla="*/ 120 h 376"/>
              <a:gd name="T78" fmla="*/ 10 w 368"/>
              <a:gd name="T79" fmla="*/ 133 h 376"/>
              <a:gd name="T80" fmla="*/ 26 w 368"/>
              <a:gd name="T81" fmla="*/ 134 h 376"/>
              <a:gd name="T82" fmla="*/ 33 w 368"/>
              <a:gd name="T83" fmla="*/ 135 h 376"/>
              <a:gd name="T84" fmla="*/ 44 w 368"/>
              <a:gd name="T85" fmla="*/ 140 h 376"/>
              <a:gd name="T86" fmla="*/ 47 w 368"/>
              <a:gd name="T87" fmla="*/ 145 h 376"/>
              <a:gd name="T88" fmla="*/ 93 w 368"/>
              <a:gd name="T89" fmla="*/ 214 h 376"/>
              <a:gd name="T90" fmla="*/ 96 w 368"/>
              <a:gd name="T91" fmla="*/ 225 h 376"/>
              <a:gd name="T92" fmla="*/ 96 w 368"/>
              <a:gd name="T93" fmla="*/ 268 h 376"/>
              <a:gd name="T94" fmla="*/ 88 w 368"/>
              <a:gd name="T95" fmla="*/ 302 h 376"/>
              <a:gd name="T96" fmla="*/ 86 w 368"/>
              <a:gd name="T97" fmla="*/ 334 h 376"/>
              <a:gd name="T98" fmla="*/ 92 w 368"/>
              <a:gd name="T99" fmla="*/ 343 h 376"/>
              <a:gd name="T100" fmla="*/ 111 w 368"/>
              <a:gd name="T101" fmla="*/ 353 h 376"/>
              <a:gd name="T102" fmla="*/ 126 w 368"/>
              <a:gd name="T103" fmla="*/ 357 h 376"/>
              <a:gd name="T104" fmla="*/ 150 w 368"/>
              <a:gd name="T105" fmla="*/ 357 h 376"/>
              <a:gd name="T106" fmla="*/ 171 w 368"/>
              <a:gd name="T107" fmla="*/ 358 h 376"/>
              <a:gd name="T108" fmla="*/ 184 w 368"/>
              <a:gd name="T109" fmla="*/ 368 h 376"/>
              <a:gd name="T110" fmla="*/ 212 w 368"/>
              <a:gd name="T111" fmla="*/ 374 h 376"/>
              <a:gd name="T112" fmla="*/ 225 w 368"/>
              <a:gd name="T113" fmla="*/ 364 h 376"/>
              <a:gd name="T114" fmla="*/ 238 w 368"/>
              <a:gd name="T115" fmla="*/ 334 h 376"/>
              <a:gd name="T116" fmla="*/ 295 w 368"/>
              <a:gd name="T117" fmla="*/ 329 h 376"/>
              <a:gd name="T118" fmla="*/ 311 w 368"/>
              <a:gd name="T119" fmla="*/ 341 h 376"/>
              <a:gd name="T120" fmla="*/ 335 w 368"/>
              <a:gd name="T121" fmla="*/ 335 h 376"/>
              <a:gd name="T122" fmla="*/ 346 w 368"/>
              <a:gd name="T123" fmla="*/ 321 h 376"/>
              <a:gd name="T124" fmla="*/ 362 w 368"/>
              <a:gd name="T125" fmla="*/ 30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8" h="376">
                <a:moveTo>
                  <a:pt x="365" y="290"/>
                </a:moveTo>
                <a:cubicBezTo>
                  <a:pt x="363" y="291"/>
                  <a:pt x="361" y="292"/>
                  <a:pt x="359" y="293"/>
                </a:cubicBezTo>
                <a:cubicBezTo>
                  <a:pt x="357" y="293"/>
                  <a:pt x="356" y="293"/>
                  <a:pt x="354" y="292"/>
                </a:cubicBezTo>
                <a:cubicBezTo>
                  <a:pt x="352" y="291"/>
                  <a:pt x="351" y="290"/>
                  <a:pt x="349" y="290"/>
                </a:cubicBezTo>
                <a:cubicBezTo>
                  <a:pt x="346" y="289"/>
                  <a:pt x="346" y="289"/>
                  <a:pt x="344" y="286"/>
                </a:cubicBezTo>
                <a:cubicBezTo>
                  <a:pt x="342" y="284"/>
                  <a:pt x="342" y="285"/>
                  <a:pt x="343" y="282"/>
                </a:cubicBezTo>
                <a:cubicBezTo>
                  <a:pt x="343" y="281"/>
                  <a:pt x="343" y="281"/>
                  <a:pt x="343" y="280"/>
                </a:cubicBezTo>
                <a:cubicBezTo>
                  <a:pt x="343" y="279"/>
                  <a:pt x="341" y="278"/>
                  <a:pt x="341" y="277"/>
                </a:cubicBezTo>
                <a:cubicBezTo>
                  <a:pt x="341" y="276"/>
                  <a:pt x="342" y="276"/>
                  <a:pt x="342" y="275"/>
                </a:cubicBezTo>
                <a:cubicBezTo>
                  <a:pt x="343" y="274"/>
                  <a:pt x="342" y="273"/>
                  <a:pt x="343" y="272"/>
                </a:cubicBezTo>
                <a:cubicBezTo>
                  <a:pt x="344" y="270"/>
                  <a:pt x="345" y="270"/>
                  <a:pt x="347" y="270"/>
                </a:cubicBezTo>
                <a:cubicBezTo>
                  <a:pt x="346" y="268"/>
                  <a:pt x="345" y="264"/>
                  <a:pt x="344" y="263"/>
                </a:cubicBezTo>
                <a:cubicBezTo>
                  <a:pt x="343" y="262"/>
                  <a:pt x="340" y="263"/>
                  <a:pt x="339" y="262"/>
                </a:cubicBezTo>
                <a:cubicBezTo>
                  <a:pt x="338" y="262"/>
                  <a:pt x="337" y="261"/>
                  <a:pt x="336" y="261"/>
                </a:cubicBezTo>
                <a:cubicBezTo>
                  <a:pt x="336" y="260"/>
                  <a:pt x="337" y="257"/>
                  <a:pt x="336" y="257"/>
                </a:cubicBezTo>
                <a:cubicBezTo>
                  <a:pt x="335" y="256"/>
                  <a:pt x="334" y="256"/>
                  <a:pt x="334" y="256"/>
                </a:cubicBezTo>
                <a:cubicBezTo>
                  <a:pt x="333" y="255"/>
                  <a:pt x="333" y="253"/>
                  <a:pt x="332" y="252"/>
                </a:cubicBezTo>
                <a:cubicBezTo>
                  <a:pt x="336" y="251"/>
                  <a:pt x="339" y="249"/>
                  <a:pt x="343" y="248"/>
                </a:cubicBezTo>
                <a:cubicBezTo>
                  <a:pt x="344" y="247"/>
                  <a:pt x="345" y="247"/>
                  <a:pt x="346" y="246"/>
                </a:cubicBezTo>
                <a:cubicBezTo>
                  <a:pt x="348" y="245"/>
                  <a:pt x="346" y="244"/>
                  <a:pt x="346" y="242"/>
                </a:cubicBezTo>
                <a:cubicBezTo>
                  <a:pt x="346" y="241"/>
                  <a:pt x="348" y="240"/>
                  <a:pt x="348" y="239"/>
                </a:cubicBezTo>
                <a:cubicBezTo>
                  <a:pt x="348" y="238"/>
                  <a:pt x="348" y="239"/>
                  <a:pt x="347" y="238"/>
                </a:cubicBezTo>
                <a:cubicBezTo>
                  <a:pt x="346" y="237"/>
                  <a:pt x="344" y="236"/>
                  <a:pt x="343" y="235"/>
                </a:cubicBezTo>
                <a:cubicBezTo>
                  <a:pt x="342" y="234"/>
                  <a:pt x="342" y="233"/>
                  <a:pt x="342" y="232"/>
                </a:cubicBezTo>
                <a:cubicBezTo>
                  <a:pt x="342" y="231"/>
                  <a:pt x="342" y="230"/>
                  <a:pt x="342" y="230"/>
                </a:cubicBezTo>
                <a:cubicBezTo>
                  <a:pt x="341" y="228"/>
                  <a:pt x="340" y="229"/>
                  <a:pt x="338" y="228"/>
                </a:cubicBezTo>
                <a:cubicBezTo>
                  <a:pt x="335" y="225"/>
                  <a:pt x="336" y="223"/>
                  <a:pt x="338" y="221"/>
                </a:cubicBezTo>
                <a:cubicBezTo>
                  <a:pt x="339" y="220"/>
                  <a:pt x="341" y="219"/>
                  <a:pt x="342" y="218"/>
                </a:cubicBezTo>
                <a:cubicBezTo>
                  <a:pt x="343" y="216"/>
                  <a:pt x="342" y="215"/>
                  <a:pt x="340" y="213"/>
                </a:cubicBezTo>
                <a:cubicBezTo>
                  <a:pt x="339" y="212"/>
                  <a:pt x="338" y="211"/>
                  <a:pt x="337" y="210"/>
                </a:cubicBezTo>
                <a:cubicBezTo>
                  <a:pt x="335" y="208"/>
                  <a:pt x="335" y="208"/>
                  <a:pt x="335" y="206"/>
                </a:cubicBezTo>
                <a:cubicBezTo>
                  <a:pt x="335" y="204"/>
                  <a:pt x="337" y="204"/>
                  <a:pt x="335" y="202"/>
                </a:cubicBezTo>
                <a:cubicBezTo>
                  <a:pt x="335" y="201"/>
                  <a:pt x="334" y="200"/>
                  <a:pt x="334" y="199"/>
                </a:cubicBezTo>
                <a:cubicBezTo>
                  <a:pt x="333" y="199"/>
                  <a:pt x="334" y="198"/>
                  <a:pt x="334" y="197"/>
                </a:cubicBezTo>
                <a:cubicBezTo>
                  <a:pt x="333" y="196"/>
                  <a:pt x="328" y="197"/>
                  <a:pt x="327" y="197"/>
                </a:cubicBezTo>
                <a:cubicBezTo>
                  <a:pt x="325" y="198"/>
                  <a:pt x="325" y="199"/>
                  <a:pt x="323" y="200"/>
                </a:cubicBezTo>
                <a:cubicBezTo>
                  <a:pt x="322" y="200"/>
                  <a:pt x="322" y="199"/>
                  <a:pt x="321" y="200"/>
                </a:cubicBezTo>
                <a:cubicBezTo>
                  <a:pt x="319" y="200"/>
                  <a:pt x="320" y="199"/>
                  <a:pt x="319" y="200"/>
                </a:cubicBezTo>
                <a:cubicBezTo>
                  <a:pt x="317" y="202"/>
                  <a:pt x="318" y="204"/>
                  <a:pt x="320" y="205"/>
                </a:cubicBezTo>
                <a:cubicBezTo>
                  <a:pt x="317" y="207"/>
                  <a:pt x="316" y="209"/>
                  <a:pt x="313" y="209"/>
                </a:cubicBezTo>
                <a:cubicBezTo>
                  <a:pt x="313" y="208"/>
                  <a:pt x="313" y="206"/>
                  <a:pt x="313" y="205"/>
                </a:cubicBezTo>
                <a:cubicBezTo>
                  <a:pt x="313" y="204"/>
                  <a:pt x="314" y="204"/>
                  <a:pt x="314" y="203"/>
                </a:cubicBezTo>
                <a:cubicBezTo>
                  <a:pt x="315" y="202"/>
                  <a:pt x="315" y="200"/>
                  <a:pt x="315" y="199"/>
                </a:cubicBezTo>
                <a:cubicBezTo>
                  <a:pt x="315" y="199"/>
                  <a:pt x="314" y="198"/>
                  <a:pt x="314" y="198"/>
                </a:cubicBezTo>
                <a:cubicBezTo>
                  <a:pt x="314" y="197"/>
                  <a:pt x="314" y="196"/>
                  <a:pt x="314" y="195"/>
                </a:cubicBezTo>
                <a:cubicBezTo>
                  <a:pt x="314" y="192"/>
                  <a:pt x="314" y="191"/>
                  <a:pt x="316" y="189"/>
                </a:cubicBezTo>
                <a:cubicBezTo>
                  <a:pt x="318" y="186"/>
                  <a:pt x="320" y="185"/>
                  <a:pt x="322" y="182"/>
                </a:cubicBezTo>
                <a:cubicBezTo>
                  <a:pt x="323" y="181"/>
                  <a:pt x="323" y="181"/>
                  <a:pt x="323" y="179"/>
                </a:cubicBezTo>
                <a:cubicBezTo>
                  <a:pt x="323" y="178"/>
                  <a:pt x="323" y="178"/>
                  <a:pt x="324" y="176"/>
                </a:cubicBezTo>
                <a:cubicBezTo>
                  <a:pt x="326" y="174"/>
                  <a:pt x="327" y="172"/>
                  <a:pt x="329" y="171"/>
                </a:cubicBezTo>
                <a:cubicBezTo>
                  <a:pt x="331" y="168"/>
                  <a:pt x="333" y="165"/>
                  <a:pt x="335" y="163"/>
                </a:cubicBezTo>
                <a:cubicBezTo>
                  <a:pt x="337" y="161"/>
                  <a:pt x="336" y="159"/>
                  <a:pt x="338" y="157"/>
                </a:cubicBezTo>
                <a:cubicBezTo>
                  <a:pt x="337" y="157"/>
                  <a:pt x="342" y="149"/>
                  <a:pt x="343" y="150"/>
                </a:cubicBezTo>
                <a:cubicBezTo>
                  <a:pt x="343" y="151"/>
                  <a:pt x="343" y="151"/>
                  <a:pt x="343" y="152"/>
                </a:cubicBezTo>
                <a:cubicBezTo>
                  <a:pt x="344" y="152"/>
                  <a:pt x="349" y="153"/>
                  <a:pt x="350" y="151"/>
                </a:cubicBezTo>
                <a:cubicBezTo>
                  <a:pt x="350" y="151"/>
                  <a:pt x="350" y="150"/>
                  <a:pt x="350" y="149"/>
                </a:cubicBezTo>
                <a:cubicBezTo>
                  <a:pt x="350" y="149"/>
                  <a:pt x="352" y="149"/>
                  <a:pt x="352" y="149"/>
                </a:cubicBezTo>
                <a:cubicBezTo>
                  <a:pt x="352" y="149"/>
                  <a:pt x="352" y="148"/>
                  <a:pt x="352" y="148"/>
                </a:cubicBezTo>
                <a:cubicBezTo>
                  <a:pt x="352" y="148"/>
                  <a:pt x="353" y="146"/>
                  <a:pt x="353" y="146"/>
                </a:cubicBezTo>
                <a:cubicBezTo>
                  <a:pt x="354" y="145"/>
                  <a:pt x="354" y="145"/>
                  <a:pt x="353" y="143"/>
                </a:cubicBezTo>
                <a:cubicBezTo>
                  <a:pt x="353" y="142"/>
                  <a:pt x="352" y="141"/>
                  <a:pt x="352" y="140"/>
                </a:cubicBezTo>
                <a:cubicBezTo>
                  <a:pt x="352" y="138"/>
                  <a:pt x="353" y="134"/>
                  <a:pt x="353" y="132"/>
                </a:cubicBezTo>
                <a:cubicBezTo>
                  <a:pt x="355" y="121"/>
                  <a:pt x="356" y="110"/>
                  <a:pt x="360" y="99"/>
                </a:cubicBezTo>
                <a:cubicBezTo>
                  <a:pt x="361" y="97"/>
                  <a:pt x="363" y="95"/>
                  <a:pt x="364" y="93"/>
                </a:cubicBezTo>
                <a:cubicBezTo>
                  <a:pt x="366" y="90"/>
                  <a:pt x="366" y="87"/>
                  <a:pt x="367" y="85"/>
                </a:cubicBezTo>
                <a:cubicBezTo>
                  <a:pt x="363" y="83"/>
                  <a:pt x="360" y="83"/>
                  <a:pt x="356" y="83"/>
                </a:cubicBezTo>
                <a:cubicBezTo>
                  <a:pt x="354" y="83"/>
                  <a:pt x="352" y="83"/>
                  <a:pt x="351" y="82"/>
                </a:cubicBezTo>
                <a:cubicBezTo>
                  <a:pt x="349" y="81"/>
                  <a:pt x="348" y="78"/>
                  <a:pt x="346" y="77"/>
                </a:cubicBezTo>
                <a:cubicBezTo>
                  <a:pt x="344" y="77"/>
                  <a:pt x="343" y="80"/>
                  <a:pt x="341" y="80"/>
                </a:cubicBezTo>
                <a:cubicBezTo>
                  <a:pt x="340" y="80"/>
                  <a:pt x="338" y="79"/>
                  <a:pt x="336" y="79"/>
                </a:cubicBezTo>
                <a:cubicBezTo>
                  <a:pt x="334" y="79"/>
                  <a:pt x="335" y="81"/>
                  <a:pt x="334" y="79"/>
                </a:cubicBezTo>
                <a:cubicBezTo>
                  <a:pt x="333" y="78"/>
                  <a:pt x="333" y="78"/>
                  <a:pt x="332" y="77"/>
                </a:cubicBezTo>
                <a:cubicBezTo>
                  <a:pt x="330" y="76"/>
                  <a:pt x="329" y="77"/>
                  <a:pt x="329" y="79"/>
                </a:cubicBezTo>
                <a:cubicBezTo>
                  <a:pt x="326" y="79"/>
                  <a:pt x="322" y="75"/>
                  <a:pt x="321" y="72"/>
                </a:cubicBezTo>
                <a:cubicBezTo>
                  <a:pt x="320" y="70"/>
                  <a:pt x="321" y="68"/>
                  <a:pt x="318" y="67"/>
                </a:cubicBezTo>
                <a:cubicBezTo>
                  <a:pt x="316" y="67"/>
                  <a:pt x="314" y="66"/>
                  <a:pt x="312" y="66"/>
                </a:cubicBezTo>
                <a:cubicBezTo>
                  <a:pt x="311" y="66"/>
                  <a:pt x="311" y="65"/>
                  <a:pt x="310" y="65"/>
                </a:cubicBezTo>
                <a:cubicBezTo>
                  <a:pt x="309" y="66"/>
                  <a:pt x="308" y="67"/>
                  <a:pt x="307" y="68"/>
                </a:cubicBezTo>
                <a:cubicBezTo>
                  <a:pt x="306" y="68"/>
                  <a:pt x="303" y="67"/>
                  <a:pt x="302" y="66"/>
                </a:cubicBezTo>
                <a:cubicBezTo>
                  <a:pt x="301" y="66"/>
                  <a:pt x="300" y="65"/>
                  <a:pt x="299" y="64"/>
                </a:cubicBezTo>
                <a:cubicBezTo>
                  <a:pt x="297" y="64"/>
                  <a:pt x="295" y="64"/>
                  <a:pt x="293" y="64"/>
                </a:cubicBezTo>
                <a:cubicBezTo>
                  <a:pt x="291" y="63"/>
                  <a:pt x="289" y="63"/>
                  <a:pt x="287" y="62"/>
                </a:cubicBezTo>
                <a:cubicBezTo>
                  <a:pt x="287" y="61"/>
                  <a:pt x="286" y="61"/>
                  <a:pt x="286" y="61"/>
                </a:cubicBezTo>
                <a:cubicBezTo>
                  <a:pt x="286" y="61"/>
                  <a:pt x="285" y="60"/>
                  <a:pt x="285" y="60"/>
                </a:cubicBezTo>
                <a:cubicBezTo>
                  <a:pt x="285" y="60"/>
                  <a:pt x="284" y="60"/>
                  <a:pt x="284" y="59"/>
                </a:cubicBezTo>
                <a:cubicBezTo>
                  <a:pt x="281" y="58"/>
                  <a:pt x="278" y="56"/>
                  <a:pt x="275" y="54"/>
                </a:cubicBezTo>
                <a:cubicBezTo>
                  <a:pt x="275" y="54"/>
                  <a:pt x="273" y="53"/>
                  <a:pt x="273" y="52"/>
                </a:cubicBezTo>
                <a:cubicBezTo>
                  <a:pt x="272" y="52"/>
                  <a:pt x="273" y="51"/>
                  <a:pt x="273" y="50"/>
                </a:cubicBezTo>
                <a:cubicBezTo>
                  <a:pt x="272" y="48"/>
                  <a:pt x="270" y="47"/>
                  <a:pt x="271" y="44"/>
                </a:cubicBezTo>
                <a:cubicBezTo>
                  <a:pt x="271" y="43"/>
                  <a:pt x="273" y="40"/>
                  <a:pt x="272" y="40"/>
                </a:cubicBezTo>
                <a:cubicBezTo>
                  <a:pt x="271" y="37"/>
                  <a:pt x="269" y="41"/>
                  <a:pt x="268" y="42"/>
                </a:cubicBezTo>
                <a:cubicBezTo>
                  <a:pt x="267" y="43"/>
                  <a:pt x="268" y="47"/>
                  <a:pt x="265" y="47"/>
                </a:cubicBezTo>
                <a:cubicBezTo>
                  <a:pt x="264" y="47"/>
                  <a:pt x="261" y="45"/>
                  <a:pt x="260" y="44"/>
                </a:cubicBezTo>
                <a:cubicBezTo>
                  <a:pt x="258" y="43"/>
                  <a:pt x="254" y="41"/>
                  <a:pt x="253" y="39"/>
                </a:cubicBezTo>
                <a:cubicBezTo>
                  <a:pt x="252" y="38"/>
                  <a:pt x="253" y="37"/>
                  <a:pt x="254" y="35"/>
                </a:cubicBezTo>
                <a:cubicBezTo>
                  <a:pt x="250" y="36"/>
                  <a:pt x="252" y="33"/>
                  <a:pt x="249" y="32"/>
                </a:cubicBezTo>
                <a:cubicBezTo>
                  <a:pt x="248" y="31"/>
                  <a:pt x="246" y="33"/>
                  <a:pt x="245" y="33"/>
                </a:cubicBezTo>
                <a:cubicBezTo>
                  <a:pt x="244" y="33"/>
                  <a:pt x="242" y="32"/>
                  <a:pt x="241" y="32"/>
                </a:cubicBezTo>
                <a:cubicBezTo>
                  <a:pt x="241" y="31"/>
                  <a:pt x="240" y="31"/>
                  <a:pt x="239" y="30"/>
                </a:cubicBezTo>
                <a:cubicBezTo>
                  <a:pt x="238" y="29"/>
                  <a:pt x="239" y="28"/>
                  <a:pt x="238" y="27"/>
                </a:cubicBezTo>
                <a:cubicBezTo>
                  <a:pt x="237" y="26"/>
                  <a:pt x="236" y="27"/>
                  <a:pt x="235" y="26"/>
                </a:cubicBezTo>
                <a:cubicBezTo>
                  <a:pt x="234" y="25"/>
                  <a:pt x="234" y="25"/>
                  <a:pt x="234" y="24"/>
                </a:cubicBezTo>
                <a:cubicBezTo>
                  <a:pt x="232" y="25"/>
                  <a:pt x="232" y="26"/>
                  <a:pt x="230" y="24"/>
                </a:cubicBezTo>
                <a:cubicBezTo>
                  <a:pt x="229" y="23"/>
                  <a:pt x="228" y="22"/>
                  <a:pt x="228" y="20"/>
                </a:cubicBezTo>
                <a:cubicBezTo>
                  <a:pt x="227" y="18"/>
                  <a:pt x="228" y="15"/>
                  <a:pt x="224" y="14"/>
                </a:cubicBezTo>
                <a:cubicBezTo>
                  <a:pt x="221" y="13"/>
                  <a:pt x="219" y="16"/>
                  <a:pt x="217" y="17"/>
                </a:cubicBezTo>
                <a:cubicBezTo>
                  <a:pt x="215" y="17"/>
                  <a:pt x="214" y="15"/>
                  <a:pt x="214" y="14"/>
                </a:cubicBezTo>
                <a:cubicBezTo>
                  <a:pt x="212" y="12"/>
                  <a:pt x="212" y="13"/>
                  <a:pt x="210" y="12"/>
                </a:cubicBezTo>
                <a:cubicBezTo>
                  <a:pt x="209" y="11"/>
                  <a:pt x="210" y="9"/>
                  <a:pt x="210" y="8"/>
                </a:cubicBezTo>
                <a:cubicBezTo>
                  <a:pt x="210" y="6"/>
                  <a:pt x="210" y="5"/>
                  <a:pt x="209" y="3"/>
                </a:cubicBezTo>
                <a:cubicBezTo>
                  <a:pt x="207" y="0"/>
                  <a:pt x="205" y="1"/>
                  <a:pt x="202" y="2"/>
                </a:cubicBezTo>
                <a:cubicBezTo>
                  <a:pt x="197" y="3"/>
                  <a:pt x="190" y="4"/>
                  <a:pt x="185" y="7"/>
                </a:cubicBezTo>
                <a:cubicBezTo>
                  <a:pt x="181" y="10"/>
                  <a:pt x="182" y="12"/>
                  <a:pt x="182" y="16"/>
                </a:cubicBezTo>
                <a:cubicBezTo>
                  <a:pt x="182" y="18"/>
                  <a:pt x="181" y="20"/>
                  <a:pt x="182" y="22"/>
                </a:cubicBezTo>
                <a:cubicBezTo>
                  <a:pt x="182" y="23"/>
                  <a:pt x="183" y="24"/>
                  <a:pt x="184" y="25"/>
                </a:cubicBezTo>
                <a:cubicBezTo>
                  <a:pt x="183" y="25"/>
                  <a:pt x="183" y="24"/>
                  <a:pt x="182" y="24"/>
                </a:cubicBezTo>
                <a:cubicBezTo>
                  <a:pt x="182" y="27"/>
                  <a:pt x="181" y="30"/>
                  <a:pt x="183" y="32"/>
                </a:cubicBezTo>
                <a:cubicBezTo>
                  <a:pt x="183" y="32"/>
                  <a:pt x="181" y="32"/>
                  <a:pt x="181" y="33"/>
                </a:cubicBezTo>
                <a:cubicBezTo>
                  <a:pt x="181" y="33"/>
                  <a:pt x="181" y="34"/>
                  <a:pt x="180" y="34"/>
                </a:cubicBezTo>
                <a:cubicBezTo>
                  <a:pt x="179" y="35"/>
                  <a:pt x="178" y="36"/>
                  <a:pt x="176" y="37"/>
                </a:cubicBezTo>
                <a:cubicBezTo>
                  <a:pt x="171" y="40"/>
                  <a:pt x="166" y="44"/>
                  <a:pt x="161" y="48"/>
                </a:cubicBezTo>
                <a:cubicBezTo>
                  <a:pt x="159" y="50"/>
                  <a:pt x="156" y="52"/>
                  <a:pt x="153" y="53"/>
                </a:cubicBezTo>
                <a:cubicBezTo>
                  <a:pt x="150" y="55"/>
                  <a:pt x="144" y="57"/>
                  <a:pt x="143" y="60"/>
                </a:cubicBezTo>
                <a:cubicBezTo>
                  <a:pt x="141" y="64"/>
                  <a:pt x="137" y="66"/>
                  <a:pt x="133" y="68"/>
                </a:cubicBezTo>
                <a:cubicBezTo>
                  <a:pt x="130" y="70"/>
                  <a:pt x="127" y="74"/>
                  <a:pt x="123" y="74"/>
                </a:cubicBezTo>
                <a:cubicBezTo>
                  <a:pt x="121" y="74"/>
                  <a:pt x="118" y="74"/>
                  <a:pt x="116" y="73"/>
                </a:cubicBezTo>
                <a:cubicBezTo>
                  <a:pt x="114" y="73"/>
                  <a:pt x="112" y="71"/>
                  <a:pt x="110" y="71"/>
                </a:cubicBezTo>
                <a:cubicBezTo>
                  <a:pt x="108" y="71"/>
                  <a:pt x="107" y="73"/>
                  <a:pt x="106" y="72"/>
                </a:cubicBezTo>
                <a:cubicBezTo>
                  <a:pt x="105" y="71"/>
                  <a:pt x="102" y="67"/>
                  <a:pt x="102" y="65"/>
                </a:cubicBezTo>
                <a:cubicBezTo>
                  <a:pt x="101" y="63"/>
                  <a:pt x="104" y="61"/>
                  <a:pt x="103" y="59"/>
                </a:cubicBezTo>
                <a:cubicBezTo>
                  <a:pt x="102" y="57"/>
                  <a:pt x="99" y="57"/>
                  <a:pt x="97" y="58"/>
                </a:cubicBezTo>
                <a:cubicBezTo>
                  <a:pt x="92" y="60"/>
                  <a:pt x="89" y="58"/>
                  <a:pt x="84" y="56"/>
                </a:cubicBezTo>
                <a:cubicBezTo>
                  <a:pt x="84" y="58"/>
                  <a:pt x="84" y="57"/>
                  <a:pt x="85" y="58"/>
                </a:cubicBezTo>
                <a:cubicBezTo>
                  <a:pt x="86" y="59"/>
                  <a:pt x="86" y="60"/>
                  <a:pt x="86" y="62"/>
                </a:cubicBezTo>
                <a:cubicBezTo>
                  <a:pt x="86" y="62"/>
                  <a:pt x="85" y="63"/>
                  <a:pt x="85" y="64"/>
                </a:cubicBezTo>
                <a:cubicBezTo>
                  <a:pt x="85" y="65"/>
                  <a:pt x="86" y="67"/>
                  <a:pt x="86" y="68"/>
                </a:cubicBezTo>
                <a:cubicBezTo>
                  <a:pt x="87" y="71"/>
                  <a:pt x="88" y="72"/>
                  <a:pt x="89" y="74"/>
                </a:cubicBezTo>
                <a:cubicBezTo>
                  <a:pt x="92" y="76"/>
                  <a:pt x="93" y="76"/>
                  <a:pt x="92" y="80"/>
                </a:cubicBezTo>
                <a:cubicBezTo>
                  <a:pt x="92" y="81"/>
                  <a:pt x="91" y="83"/>
                  <a:pt x="92" y="84"/>
                </a:cubicBezTo>
                <a:cubicBezTo>
                  <a:pt x="92" y="85"/>
                  <a:pt x="93" y="85"/>
                  <a:pt x="93" y="86"/>
                </a:cubicBezTo>
                <a:cubicBezTo>
                  <a:pt x="93" y="89"/>
                  <a:pt x="92" y="91"/>
                  <a:pt x="91" y="94"/>
                </a:cubicBezTo>
                <a:cubicBezTo>
                  <a:pt x="91" y="97"/>
                  <a:pt x="94" y="97"/>
                  <a:pt x="91" y="99"/>
                </a:cubicBezTo>
                <a:cubicBezTo>
                  <a:pt x="89" y="100"/>
                  <a:pt x="86" y="103"/>
                  <a:pt x="84" y="103"/>
                </a:cubicBezTo>
                <a:cubicBezTo>
                  <a:pt x="84" y="102"/>
                  <a:pt x="84" y="100"/>
                  <a:pt x="84" y="99"/>
                </a:cubicBezTo>
                <a:cubicBezTo>
                  <a:pt x="83" y="99"/>
                  <a:pt x="81" y="100"/>
                  <a:pt x="80" y="102"/>
                </a:cubicBezTo>
                <a:cubicBezTo>
                  <a:pt x="79" y="103"/>
                  <a:pt x="80" y="104"/>
                  <a:pt x="81" y="106"/>
                </a:cubicBezTo>
                <a:cubicBezTo>
                  <a:pt x="80" y="105"/>
                  <a:pt x="80" y="105"/>
                  <a:pt x="79" y="105"/>
                </a:cubicBezTo>
                <a:cubicBezTo>
                  <a:pt x="80" y="105"/>
                  <a:pt x="80" y="106"/>
                  <a:pt x="81" y="106"/>
                </a:cubicBezTo>
                <a:cubicBezTo>
                  <a:pt x="80" y="106"/>
                  <a:pt x="79" y="105"/>
                  <a:pt x="79" y="105"/>
                </a:cubicBezTo>
                <a:cubicBezTo>
                  <a:pt x="79" y="104"/>
                  <a:pt x="79" y="100"/>
                  <a:pt x="77" y="102"/>
                </a:cubicBezTo>
                <a:cubicBezTo>
                  <a:pt x="76" y="102"/>
                  <a:pt x="76" y="103"/>
                  <a:pt x="76" y="103"/>
                </a:cubicBezTo>
                <a:cubicBezTo>
                  <a:pt x="74" y="104"/>
                  <a:pt x="73" y="102"/>
                  <a:pt x="73" y="101"/>
                </a:cubicBezTo>
                <a:cubicBezTo>
                  <a:pt x="72" y="101"/>
                  <a:pt x="71" y="102"/>
                  <a:pt x="70" y="102"/>
                </a:cubicBezTo>
                <a:cubicBezTo>
                  <a:pt x="70" y="101"/>
                  <a:pt x="70" y="100"/>
                  <a:pt x="68" y="100"/>
                </a:cubicBezTo>
                <a:cubicBezTo>
                  <a:pt x="67" y="101"/>
                  <a:pt x="67" y="101"/>
                  <a:pt x="66" y="102"/>
                </a:cubicBezTo>
                <a:cubicBezTo>
                  <a:pt x="64" y="103"/>
                  <a:pt x="62" y="105"/>
                  <a:pt x="60" y="107"/>
                </a:cubicBezTo>
                <a:cubicBezTo>
                  <a:pt x="59" y="105"/>
                  <a:pt x="59" y="105"/>
                  <a:pt x="58" y="103"/>
                </a:cubicBezTo>
                <a:cubicBezTo>
                  <a:pt x="56" y="102"/>
                  <a:pt x="57" y="102"/>
                  <a:pt x="56" y="100"/>
                </a:cubicBezTo>
                <a:cubicBezTo>
                  <a:pt x="56" y="97"/>
                  <a:pt x="54" y="95"/>
                  <a:pt x="51" y="94"/>
                </a:cubicBezTo>
                <a:cubicBezTo>
                  <a:pt x="51" y="94"/>
                  <a:pt x="51" y="93"/>
                  <a:pt x="52" y="92"/>
                </a:cubicBezTo>
                <a:cubicBezTo>
                  <a:pt x="49" y="93"/>
                  <a:pt x="49" y="93"/>
                  <a:pt x="48" y="95"/>
                </a:cubicBezTo>
                <a:cubicBezTo>
                  <a:pt x="49" y="93"/>
                  <a:pt x="49" y="92"/>
                  <a:pt x="49" y="90"/>
                </a:cubicBezTo>
                <a:cubicBezTo>
                  <a:pt x="48" y="91"/>
                  <a:pt x="47" y="92"/>
                  <a:pt x="46" y="92"/>
                </a:cubicBezTo>
                <a:cubicBezTo>
                  <a:pt x="46" y="91"/>
                  <a:pt x="46" y="91"/>
                  <a:pt x="46" y="90"/>
                </a:cubicBezTo>
                <a:cubicBezTo>
                  <a:pt x="44" y="90"/>
                  <a:pt x="43" y="91"/>
                  <a:pt x="41" y="92"/>
                </a:cubicBezTo>
                <a:cubicBezTo>
                  <a:pt x="39" y="92"/>
                  <a:pt x="40" y="92"/>
                  <a:pt x="38" y="91"/>
                </a:cubicBezTo>
                <a:cubicBezTo>
                  <a:pt x="37" y="92"/>
                  <a:pt x="36" y="92"/>
                  <a:pt x="35" y="94"/>
                </a:cubicBezTo>
                <a:cubicBezTo>
                  <a:pt x="35" y="96"/>
                  <a:pt x="36" y="97"/>
                  <a:pt x="34" y="98"/>
                </a:cubicBezTo>
                <a:cubicBezTo>
                  <a:pt x="31" y="98"/>
                  <a:pt x="28" y="93"/>
                  <a:pt x="27" y="99"/>
                </a:cubicBezTo>
                <a:cubicBezTo>
                  <a:pt x="27" y="98"/>
                  <a:pt x="26" y="97"/>
                  <a:pt x="25" y="97"/>
                </a:cubicBezTo>
                <a:cubicBezTo>
                  <a:pt x="25" y="97"/>
                  <a:pt x="25" y="98"/>
                  <a:pt x="24" y="99"/>
                </a:cubicBezTo>
                <a:cubicBezTo>
                  <a:pt x="24" y="97"/>
                  <a:pt x="24" y="96"/>
                  <a:pt x="24" y="94"/>
                </a:cubicBezTo>
                <a:cubicBezTo>
                  <a:pt x="23" y="95"/>
                  <a:pt x="21" y="95"/>
                  <a:pt x="19" y="96"/>
                </a:cubicBezTo>
                <a:cubicBezTo>
                  <a:pt x="18" y="96"/>
                  <a:pt x="15" y="98"/>
                  <a:pt x="14" y="97"/>
                </a:cubicBezTo>
                <a:cubicBezTo>
                  <a:pt x="12" y="96"/>
                  <a:pt x="14" y="95"/>
                  <a:pt x="12" y="96"/>
                </a:cubicBezTo>
                <a:cubicBezTo>
                  <a:pt x="10" y="97"/>
                  <a:pt x="8" y="98"/>
                  <a:pt x="6" y="99"/>
                </a:cubicBezTo>
                <a:cubicBezTo>
                  <a:pt x="7" y="100"/>
                  <a:pt x="7" y="100"/>
                  <a:pt x="8" y="100"/>
                </a:cubicBezTo>
                <a:cubicBezTo>
                  <a:pt x="6" y="100"/>
                  <a:pt x="3" y="99"/>
                  <a:pt x="1" y="101"/>
                </a:cubicBezTo>
                <a:cubicBezTo>
                  <a:pt x="0" y="102"/>
                  <a:pt x="0" y="106"/>
                  <a:pt x="0" y="108"/>
                </a:cubicBezTo>
                <a:cubicBezTo>
                  <a:pt x="1" y="110"/>
                  <a:pt x="1" y="109"/>
                  <a:pt x="3" y="109"/>
                </a:cubicBezTo>
                <a:cubicBezTo>
                  <a:pt x="4" y="108"/>
                  <a:pt x="4" y="109"/>
                  <a:pt x="5" y="109"/>
                </a:cubicBezTo>
                <a:cubicBezTo>
                  <a:pt x="8" y="109"/>
                  <a:pt x="11" y="107"/>
                  <a:pt x="13" y="107"/>
                </a:cubicBezTo>
                <a:cubicBezTo>
                  <a:pt x="11" y="108"/>
                  <a:pt x="11" y="108"/>
                  <a:pt x="10" y="110"/>
                </a:cubicBezTo>
                <a:cubicBezTo>
                  <a:pt x="15" y="109"/>
                  <a:pt x="15" y="109"/>
                  <a:pt x="15" y="109"/>
                </a:cubicBezTo>
                <a:cubicBezTo>
                  <a:pt x="14" y="111"/>
                  <a:pt x="14" y="111"/>
                  <a:pt x="16" y="112"/>
                </a:cubicBezTo>
                <a:cubicBezTo>
                  <a:pt x="16" y="112"/>
                  <a:pt x="15" y="112"/>
                  <a:pt x="14" y="113"/>
                </a:cubicBezTo>
                <a:cubicBezTo>
                  <a:pt x="16" y="113"/>
                  <a:pt x="17" y="114"/>
                  <a:pt x="18" y="114"/>
                </a:cubicBezTo>
                <a:cubicBezTo>
                  <a:pt x="17" y="114"/>
                  <a:pt x="15" y="114"/>
                  <a:pt x="15" y="114"/>
                </a:cubicBezTo>
                <a:cubicBezTo>
                  <a:pt x="14" y="113"/>
                  <a:pt x="14" y="112"/>
                  <a:pt x="14" y="112"/>
                </a:cubicBezTo>
                <a:cubicBezTo>
                  <a:pt x="13" y="112"/>
                  <a:pt x="13" y="112"/>
                  <a:pt x="12" y="112"/>
                </a:cubicBezTo>
                <a:cubicBezTo>
                  <a:pt x="11" y="112"/>
                  <a:pt x="10" y="112"/>
                  <a:pt x="9" y="112"/>
                </a:cubicBezTo>
                <a:cubicBezTo>
                  <a:pt x="7" y="112"/>
                  <a:pt x="7" y="112"/>
                  <a:pt x="6" y="110"/>
                </a:cubicBezTo>
                <a:cubicBezTo>
                  <a:pt x="4" y="113"/>
                  <a:pt x="5" y="113"/>
                  <a:pt x="6" y="116"/>
                </a:cubicBezTo>
                <a:cubicBezTo>
                  <a:pt x="8" y="114"/>
                  <a:pt x="9" y="114"/>
                  <a:pt x="11" y="115"/>
                </a:cubicBezTo>
                <a:cubicBezTo>
                  <a:pt x="12" y="116"/>
                  <a:pt x="16" y="119"/>
                  <a:pt x="13" y="120"/>
                </a:cubicBezTo>
                <a:cubicBezTo>
                  <a:pt x="12" y="121"/>
                  <a:pt x="12" y="120"/>
                  <a:pt x="11" y="120"/>
                </a:cubicBezTo>
                <a:cubicBezTo>
                  <a:pt x="10" y="119"/>
                  <a:pt x="8" y="120"/>
                  <a:pt x="7" y="120"/>
                </a:cubicBezTo>
                <a:cubicBezTo>
                  <a:pt x="4" y="120"/>
                  <a:pt x="3" y="120"/>
                  <a:pt x="1" y="122"/>
                </a:cubicBezTo>
                <a:cubicBezTo>
                  <a:pt x="3" y="123"/>
                  <a:pt x="6" y="124"/>
                  <a:pt x="8" y="125"/>
                </a:cubicBezTo>
                <a:cubicBezTo>
                  <a:pt x="11" y="128"/>
                  <a:pt x="10" y="130"/>
                  <a:pt x="10" y="133"/>
                </a:cubicBezTo>
                <a:cubicBezTo>
                  <a:pt x="12" y="133"/>
                  <a:pt x="16" y="134"/>
                  <a:pt x="17" y="130"/>
                </a:cubicBezTo>
                <a:cubicBezTo>
                  <a:pt x="18" y="130"/>
                  <a:pt x="18" y="131"/>
                  <a:pt x="19" y="131"/>
                </a:cubicBezTo>
                <a:cubicBezTo>
                  <a:pt x="20" y="131"/>
                  <a:pt x="20" y="131"/>
                  <a:pt x="21" y="131"/>
                </a:cubicBezTo>
                <a:cubicBezTo>
                  <a:pt x="22" y="131"/>
                  <a:pt x="23" y="131"/>
                  <a:pt x="23" y="131"/>
                </a:cubicBezTo>
                <a:cubicBezTo>
                  <a:pt x="24" y="132"/>
                  <a:pt x="25" y="134"/>
                  <a:pt x="26" y="134"/>
                </a:cubicBezTo>
                <a:cubicBezTo>
                  <a:pt x="28" y="135"/>
                  <a:pt x="28" y="133"/>
                  <a:pt x="28" y="132"/>
                </a:cubicBezTo>
                <a:cubicBezTo>
                  <a:pt x="28" y="133"/>
                  <a:pt x="28" y="133"/>
                  <a:pt x="28" y="134"/>
                </a:cubicBezTo>
                <a:cubicBezTo>
                  <a:pt x="29" y="134"/>
                  <a:pt x="29" y="134"/>
                  <a:pt x="30" y="133"/>
                </a:cubicBezTo>
                <a:cubicBezTo>
                  <a:pt x="30" y="134"/>
                  <a:pt x="29" y="135"/>
                  <a:pt x="29" y="135"/>
                </a:cubicBezTo>
                <a:cubicBezTo>
                  <a:pt x="31" y="136"/>
                  <a:pt x="31" y="135"/>
                  <a:pt x="33" y="135"/>
                </a:cubicBezTo>
                <a:cubicBezTo>
                  <a:pt x="34" y="135"/>
                  <a:pt x="34" y="135"/>
                  <a:pt x="34" y="137"/>
                </a:cubicBezTo>
                <a:cubicBezTo>
                  <a:pt x="35" y="137"/>
                  <a:pt x="35" y="139"/>
                  <a:pt x="36" y="139"/>
                </a:cubicBezTo>
                <a:cubicBezTo>
                  <a:pt x="37" y="139"/>
                  <a:pt x="38" y="138"/>
                  <a:pt x="38" y="137"/>
                </a:cubicBezTo>
                <a:cubicBezTo>
                  <a:pt x="38" y="137"/>
                  <a:pt x="39" y="138"/>
                  <a:pt x="39" y="138"/>
                </a:cubicBezTo>
                <a:cubicBezTo>
                  <a:pt x="38" y="140"/>
                  <a:pt x="42" y="142"/>
                  <a:pt x="44" y="140"/>
                </a:cubicBezTo>
                <a:cubicBezTo>
                  <a:pt x="41" y="141"/>
                  <a:pt x="44" y="143"/>
                  <a:pt x="44" y="145"/>
                </a:cubicBezTo>
                <a:cubicBezTo>
                  <a:pt x="44" y="145"/>
                  <a:pt x="44" y="146"/>
                  <a:pt x="44" y="147"/>
                </a:cubicBezTo>
                <a:cubicBezTo>
                  <a:pt x="44" y="148"/>
                  <a:pt x="45" y="148"/>
                  <a:pt x="45" y="149"/>
                </a:cubicBezTo>
                <a:cubicBezTo>
                  <a:pt x="44" y="147"/>
                  <a:pt x="44" y="147"/>
                  <a:pt x="46" y="146"/>
                </a:cubicBezTo>
                <a:cubicBezTo>
                  <a:pt x="46" y="146"/>
                  <a:pt x="47" y="145"/>
                  <a:pt x="47" y="145"/>
                </a:cubicBezTo>
                <a:cubicBezTo>
                  <a:pt x="48" y="145"/>
                  <a:pt x="49" y="148"/>
                  <a:pt x="50" y="148"/>
                </a:cubicBezTo>
                <a:cubicBezTo>
                  <a:pt x="53" y="153"/>
                  <a:pt x="56" y="159"/>
                  <a:pt x="60" y="164"/>
                </a:cubicBezTo>
                <a:cubicBezTo>
                  <a:pt x="69" y="177"/>
                  <a:pt x="78" y="191"/>
                  <a:pt x="86" y="205"/>
                </a:cubicBezTo>
                <a:cubicBezTo>
                  <a:pt x="89" y="208"/>
                  <a:pt x="91" y="211"/>
                  <a:pt x="93" y="215"/>
                </a:cubicBezTo>
                <a:cubicBezTo>
                  <a:pt x="93" y="214"/>
                  <a:pt x="93" y="214"/>
                  <a:pt x="93" y="214"/>
                </a:cubicBezTo>
                <a:cubicBezTo>
                  <a:pt x="91" y="216"/>
                  <a:pt x="91" y="216"/>
                  <a:pt x="93" y="218"/>
                </a:cubicBezTo>
                <a:cubicBezTo>
                  <a:pt x="94" y="220"/>
                  <a:pt x="95" y="222"/>
                  <a:pt x="96" y="224"/>
                </a:cubicBezTo>
                <a:cubicBezTo>
                  <a:pt x="97" y="222"/>
                  <a:pt x="97" y="222"/>
                  <a:pt x="97" y="220"/>
                </a:cubicBezTo>
                <a:cubicBezTo>
                  <a:pt x="97" y="220"/>
                  <a:pt x="99" y="222"/>
                  <a:pt x="99" y="223"/>
                </a:cubicBezTo>
                <a:cubicBezTo>
                  <a:pt x="99" y="224"/>
                  <a:pt x="96" y="224"/>
                  <a:pt x="96" y="225"/>
                </a:cubicBezTo>
                <a:cubicBezTo>
                  <a:pt x="95" y="228"/>
                  <a:pt x="98" y="228"/>
                  <a:pt x="99" y="230"/>
                </a:cubicBezTo>
                <a:cubicBezTo>
                  <a:pt x="99" y="231"/>
                  <a:pt x="99" y="236"/>
                  <a:pt x="98" y="237"/>
                </a:cubicBezTo>
                <a:cubicBezTo>
                  <a:pt x="98" y="239"/>
                  <a:pt x="97" y="239"/>
                  <a:pt x="97" y="241"/>
                </a:cubicBezTo>
                <a:cubicBezTo>
                  <a:pt x="96" y="252"/>
                  <a:pt x="95" y="262"/>
                  <a:pt x="93" y="273"/>
                </a:cubicBezTo>
                <a:cubicBezTo>
                  <a:pt x="94" y="271"/>
                  <a:pt x="95" y="270"/>
                  <a:pt x="96" y="268"/>
                </a:cubicBezTo>
                <a:cubicBezTo>
                  <a:pt x="98" y="269"/>
                  <a:pt x="97" y="271"/>
                  <a:pt x="97" y="273"/>
                </a:cubicBezTo>
                <a:cubicBezTo>
                  <a:pt x="95" y="273"/>
                  <a:pt x="95" y="273"/>
                  <a:pt x="94" y="274"/>
                </a:cubicBezTo>
                <a:cubicBezTo>
                  <a:pt x="94" y="274"/>
                  <a:pt x="93" y="277"/>
                  <a:pt x="93" y="278"/>
                </a:cubicBezTo>
                <a:cubicBezTo>
                  <a:pt x="92" y="279"/>
                  <a:pt x="93" y="281"/>
                  <a:pt x="92" y="282"/>
                </a:cubicBezTo>
                <a:cubicBezTo>
                  <a:pt x="91" y="289"/>
                  <a:pt x="89" y="295"/>
                  <a:pt x="88" y="302"/>
                </a:cubicBezTo>
                <a:cubicBezTo>
                  <a:pt x="87" y="306"/>
                  <a:pt x="87" y="312"/>
                  <a:pt x="85" y="316"/>
                </a:cubicBezTo>
                <a:cubicBezTo>
                  <a:pt x="83" y="321"/>
                  <a:pt x="79" y="325"/>
                  <a:pt x="75" y="328"/>
                </a:cubicBezTo>
                <a:cubicBezTo>
                  <a:pt x="77" y="329"/>
                  <a:pt x="79" y="329"/>
                  <a:pt x="79" y="332"/>
                </a:cubicBezTo>
                <a:cubicBezTo>
                  <a:pt x="81" y="331"/>
                  <a:pt x="81" y="331"/>
                  <a:pt x="84" y="331"/>
                </a:cubicBezTo>
                <a:cubicBezTo>
                  <a:pt x="86" y="332"/>
                  <a:pt x="86" y="332"/>
                  <a:pt x="86" y="334"/>
                </a:cubicBezTo>
                <a:cubicBezTo>
                  <a:pt x="86" y="335"/>
                  <a:pt x="86" y="337"/>
                  <a:pt x="85" y="338"/>
                </a:cubicBezTo>
                <a:cubicBezTo>
                  <a:pt x="85" y="338"/>
                  <a:pt x="83" y="339"/>
                  <a:pt x="83" y="339"/>
                </a:cubicBezTo>
                <a:cubicBezTo>
                  <a:pt x="83" y="341"/>
                  <a:pt x="85" y="342"/>
                  <a:pt x="87" y="342"/>
                </a:cubicBezTo>
                <a:cubicBezTo>
                  <a:pt x="87" y="340"/>
                  <a:pt x="87" y="339"/>
                  <a:pt x="89" y="339"/>
                </a:cubicBezTo>
                <a:cubicBezTo>
                  <a:pt x="89" y="341"/>
                  <a:pt x="90" y="341"/>
                  <a:pt x="92" y="343"/>
                </a:cubicBezTo>
                <a:cubicBezTo>
                  <a:pt x="93" y="343"/>
                  <a:pt x="95" y="344"/>
                  <a:pt x="96" y="344"/>
                </a:cubicBezTo>
                <a:cubicBezTo>
                  <a:pt x="98" y="345"/>
                  <a:pt x="99" y="346"/>
                  <a:pt x="101" y="346"/>
                </a:cubicBezTo>
                <a:cubicBezTo>
                  <a:pt x="104" y="346"/>
                  <a:pt x="104" y="345"/>
                  <a:pt x="105" y="348"/>
                </a:cubicBezTo>
                <a:cubicBezTo>
                  <a:pt x="106" y="349"/>
                  <a:pt x="107" y="350"/>
                  <a:pt x="109" y="351"/>
                </a:cubicBezTo>
                <a:cubicBezTo>
                  <a:pt x="110" y="352"/>
                  <a:pt x="111" y="353"/>
                  <a:pt x="111" y="353"/>
                </a:cubicBezTo>
                <a:cubicBezTo>
                  <a:pt x="112" y="353"/>
                  <a:pt x="113" y="352"/>
                  <a:pt x="113" y="352"/>
                </a:cubicBezTo>
                <a:cubicBezTo>
                  <a:pt x="114" y="352"/>
                  <a:pt x="114" y="353"/>
                  <a:pt x="115" y="353"/>
                </a:cubicBezTo>
                <a:cubicBezTo>
                  <a:pt x="116" y="353"/>
                  <a:pt x="117" y="352"/>
                  <a:pt x="118" y="352"/>
                </a:cubicBezTo>
                <a:cubicBezTo>
                  <a:pt x="120" y="351"/>
                  <a:pt x="119" y="352"/>
                  <a:pt x="121" y="353"/>
                </a:cubicBezTo>
                <a:cubicBezTo>
                  <a:pt x="123" y="354"/>
                  <a:pt x="124" y="356"/>
                  <a:pt x="126" y="357"/>
                </a:cubicBezTo>
                <a:cubicBezTo>
                  <a:pt x="128" y="358"/>
                  <a:pt x="128" y="358"/>
                  <a:pt x="130" y="358"/>
                </a:cubicBezTo>
                <a:cubicBezTo>
                  <a:pt x="131" y="357"/>
                  <a:pt x="134" y="356"/>
                  <a:pt x="135" y="357"/>
                </a:cubicBezTo>
                <a:cubicBezTo>
                  <a:pt x="136" y="357"/>
                  <a:pt x="136" y="358"/>
                  <a:pt x="137" y="358"/>
                </a:cubicBezTo>
                <a:cubicBezTo>
                  <a:pt x="138" y="359"/>
                  <a:pt x="139" y="358"/>
                  <a:pt x="140" y="358"/>
                </a:cubicBezTo>
                <a:cubicBezTo>
                  <a:pt x="142" y="358"/>
                  <a:pt x="149" y="360"/>
                  <a:pt x="150" y="357"/>
                </a:cubicBezTo>
                <a:cubicBezTo>
                  <a:pt x="150" y="356"/>
                  <a:pt x="149" y="354"/>
                  <a:pt x="150" y="352"/>
                </a:cubicBezTo>
                <a:cubicBezTo>
                  <a:pt x="151" y="351"/>
                  <a:pt x="154" y="352"/>
                  <a:pt x="155" y="353"/>
                </a:cubicBezTo>
                <a:cubicBezTo>
                  <a:pt x="157" y="353"/>
                  <a:pt x="159" y="354"/>
                  <a:pt x="161" y="354"/>
                </a:cubicBezTo>
                <a:cubicBezTo>
                  <a:pt x="163" y="355"/>
                  <a:pt x="164" y="357"/>
                  <a:pt x="166" y="358"/>
                </a:cubicBezTo>
                <a:cubicBezTo>
                  <a:pt x="167" y="358"/>
                  <a:pt x="169" y="357"/>
                  <a:pt x="171" y="358"/>
                </a:cubicBezTo>
                <a:cubicBezTo>
                  <a:pt x="172" y="358"/>
                  <a:pt x="174" y="362"/>
                  <a:pt x="175" y="363"/>
                </a:cubicBezTo>
                <a:cubicBezTo>
                  <a:pt x="175" y="361"/>
                  <a:pt x="175" y="361"/>
                  <a:pt x="177" y="361"/>
                </a:cubicBezTo>
                <a:cubicBezTo>
                  <a:pt x="178" y="361"/>
                  <a:pt x="179" y="362"/>
                  <a:pt x="181" y="362"/>
                </a:cubicBezTo>
                <a:cubicBezTo>
                  <a:pt x="181" y="363"/>
                  <a:pt x="185" y="364"/>
                  <a:pt x="185" y="364"/>
                </a:cubicBezTo>
                <a:cubicBezTo>
                  <a:pt x="185" y="365"/>
                  <a:pt x="184" y="367"/>
                  <a:pt x="184" y="368"/>
                </a:cubicBezTo>
                <a:cubicBezTo>
                  <a:pt x="185" y="368"/>
                  <a:pt x="189" y="368"/>
                  <a:pt x="190" y="370"/>
                </a:cubicBezTo>
                <a:cubicBezTo>
                  <a:pt x="191" y="371"/>
                  <a:pt x="190" y="375"/>
                  <a:pt x="194" y="374"/>
                </a:cubicBezTo>
                <a:cubicBezTo>
                  <a:pt x="196" y="373"/>
                  <a:pt x="196" y="370"/>
                  <a:pt x="199" y="371"/>
                </a:cubicBezTo>
                <a:cubicBezTo>
                  <a:pt x="201" y="371"/>
                  <a:pt x="204" y="371"/>
                  <a:pt x="206" y="372"/>
                </a:cubicBezTo>
                <a:cubicBezTo>
                  <a:pt x="208" y="373"/>
                  <a:pt x="209" y="376"/>
                  <a:pt x="212" y="374"/>
                </a:cubicBezTo>
                <a:cubicBezTo>
                  <a:pt x="214" y="374"/>
                  <a:pt x="212" y="374"/>
                  <a:pt x="213" y="372"/>
                </a:cubicBezTo>
                <a:cubicBezTo>
                  <a:pt x="213" y="372"/>
                  <a:pt x="215" y="371"/>
                  <a:pt x="216" y="371"/>
                </a:cubicBezTo>
                <a:cubicBezTo>
                  <a:pt x="218" y="370"/>
                  <a:pt x="220" y="369"/>
                  <a:pt x="222" y="369"/>
                </a:cubicBezTo>
                <a:cubicBezTo>
                  <a:pt x="225" y="369"/>
                  <a:pt x="227" y="370"/>
                  <a:pt x="229" y="370"/>
                </a:cubicBezTo>
                <a:cubicBezTo>
                  <a:pt x="227" y="368"/>
                  <a:pt x="225" y="366"/>
                  <a:pt x="225" y="364"/>
                </a:cubicBezTo>
                <a:cubicBezTo>
                  <a:pt x="225" y="360"/>
                  <a:pt x="225" y="356"/>
                  <a:pt x="225" y="353"/>
                </a:cubicBezTo>
                <a:cubicBezTo>
                  <a:pt x="225" y="350"/>
                  <a:pt x="225" y="347"/>
                  <a:pt x="226" y="345"/>
                </a:cubicBezTo>
                <a:cubicBezTo>
                  <a:pt x="227" y="343"/>
                  <a:pt x="229" y="338"/>
                  <a:pt x="231" y="337"/>
                </a:cubicBezTo>
                <a:cubicBezTo>
                  <a:pt x="231" y="336"/>
                  <a:pt x="233" y="335"/>
                  <a:pt x="234" y="334"/>
                </a:cubicBezTo>
                <a:cubicBezTo>
                  <a:pt x="235" y="334"/>
                  <a:pt x="237" y="334"/>
                  <a:pt x="238" y="334"/>
                </a:cubicBezTo>
                <a:cubicBezTo>
                  <a:pt x="240" y="334"/>
                  <a:pt x="240" y="333"/>
                  <a:pt x="242" y="333"/>
                </a:cubicBezTo>
                <a:cubicBezTo>
                  <a:pt x="250" y="332"/>
                  <a:pt x="257" y="332"/>
                  <a:pt x="265" y="331"/>
                </a:cubicBezTo>
                <a:cubicBezTo>
                  <a:pt x="271" y="331"/>
                  <a:pt x="278" y="330"/>
                  <a:pt x="285" y="330"/>
                </a:cubicBezTo>
                <a:cubicBezTo>
                  <a:pt x="287" y="330"/>
                  <a:pt x="288" y="330"/>
                  <a:pt x="290" y="330"/>
                </a:cubicBezTo>
                <a:cubicBezTo>
                  <a:pt x="291" y="330"/>
                  <a:pt x="294" y="329"/>
                  <a:pt x="295" y="329"/>
                </a:cubicBezTo>
                <a:cubicBezTo>
                  <a:pt x="296" y="330"/>
                  <a:pt x="297" y="332"/>
                  <a:pt x="297" y="333"/>
                </a:cubicBezTo>
                <a:cubicBezTo>
                  <a:pt x="298" y="335"/>
                  <a:pt x="298" y="335"/>
                  <a:pt x="300" y="336"/>
                </a:cubicBezTo>
                <a:cubicBezTo>
                  <a:pt x="301" y="336"/>
                  <a:pt x="303" y="337"/>
                  <a:pt x="305" y="337"/>
                </a:cubicBezTo>
                <a:cubicBezTo>
                  <a:pt x="307" y="337"/>
                  <a:pt x="306" y="336"/>
                  <a:pt x="308" y="337"/>
                </a:cubicBezTo>
                <a:cubicBezTo>
                  <a:pt x="310" y="338"/>
                  <a:pt x="311" y="338"/>
                  <a:pt x="311" y="341"/>
                </a:cubicBezTo>
                <a:cubicBezTo>
                  <a:pt x="315" y="340"/>
                  <a:pt x="320" y="337"/>
                  <a:pt x="322" y="342"/>
                </a:cubicBezTo>
                <a:cubicBezTo>
                  <a:pt x="322" y="341"/>
                  <a:pt x="323" y="339"/>
                  <a:pt x="324" y="338"/>
                </a:cubicBezTo>
                <a:cubicBezTo>
                  <a:pt x="325" y="338"/>
                  <a:pt x="328" y="339"/>
                  <a:pt x="329" y="339"/>
                </a:cubicBezTo>
                <a:cubicBezTo>
                  <a:pt x="329" y="336"/>
                  <a:pt x="329" y="337"/>
                  <a:pt x="331" y="336"/>
                </a:cubicBezTo>
                <a:cubicBezTo>
                  <a:pt x="333" y="336"/>
                  <a:pt x="334" y="335"/>
                  <a:pt x="335" y="335"/>
                </a:cubicBezTo>
                <a:cubicBezTo>
                  <a:pt x="337" y="334"/>
                  <a:pt x="337" y="335"/>
                  <a:pt x="338" y="333"/>
                </a:cubicBezTo>
                <a:cubicBezTo>
                  <a:pt x="339" y="330"/>
                  <a:pt x="338" y="331"/>
                  <a:pt x="336" y="330"/>
                </a:cubicBezTo>
                <a:cubicBezTo>
                  <a:pt x="337" y="328"/>
                  <a:pt x="339" y="325"/>
                  <a:pt x="341" y="324"/>
                </a:cubicBezTo>
                <a:cubicBezTo>
                  <a:pt x="341" y="324"/>
                  <a:pt x="343" y="324"/>
                  <a:pt x="344" y="324"/>
                </a:cubicBezTo>
                <a:cubicBezTo>
                  <a:pt x="345" y="323"/>
                  <a:pt x="345" y="322"/>
                  <a:pt x="346" y="321"/>
                </a:cubicBezTo>
                <a:cubicBezTo>
                  <a:pt x="346" y="320"/>
                  <a:pt x="347" y="319"/>
                  <a:pt x="348" y="318"/>
                </a:cubicBezTo>
                <a:cubicBezTo>
                  <a:pt x="349" y="317"/>
                  <a:pt x="350" y="317"/>
                  <a:pt x="351" y="317"/>
                </a:cubicBezTo>
                <a:cubicBezTo>
                  <a:pt x="352" y="316"/>
                  <a:pt x="351" y="315"/>
                  <a:pt x="352" y="314"/>
                </a:cubicBezTo>
                <a:cubicBezTo>
                  <a:pt x="353" y="313"/>
                  <a:pt x="354" y="312"/>
                  <a:pt x="356" y="312"/>
                </a:cubicBezTo>
                <a:cubicBezTo>
                  <a:pt x="357" y="311"/>
                  <a:pt x="361" y="310"/>
                  <a:pt x="362" y="308"/>
                </a:cubicBezTo>
                <a:cubicBezTo>
                  <a:pt x="363" y="307"/>
                  <a:pt x="362" y="305"/>
                  <a:pt x="362" y="303"/>
                </a:cubicBezTo>
                <a:cubicBezTo>
                  <a:pt x="363" y="302"/>
                  <a:pt x="364" y="301"/>
                  <a:pt x="365" y="299"/>
                </a:cubicBezTo>
                <a:cubicBezTo>
                  <a:pt x="366" y="298"/>
                  <a:pt x="368" y="296"/>
                  <a:pt x="368" y="295"/>
                </a:cubicBezTo>
                <a:cubicBezTo>
                  <a:pt x="368" y="293"/>
                  <a:pt x="366" y="292"/>
                  <a:pt x="365" y="290"/>
                </a:cubicBezTo>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37" name="Freeform 6">
            <a:extLst>
              <a:ext uri="{FF2B5EF4-FFF2-40B4-BE49-F238E27FC236}">
                <a16:creationId xmlns="" xmlns:a16="http://schemas.microsoft.com/office/drawing/2014/main" id="{58ED2C1C-D396-4E00-8076-0793923C83B7}"/>
              </a:ext>
            </a:extLst>
          </p:cNvPr>
          <p:cNvSpPr>
            <a:spLocks/>
          </p:cNvSpPr>
          <p:nvPr/>
        </p:nvSpPr>
        <p:spPr bwMode="auto">
          <a:xfrm>
            <a:off x="8132623" y="5805364"/>
            <a:ext cx="358775" cy="303213"/>
          </a:xfrm>
          <a:custGeom>
            <a:avLst/>
            <a:gdLst>
              <a:gd name="T0" fmla="*/ 105 w 108"/>
              <a:gd name="T1" fmla="*/ 26 h 91"/>
              <a:gd name="T2" fmla="*/ 55 w 108"/>
              <a:gd name="T3" fmla="*/ 0 h 91"/>
              <a:gd name="T4" fmla="*/ 52 w 108"/>
              <a:gd name="T5" fmla="*/ 0 h 91"/>
              <a:gd name="T6" fmla="*/ 2 w 108"/>
              <a:gd name="T7" fmla="*/ 26 h 91"/>
              <a:gd name="T8" fmla="*/ 0 w 108"/>
              <a:gd name="T9" fmla="*/ 29 h 91"/>
              <a:gd name="T10" fmla="*/ 0 w 108"/>
              <a:gd name="T11" fmla="*/ 91 h 91"/>
              <a:gd name="T12" fmla="*/ 16 w 108"/>
              <a:gd name="T13" fmla="*/ 91 h 91"/>
              <a:gd name="T14" fmla="*/ 16 w 108"/>
              <a:gd name="T15" fmla="*/ 34 h 91"/>
              <a:gd name="T16" fmla="*/ 91 w 108"/>
              <a:gd name="T17" fmla="*/ 34 h 91"/>
              <a:gd name="T18" fmla="*/ 91 w 108"/>
              <a:gd name="T19" fmla="*/ 91 h 91"/>
              <a:gd name="T20" fmla="*/ 108 w 108"/>
              <a:gd name="T21" fmla="*/ 91 h 91"/>
              <a:gd name="T22" fmla="*/ 108 w 108"/>
              <a:gd name="T23" fmla="*/ 29 h 91"/>
              <a:gd name="T24" fmla="*/ 105 w 108"/>
              <a:gd name="T25"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91">
                <a:moveTo>
                  <a:pt x="105" y="26"/>
                </a:moveTo>
                <a:cubicBezTo>
                  <a:pt x="55" y="0"/>
                  <a:pt x="55" y="0"/>
                  <a:pt x="55" y="0"/>
                </a:cubicBezTo>
                <a:cubicBezTo>
                  <a:pt x="54" y="0"/>
                  <a:pt x="53" y="0"/>
                  <a:pt x="52" y="0"/>
                </a:cubicBezTo>
                <a:cubicBezTo>
                  <a:pt x="2" y="26"/>
                  <a:pt x="2" y="26"/>
                  <a:pt x="2" y="26"/>
                </a:cubicBezTo>
                <a:cubicBezTo>
                  <a:pt x="0" y="26"/>
                  <a:pt x="0" y="28"/>
                  <a:pt x="0" y="29"/>
                </a:cubicBezTo>
                <a:cubicBezTo>
                  <a:pt x="0" y="91"/>
                  <a:pt x="0" y="91"/>
                  <a:pt x="0" y="91"/>
                </a:cubicBezTo>
                <a:cubicBezTo>
                  <a:pt x="16" y="91"/>
                  <a:pt x="16" y="91"/>
                  <a:pt x="16" y="91"/>
                </a:cubicBezTo>
                <a:cubicBezTo>
                  <a:pt x="16" y="34"/>
                  <a:pt x="16" y="34"/>
                  <a:pt x="16" y="34"/>
                </a:cubicBezTo>
                <a:cubicBezTo>
                  <a:pt x="91" y="34"/>
                  <a:pt x="91" y="34"/>
                  <a:pt x="91" y="34"/>
                </a:cubicBezTo>
                <a:cubicBezTo>
                  <a:pt x="91" y="91"/>
                  <a:pt x="91" y="91"/>
                  <a:pt x="91" y="91"/>
                </a:cubicBezTo>
                <a:cubicBezTo>
                  <a:pt x="108" y="91"/>
                  <a:pt x="108" y="91"/>
                  <a:pt x="108" y="91"/>
                </a:cubicBezTo>
                <a:cubicBezTo>
                  <a:pt x="108" y="29"/>
                  <a:pt x="108" y="29"/>
                  <a:pt x="108" y="29"/>
                </a:cubicBezTo>
                <a:cubicBezTo>
                  <a:pt x="108" y="28"/>
                  <a:pt x="107" y="26"/>
                  <a:pt x="105" y="26"/>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38" name="Freeform 7">
            <a:extLst>
              <a:ext uri="{FF2B5EF4-FFF2-40B4-BE49-F238E27FC236}">
                <a16:creationId xmlns="" xmlns:a16="http://schemas.microsoft.com/office/drawing/2014/main" id="{CD9A4C8D-A7A5-4DE9-BC3D-91D4C53303F9}"/>
              </a:ext>
            </a:extLst>
          </p:cNvPr>
          <p:cNvSpPr>
            <a:spLocks/>
          </p:cNvSpPr>
          <p:nvPr/>
        </p:nvSpPr>
        <p:spPr bwMode="auto">
          <a:xfrm>
            <a:off x="8218348" y="6033964"/>
            <a:ext cx="87313" cy="74613"/>
          </a:xfrm>
          <a:custGeom>
            <a:avLst/>
            <a:gdLst>
              <a:gd name="T0" fmla="*/ 24 w 26"/>
              <a:gd name="T1" fmla="*/ 0 h 22"/>
              <a:gd name="T2" fmla="*/ 15 w 26"/>
              <a:gd name="T3" fmla="*/ 0 h 22"/>
              <a:gd name="T4" fmla="*/ 15 w 26"/>
              <a:gd name="T5" fmla="*/ 6 h 22"/>
              <a:gd name="T6" fmla="*/ 10 w 26"/>
              <a:gd name="T7" fmla="*/ 6 h 22"/>
              <a:gd name="T8" fmla="*/ 10 w 26"/>
              <a:gd name="T9" fmla="*/ 0 h 22"/>
              <a:gd name="T10" fmla="*/ 1 w 26"/>
              <a:gd name="T11" fmla="*/ 0 h 22"/>
              <a:gd name="T12" fmla="*/ 0 w 26"/>
              <a:gd name="T13" fmla="*/ 1 h 22"/>
              <a:gd name="T14" fmla="*/ 0 w 26"/>
              <a:gd name="T15" fmla="*/ 20 h 22"/>
              <a:gd name="T16" fmla="*/ 1 w 26"/>
              <a:gd name="T17" fmla="*/ 22 h 22"/>
              <a:gd name="T18" fmla="*/ 24 w 26"/>
              <a:gd name="T19" fmla="*/ 22 h 22"/>
              <a:gd name="T20" fmla="*/ 26 w 26"/>
              <a:gd name="T21" fmla="*/ 20 h 22"/>
              <a:gd name="T22" fmla="*/ 26 w 26"/>
              <a:gd name="T23" fmla="*/ 1 h 22"/>
              <a:gd name="T24" fmla="*/ 24 w 26"/>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2">
                <a:moveTo>
                  <a:pt x="24" y="0"/>
                </a:moveTo>
                <a:cubicBezTo>
                  <a:pt x="15" y="0"/>
                  <a:pt x="15" y="0"/>
                  <a:pt x="15" y="0"/>
                </a:cubicBezTo>
                <a:cubicBezTo>
                  <a:pt x="15" y="6"/>
                  <a:pt x="15" y="6"/>
                  <a:pt x="15" y="6"/>
                </a:cubicBezTo>
                <a:cubicBezTo>
                  <a:pt x="10" y="6"/>
                  <a:pt x="10" y="6"/>
                  <a:pt x="10" y="6"/>
                </a:cubicBezTo>
                <a:cubicBezTo>
                  <a:pt x="10" y="0"/>
                  <a:pt x="10" y="0"/>
                  <a:pt x="10" y="0"/>
                </a:cubicBezTo>
                <a:cubicBezTo>
                  <a:pt x="1" y="0"/>
                  <a:pt x="1" y="0"/>
                  <a:pt x="1" y="0"/>
                </a:cubicBezTo>
                <a:cubicBezTo>
                  <a:pt x="0" y="0"/>
                  <a:pt x="0" y="0"/>
                  <a:pt x="0" y="1"/>
                </a:cubicBezTo>
                <a:cubicBezTo>
                  <a:pt x="0" y="20"/>
                  <a:pt x="0" y="20"/>
                  <a:pt x="0" y="20"/>
                </a:cubicBezTo>
                <a:cubicBezTo>
                  <a:pt x="0" y="21"/>
                  <a:pt x="0" y="22"/>
                  <a:pt x="1" y="22"/>
                </a:cubicBezTo>
                <a:cubicBezTo>
                  <a:pt x="24" y="22"/>
                  <a:pt x="24" y="22"/>
                  <a:pt x="24" y="22"/>
                </a:cubicBezTo>
                <a:cubicBezTo>
                  <a:pt x="25" y="22"/>
                  <a:pt x="26" y="21"/>
                  <a:pt x="26" y="20"/>
                </a:cubicBezTo>
                <a:cubicBezTo>
                  <a:pt x="26" y="1"/>
                  <a:pt x="26" y="1"/>
                  <a:pt x="26" y="1"/>
                </a:cubicBezTo>
                <a:cubicBezTo>
                  <a:pt x="26" y="0"/>
                  <a:pt x="25" y="0"/>
                  <a:pt x="24" y="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39" name="Freeform 8">
            <a:extLst>
              <a:ext uri="{FF2B5EF4-FFF2-40B4-BE49-F238E27FC236}">
                <a16:creationId xmlns="" xmlns:a16="http://schemas.microsoft.com/office/drawing/2014/main" id="{194ECBA1-39EB-4859-AD31-7E6076703102}"/>
              </a:ext>
            </a:extLst>
          </p:cNvPr>
          <p:cNvSpPr>
            <a:spLocks/>
          </p:cNvSpPr>
          <p:nvPr/>
        </p:nvSpPr>
        <p:spPr bwMode="auto">
          <a:xfrm>
            <a:off x="8218348" y="5948239"/>
            <a:ext cx="87313" cy="73025"/>
          </a:xfrm>
          <a:custGeom>
            <a:avLst/>
            <a:gdLst>
              <a:gd name="T0" fmla="*/ 24 w 26"/>
              <a:gd name="T1" fmla="*/ 0 h 22"/>
              <a:gd name="T2" fmla="*/ 15 w 26"/>
              <a:gd name="T3" fmla="*/ 0 h 22"/>
              <a:gd name="T4" fmla="*/ 15 w 26"/>
              <a:gd name="T5" fmla="*/ 6 h 22"/>
              <a:gd name="T6" fmla="*/ 10 w 26"/>
              <a:gd name="T7" fmla="*/ 6 h 22"/>
              <a:gd name="T8" fmla="*/ 10 w 26"/>
              <a:gd name="T9" fmla="*/ 0 h 22"/>
              <a:gd name="T10" fmla="*/ 1 w 26"/>
              <a:gd name="T11" fmla="*/ 0 h 22"/>
              <a:gd name="T12" fmla="*/ 0 w 26"/>
              <a:gd name="T13" fmla="*/ 1 h 22"/>
              <a:gd name="T14" fmla="*/ 0 w 26"/>
              <a:gd name="T15" fmla="*/ 20 h 22"/>
              <a:gd name="T16" fmla="*/ 1 w 26"/>
              <a:gd name="T17" fmla="*/ 22 h 22"/>
              <a:gd name="T18" fmla="*/ 24 w 26"/>
              <a:gd name="T19" fmla="*/ 22 h 22"/>
              <a:gd name="T20" fmla="*/ 26 w 26"/>
              <a:gd name="T21" fmla="*/ 20 h 22"/>
              <a:gd name="T22" fmla="*/ 26 w 26"/>
              <a:gd name="T23" fmla="*/ 1 h 22"/>
              <a:gd name="T24" fmla="*/ 24 w 26"/>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2">
                <a:moveTo>
                  <a:pt x="24" y="0"/>
                </a:moveTo>
                <a:cubicBezTo>
                  <a:pt x="15" y="0"/>
                  <a:pt x="15" y="0"/>
                  <a:pt x="15" y="0"/>
                </a:cubicBezTo>
                <a:cubicBezTo>
                  <a:pt x="15" y="6"/>
                  <a:pt x="15" y="6"/>
                  <a:pt x="15" y="6"/>
                </a:cubicBezTo>
                <a:cubicBezTo>
                  <a:pt x="10" y="6"/>
                  <a:pt x="10" y="6"/>
                  <a:pt x="10" y="6"/>
                </a:cubicBezTo>
                <a:cubicBezTo>
                  <a:pt x="10" y="0"/>
                  <a:pt x="10" y="0"/>
                  <a:pt x="10" y="0"/>
                </a:cubicBezTo>
                <a:cubicBezTo>
                  <a:pt x="1" y="0"/>
                  <a:pt x="1" y="0"/>
                  <a:pt x="1" y="0"/>
                </a:cubicBezTo>
                <a:cubicBezTo>
                  <a:pt x="0" y="0"/>
                  <a:pt x="0" y="0"/>
                  <a:pt x="0" y="1"/>
                </a:cubicBezTo>
                <a:cubicBezTo>
                  <a:pt x="0" y="20"/>
                  <a:pt x="0" y="20"/>
                  <a:pt x="0" y="20"/>
                </a:cubicBezTo>
                <a:cubicBezTo>
                  <a:pt x="0" y="21"/>
                  <a:pt x="0" y="22"/>
                  <a:pt x="1" y="22"/>
                </a:cubicBezTo>
                <a:cubicBezTo>
                  <a:pt x="24" y="22"/>
                  <a:pt x="24" y="22"/>
                  <a:pt x="24" y="22"/>
                </a:cubicBezTo>
                <a:cubicBezTo>
                  <a:pt x="25" y="22"/>
                  <a:pt x="26" y="21"/>
                  <a:pt x="26" y="20"/>
                </a:cubicBezTo>
                <a:cubicBezTo>
                  <a:pt x="26" y="1"/>
                  <a:pt x="26" y="1"/>
                  <a:pt x="26" y="1"/>
                </a:cubicBezTo>
                <a:cubicBezTo>
                  <a:pt x="26" y="0"/>
                  <a:pt x="25" y="0"/>
                  <a:pt x="24" y="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40" name="Freeform 9">
            <a:extLst>
              <a:ext uri="{FF2B5EF4-FFF2-40B4-BE49-F238E27FC236}">
                <a16:creationId xmlns="" xmlns:a16="http://schemas.microsoft.com/office/drawing/2014/main" id="{0371F8BF-2980-493C-AE85-34250A3DAD25}"/>
              </a:ext>
            </a:extLst>
          </p:cNvPr>
          <p:cNvSpPr>
            <a:spLocks/>
          </p:cNvSpPr>
          <p:nvPr/>
        </p:nvSpPr>
        <p:spPr bwMode="auto">
          <a:xfrm>
            <a:off x="8318361" y="6033964"/>
            <a:ext cx="82550" cy="74613"/>
          </a:xfrm>
          <a:custGeom>
            <a:avLst/>
            <a:gdLst>
              <a:gd name="T0" fmla="*/ 24 w 25"/>
              <a:gd name="T1" fmla="*/ 0 h 22"/>
              <a:gd name="T2" fmla="*/ 15 w 25"/>
              <a:gd name="T3" fmla="*/ 0 h 22"/>
              <a:gd name="T4" fmla="*/ 15 w 25"/>
              <a:gd name="T5" fmla="*/ 6 h 22"/>
              <a:gd name="T6" fmla="*/ 10 w 25"/>
              <a:gd name="T7" fmla="*/ 6 h 22"/>
              <a:gd name="T8" fmla="*/ 10 w 25"/>
              <a:gd name="T9" fmla="*/ 0 h 22"/>
              <a:gd name="T10" fmla="*/ 1 w 25"/>
              <a:gd name="T11" fmla="*/ 0 h 22"/>
              <a:gd name="T12" fmla="*/ 0 w 25"/>
              <a:gd name="T13" fmla="*/ 1 h 22"/>
              <a:gd name="T14" fmla="*/ 0 w 25"/>
              <a:gd name="T15" fmla="*/ 20 h 22"/>
              <a:gd name="T16" fmla="*/ 1 w 25"/>
              <a:gd name="T17" fmla="*/ 22 h 22"/>
              <a:gd name="T18" fmla="*/ 24 w 25"/>
              <a:gd name="T19" fmla="*/ 22 h 22"/>
              <a:gd name="T20" fmla="*/ 25 w 25"/>
              <a:gd name="T21" fmla="*/ 20 h 22"/>
              <a:gd name="T22" fmla="*/ 25 w 25"/>
              <a:gd name="T23" fmla="*/ 1 h 22"/>
              <a:gd name="T24" fmla="*/ 24 w 25"/>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2">
                <a:moveTo>
                  <a:pt x="24" y="0"/>
                </a:moveTo>
                <a:cubicBezTo>
                  <a:pt x="15" y="0"/>
                  <a:pt x="15" y="0"/>
                  <a:pt x="15" y="0"/>
                </a:cubicBezTo>
                <a:cubicBezTo>
                  <a:pt x="15" y="6"/>
                  <a:pt x="15" y="6"/>
                  <a:pt x="15" y="6"/>
                </a:cubicBezTo>
                <a:cubicBezTo>
                  <a:pt x="10" y="6"/>
                  <a:pt x="10" y="6"/>
                  <a:pt x="10" y="6"/>
                </a:cubicBezTo>
                <a:cubicBezTo>
                  <a:pt x="10" y="0"/>
                  <a:pt x="10" y="0"/>
                  <a:pt x="10" y="0"/>
                </a:cubicBezTo>
                <a:cubicBezTo>
                  <a:pt x="1" y="0"/>
                  <a:pt x="1" y="0"/>
                  <a:pt x="1" y="0"/>
                </a:cubicBezTo>
                <a:cubicBezTo>
                  <a:pt x="0" y="0"/>
                  <a:pt x="0" y="0"/>
                  <a:pt x="0" y="1"/>
                </a:cubicBezTo>
                <a:cubicBezTo>
                  <a:pt x="0" y="20"/>
                  <a:pt x="0" y="20"/>
                  <a:pt x="0" y="20"/>
                </a:cubicBezTo>
                <a:cubicBezTo>
                  <a:pt x="0" y="21"/>
                  <a:pt x="0" y="22"/>
                  <a:pt x="1" y="22"/>
                </a:cubicBezTo>
                <a:cubicBezTo>
                  <a:pt x="24" y="22"/>
                  <a:pt x="24" y="22"/>
                  <a:pt x="24" y="22"/>
                </a:cubicBezTo>
                <a:cubicBezTo>
                  <a:pt x="25" y="22"/>
                  <a:pt x="25" y="21"/>
                  <a:pt x="25" y="20"/>
                </a:cubicBezTo>
                <a:cubicBezTo>
                  <a:pt x="25" y="1"/>
                  <a:pt x="25" y="1"/>
                  <a:pt x="25" y="1"/>
                </a:cubicBezTo>
                <a:cubicBezTo>
                  <a:pt x="25" y="0"/>
                  <a:pt x="25" y="0"/>
                  <a:pt x="24" y="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41" name="Freeform 10">
            <a:extLst>
              <a:ext uri="{FF2B5EF4-FFF2-40B4-BE49-F238E27FC236}">
                <a16:creationId xmlns="" xmlns:a16="http://schemas.microsoft.com/office/drawing/2014/main" id="{890CD70D-B113-40E8-A061-AE21ED881E17}"/>
              </a:ext>
            </a:extLst>
          </p:cNvPr>
          <p:cNvSpPr>
            <a:spLocks/>
          </p:cNvSpPr>
          <p:nvPr/>
        </p:nvSpPr>
        <p:spPr bwMode="auto">
          <a:xfrm>
            <a:off x="8318361" y="5948239"/>
            <a:ext cx="82550" cy="73025"/>
          </a:xfrm>
          <a:custGeom>
            <a:avLst/>
            <a:gdLst>
              <a:gd name="T0" fmla="*/ 24 w 25"/>
              <a:gd name="T1" fmla="*/ 0 h 22"/>
              <a:gd name="T2" fmla="*/ 15 w 25"/>
              <a:gd name="T3" fmla="*/ 0 h 22"/>
              <a:gd name="T4" fmla="*/ 15 w 25"/>
              <a:gd name="T5" fmla="*/ 6 h 22"/>
              <a:gd name="T6" fmla="*/ 10 w 25"/>
              <a:gd name="T7" fmla="*/ 6 h 22"/>
              <a:gd name="T8" fmla="*/ 10 w 25"/>
              <a:gd name="T9" fmla="*/ 0 h 22"/>
              <a:gd name="T10" fmla="*/ 1 w 25"/>
              <a:gd name="T11" fmla="*/ 0 h 22"/>
              <a:gd name="T12" fmla="*/ 0 w 25"/>
              <a:gd name="T13" fmla="*/ 1 h 22"/>
              <a:gd name="T14" fmla="*/ 0 w 25"/>
              <a:gd name="T15" fmla="*/ 20 h 22"/>
              <a:gd name="T16" fmla="*/ 1 w 25"/>
              <a:gd name="T17" fmla="*/ 22 h 22"/>
              <a:gd name="T18" fmla="*/ 24 w 25"/>
              <a:gd name="T19" fmla="*/ 22 h 22"/>
              <a:gd name="T20" fmla="*/ 25 w 25"/>
              <a:gd name="T21" fmla="*/ 20 h 22"/>
              <a:gd name="T22" fmla="*/ 25 w 25"/>
              <a:gd name="T23" fmla="*/ 1 h 22"/>
              <a:gd name="T24" fmla="*/ 24 w 25"/>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2">
                <a:moveTo>
                  <a:pt x="24" y="0"/>
                </a:moveTo>
                <a:cubicBezTo>
                  <a:pt x="15" y="0"/>
                  <a:pt x="15" y="0"/>
                  <a:pt x="15" y="0"/>
                </a:cubicBezTo>
                <a:cubicBezTo>
                  <a:pt x="15" y="6"/>
                  <a:pt x="15" y="6"/>
                  <a:pt x="15" y="6"/>
                </a:cubicBezTo>
                <a:cubicBezTo>
                  <a:pt x="10" y="6"/>
                  <a:pt x="10" y="6"/>
                  <a:pt x="10" y="6"/>
                </a:cubicBezTo>
                <a:cubicBezTo>
                  <a:pt x="10" y="0"/>
                  <a:pt x="10" y="0"/>
                  <a:pt x="10" y="0"/>
                </a:cubicBezTo>
                <a:cubicBezTo>
                  <a:pt x="1" y="0"/>
                  <a:pt x="1" y="0"/>
                  <a:pt x="1" y="0"/>
                </a:cubicBezTo>
                <a:cubicBezTo>
                  <a:pt x="0" y="0"/>
                  <a:pt x="0" y="0"/>
                  <a:pt x="0" y="1"/>
                </a:cubicBezTo>
                <a:cubicBezTo>
                  <a:pt x="0" y="20"/>
                  <a:pt x="0" y="20"/>
                  <a:pt x="0" y="20"/>
                </a:cubicBezTo>
                <a:cubicBezTo>
                  <a:pt x="0" y="21"/>
                  <a:pt x="0" y="22"/>
                  <a:pt x="1" y="22"/>
                </a:cubicBezTo>
                <a:cubicBezTo>
                  <a:pt x="24" y="22"/>
                  <a:pt x="24" y="22"/>
                  <a:pt x="24" y="22"/>
                </a:cubicBezTo>
                <a:cubicBezTo>
                  <a:pt x="25" y="22"/>
                  <a:pt x="25" y="21"/>
                  <a:pt x="25" y="20"/>
                </a:cubicBezTo>
                <a:cubicBezTo>
                  <a:pt x="25" y="1"/>
                  <a:pt x="25" y="1"/>
                  <a:pt x="25" y="1"/>
                </a:cubicBezTo>
                <a:cubicBezTo>
                  <a:pt x="25" y="0"/>
                  <a:pt x="25" y="0"/>
                  <a:pt x="24" y="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42" name="Freeform 11">
            <a:extLst>
              <a:ext uri="{FF2B5EF4-FFF2-40B4-BE49-F238E27FC236}">
                <a16:creationId xmlns="" xmlns:a16="http://schemas.microsoft.com/office/drawing/2014/main" id="{F2663A43-E07B-4FD7-B235-4C60EBD15A39}"/>
              </a:ext>
            </a:extLst>
          </p:cNvPr>
          <p:cNvSpPr>
            <a:spLocks/>
          </p:cNvSpPr>
          <p:nvPr/>
        </p:nvSpPr>
        <p:spPr bwMode="auto">
          <a:xfrm>
            <a:off x="6781661" y="6057777"/>
            <a:ext cx="123825" cy="66675"/>
          </a:xfrm>
          <a:custGeom>
            <a:avLst/>
            <a:gdLst>
              <a:gd name="T0" fmla="*/ 35 w 37"/>
              <a:gd name="T1" fmla="*/ 20 h 20"/>
              <a:gd name="T2" fmla="*/ 33 w 37"/>
              <a:gd name="T3" fmla="*/ 18 h 20"/>
              <a:gd name="T4" fmla="*/ 33 w 37"/>
              <a:gd name="T5" fmla="*/ 10 h 20"/>
              <a:gd name="T6" fmla="*/ 28 w 37"/>
              <a:gd name="T7" fmla="*/ 4 h 20"/>
              <a:gd name="T8" fmla="*/ 10 w 37"/>
              <a:gd name="T9" fmla="*/ 4 h 20"/>
              <a:gd name="T10" fmla="*/ 4 w 37"/>
              <a:gd name="T11" fmla="*/ 10 h 20"/>
              <a:gd name="T12" fmla="*/ 4 w 37"/>
              <a:gd name="T13" fmla="*/ 18 h 20"/>
              <a:gd name="T14" fmla="*/ 2 w 37"/>
              <a:gd name="T15" fmla="*/ 20 h 20"/>
              <a:gd name="T16" fmla="*/ 0 w 37"/>
              <a:gd name="T17" fmla="*/ 18 h 20"/>
              <a:gd name="T18" fmla="*/ 0 w 37"/>
              <a:gd name="T19" fmla="*/ 10 h 20"/>
              <a:gd name="T20" fmla="*/ 10 w 37"/>
              <a:gd name="T21" fmla="*/ 0 h 20"/>
              <a:gd name="T22" fmla="*/ 28 w 37"/>
              <a:gd name="T23" fmla="*/ 0 h 20"/>
              <a:gd name="T24" fmla="*/ 37 w 37"/>
              <a:gd name="T25" fmla="*/ 10 h 20"/>
              <a:gd name="T26" fmla="*/ 37 w 37"/>
              <a:gd name="T27" fmla="*/ 18 h 20"/>
              <a:gd name="T28" fmla="*/ 35 w 37"/>
              <a:gd name="T2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20">
                <a:moveTo>
                  <a:pt x="35" y="20"/>
                </a:moveTo>
                <a:cubicBezTo>
                  <a:pt x="34" y="20"/>
                  <a:pt x="33" y="19"/>
                  <a:pt x="33" y="18"/>
                </a:cubicBezTo>
                <a:cubicBezTo>
                  <a:pt x="33" y="10"/>
                  <a:pt x="33" y="10"/>
                  <a:pt x="33" y="10"/>
                </a:cubicBezTo>
                <a:cubicBezTo>
                  <a:pt x="33" y="7"/>
                  <a:pt x="31" y="4"/>
                  <a:pt x="28" y="4"/>
                </a:cubicBezTo>
                <a:cubicBezTo>
                  <a:pt x="10" y="4"/>
                  <a:pt x="10" y="4"/>
                  <a:pt x="10" y="4"/>
                </a:cubicBezTo>
                <a:cubicBezTo>
                  <a:pt x="7" y="4"/>
                  <a:pt x="4" y="7"/>
                  <a:pt x="4" y="10"/>
                </a:cubicBezTo>
                <a:cubicBezTo>
                  <a:pt x="4" y="18"/>
                  <a:pt x="4" y="18"/>
                  <a:pt x="4" y="18"/>
                </a:cubicBezTo>
                <a:cubicBezTo>
                  <a:pt x="4" y="19"/>
                  <a:pt x="3" y="20"/>
                  <a:pt x="2" y="20"/>
                </a:cubicBezTo>
                <a:cubicBezTo>
                  <a:pt x="1" y="20"/>
                  <a:pt x="0" y="19"/>
                  <a:pt x="0" y="18"/>
                </a:cubicBezTo>
                <a:cubicBezTo>
                  <a:pt x="0" y="10"/>
                  <a:pt x="0" y="10"/>
                  <a:pt x="0" y="10"/>
                </a:cubicBezTo>
                <a:cubicBezTo>
                  <a:pt x="0" y="5"/>
                  <a:pt x="5" y="0"/>
                  <a:pt x="10" y="0"/>
                </a:cubicBezTo>
                <a:cubicBezTo>
                  <a:pt x="28" y="0"/>
                  <a:pt x="28" y="0"/>
                  <a:pt x="28" y="0"/>
                </a:cubicBezTo>
                <a:cubicBezTo>
                  <a:pt x="33" y="0"/>
                  <a:pt x="37" y="5"/>
                  <a:pt x="37" y="10"/>
                </a:cubicBezTo>
                <a:cubicBezTo>
                  <a:pt x="37" y="18"/>
                  <a:pt x="37" y="18"/>
                  <a:pt x="37" y="18"/>
                </a:cubicBezTo>
                <a:cubicBezTo>
                  <a:pt x="37" y="19"/>
                  <a:pt x="36" y="20"/>
                  <a:pt x="35" y="2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43" name="Freeform 12">
            <a:extLst>
              <a:ext uri="{FF2B5EF4-FFF2-40B4-BE49-F238E27FC236}">
                <a16:creationId xmlns="" xmlns:a16="http://schemas.microsoft.com/office/drawing/2014/main" id="{05D5B082-96A9-4474-98B0-78C4E04A28BC}"/>
              </a:ext>
            </a:extLst>
          </p:cNvPr>
          <p:cNvSpPr>
            <a:spLocks/>
          </p:cNvSpPr>
          <p:nvPr/>
        </p:nvSpPr>
        <p:spPr bwMode="auto">
          <a:xfrm>
            <a:off x="6678473" y="6100639"/>
            <a:ext cx="333375" cy="93663"/>
          </a:xfrm>
          <a:custGeom>
            <a:avLst/>
            <a:gdLst>
              <a:gd name="T0" fmla="*/ 16 w 100"/>
              <a:gd name="T1" fmla="*/ 27 h 28"/>
              <a:gd name="T2" fmla="*/ 18 w 100"/>
              <a:gd name="T3" fmla="*/ 28 h 28"/>
              <a:gd name="T4" fmla="*/ 81 w 100"/>
              <a:gd name="T5" fmla="*/ 28 h 28"/>
              <a:gd name="T6" fmla="*/ 84 w 100"/>
              <a:gd name="T7" fmla="*/ 27 h 28"/>
              <a:gd name="T8" fmla="*/ 100 w 100"/>
              <a:gd name="T9" fmla="*/ 17 h 28"/>
              <a:gd name="T10" fmla="*/ 100 w 100"/>
              <a:gd name="T11" fmla="*/ 7 h 28"/>
              <a:gd name="T12" fmla="*/ 93 w 100"/>
              <a:gd name="T13" fmla="*/ 0 h 28"/>
              <a:gd name="T14" fmla="*/ 6 w 100"/>
              <a:gd name="T15" fmla="*/ 0 h 28"/>
              <a:gd name="T16" fmla="*/ 0 w 100"/>
              <a:gd name="T17" fmla="*/ 7 h 28"/>
              <a:gd name="T18" fmla="*/ 0 w 100"/>
              <a:gd name="T19" fmla="*/ 17 h 28"/>
              <a:gd name="T20" fmla="*/ 16 w 10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28">
                <a:moveTo>
                  <a:pt x="16" y="27"/>
                </a:moveTo>
                <a:cubicBezTo>
                  <a:pt x="17" y="27"/>
                  <a:pt x="17" y="28"/>
                  <a:pt x="18" y="28"/>
                </a:cubicBezTo>
                <a:cubicBezTo>
                  <a:pt x="81" y="28"/>
                  <a:pt x="81" y="28"/>
                  <a:pt x="81" y="28"/>
                </a:cubicBezTo>
                <a:cubicBezTo>
                  <a:pt x="82" y="28"/>
                  <a:pt x="83" y="27"/>
                  <a:pt x="84" y="27"/>
                </a:cubicBezTo>
                <a:cubicBezTo>
                  <a:pt x="100" y="17"/>
                  <a:pt x="100" y="17"/>
                  <a:pt x="100" y="17"/>
                </a:cubicBezTo>
                <a:cubicBezTo>
                  <a:pt x="100" y="7"/>
                  <a:pt x="100" y="7"/>
                  <a:pt x="100" y="7"/>
                </a:cubicBezTo>
                <a:cubicBezTo>
                  <a:pt x="100" y="3"/>
                  <a:pt x="97" y="0"/>
                  <a:pt x="93" y="0"/>
                </a:cubicBezTo>
                <a:cubicBezTo>
                  <a:pt x="6" y="0"/>
                  <a:pt x="6" y="0"/>
                  <a:pt x="6" y="0"/>
                </a:cubicBezTo>
                <a:cubicBezTo>
                  <a:pt x="3" y="0"/>
                  <a:pt x="0" y="3"/>
                  <a:pt x="0" y="7"/>
                </a:cubicBezTo>
                <a:cubicBezTo>
                  <a:pt x="0" y="17"/>
                  <a:pt x="0" y="17"/>
                  <a:pt x="0" y="17"/>
                </a:cubicBezTo>
                <a:lnTo>
                  <a:pt x="16" y="27"/>
                </a:lnTo>
                <a:close/>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44" name="Freeform 13">
            <a:extLst>
              <a:ext uri="{FF2B5EF4-FFF2-40B4-BE49-F238E27FC236}">
                <a16:creationId xmlns="" xmlns:a16="http://schemas.microsoft.com/office/drawing/2014/main" id="{EAB01EF7-A0B4-407D-80CA-5ED1E1835027}"/>
              </a:ext>
            </a:extLst>
          </p:cNvPr>
          <p:cNvSpPr>
            <a:spLocks/>
          </p:cNvSpPr>
          <p:nvPr/>
        </p:nvSpPr>
        <p:spPr bwMode="auto">
          <a:xfrm>
            <a:off x="6678473" y="6175252"/>
            <a:ext cx="333375" cy="161925"/>
          </a:xfrm>
          <a:custGeom>
            <a:avLst/>
            <a:gdLst>
              <a:gd name="T0" fmla="*/ 86 w 100"/>
              <a:gd name="T1" fmla="*/ 8 h 49"/>
              <a:gd name="T2" fmla="*/ 81 w 100"/>
              <a:gd name="T3" fmla="*/ 10 h 49"/>
              <a:gd name="T4" fmla="*/ 62 w 100"/>
              <a:gd name="T5" fmla="*/ 10 h 49"/>
              <a:gd name="T6" fmla="*/ 62 w 100"/>
              <a:gd name="T7" fmla="*/ 17 h 49"/>
              <a:gd name="T8" fmla="*/ 54 w 100"/>
              <a:gd name="T9" fmla="*/ 25 h 49"/>
              <a:gd name="T10" fmla="*/ 45 w 100"/>
              <a:gd name="T11" fmla="*/ 25 h 49"/>
              <a:gd name="T12" fmla="*/ 37 w 100"/>
              <a:gd name="T13" fmla="*/ 17 h 49"/>
              <a:gd name="T14" fmla="*/ 37 w 100"/>
              <a:gd name="T15" fmla="*/ 10 h 49"/>
              <a:gd name="T16" fmla="*/ 18 w 100"/>
              <a:gd name="T17" fmla="*/ 10 h 49"/>
              <a:gd name="T18" fmla="*/ 14 w 100"/>
              <a:gd name="T19" fmla="*/ 8 h 49"/>
              <a:gd name="T20" fmla="*/ 0 w 100"/>
              <a:gd name="T21" fmla="*/ 0 h 49"/>
              <a:gd name="T22" fmla="*/ 0 w 100"/>
              <a:gd name="T23" fmla="*/ 42 h 49"/>
              <a:gd name="T24" fmla="*/ 6 w 100"/>
              <a:gd name="T25" fmla="*/ 49 h 49"/>
              <a:gd name="T26" fmla="*/ 93 w 100"/>
              <a:gd name="T27" fmla="*/ 49 h 49"/>
              <a:gd name="T28" fmla="*/ 100 w 100"/>
              <a:gd name="T29" fmla="*/ 42 h 49"/>
              <a:gd name="T30" fmla="*/ 100 w 100"/>
              <a:gd name="T31" fmla="*/ 0 h 49"/>
              <a:gd name="T32" fmla="*/ 86 w 100"/>
              <a:gd name="T33"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49">
                <a:moveTo>
                  <a:pt x="86" y="8"/>
                </a:moveTo>
                <a:cubicBezTo>
                  <a:pt x="84" y="9"/>
                  <a:pt x="83" y="10"/>
                  <a:pt x="81" y="10"/>
                </a:cubicBezTo>
                <a:cubicBezTo>
                  <a:pt x="62" y="10"/>
                  <a:pt x="62" y="10"/>
                  <a:pt x="62" y="10"/>
                </a:cubicBezTo>
                <a:cubicBezTo>
                  <a:pt x="62" y="17"/>
                  <a:pt x="62" y="17"/>
                  <a:pt x="62" y="17"/>
                </a:cubicBezTo>
                <a:cubicBezTo>
                  <a:pt x="62" y="21"/>
                  <a:pt x="59" y="25"/>
                  <a:pt x="54" y="25"/>
                </a:cubicBezTo>
                <a:cubicBezTo>
                  <a:pt x="45" y="25"/>
                  <a:pt x="45" y="25"/>
                  <a:pt x="45" y="25"/>
                </a:cubicBezTo>
                <a:cubicBezTo>
                  <a:pt x="41" y="25"/>
                  <a:pt x="37" y="21"/>
                  <a:pt x="37" y="17"/>
                </a:cubicBezTo>
                <a:cubicBezTo>
                  <a:pt x="37" y="10"/>
                  <a:pt x="37" y="10"/>
                  <a:pt x="37" y="10"/>
                </a:cubicBezTo>
                <a:cubicBezTo>
                  <a:pt x="18" y="10"/>
                  <a:pt x="18" y="10"/>
                  <a:pt x="18" y="10"/>
                </a:cubicBezTo>
                <a:cubicBezTo>
                  <a:pt x="17" y="10"/>
                  <a:pt x="15" y="9"/>
                  <a:pt x="14" y="8"/>
                </a:cubicBezTo>
                <a:cubicBezTo>
                  <a:pt x="0" y="0"/>
                  <a:pt x="0" y="0"/>
                  <a:pt x="0" y="0"/>
                </a:cubicBezTo>
                <a:cubicBezTo>
                  <a:pt x="0" y="42"/>
                  <a:pt x="0" y="42"/>
                  <a:pt x="0" y="42"/>
                </a:cubicBezTo>
                <a:cubicBezTo>
                  <a:pt x="0" y="46"/>
                  <a:pt x="3" y="49"/>
                  <a:pt x="6" y="49"/>
                </a:cubicBezTo>
                <a:cubicBezTo>
                  <a:pt x="93" y="49"/>
                  <a:pt x="93" y="49"/>
                  <a:pt x="93" y="49"/>
                </a:cubicBezTo>
                <a:cubicBezTo>
                  <a:pt x="97" y="49"/>
                  <a:pt x="100" y="46"/>
                  <a:pt x="100" y="42"/>
                </a:cubicBezTo>
                <a:cubicBezTo>
                  <a:pt x="100" y="0"/>
                  <a:pt x="100" y="0"/>
                  <a:pt x="100" y="0"/>
                </a:cubicBezTo>
                <a:lnTo>
                  <a:pt x="86" y="8"/>
                </a:lnTo>
                <a:close/>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45" name="Freeform 14">
            <a:extLst>
              <a:ext uri="{FF2B5EF4-FFF2-40B4-BE49-F238E27FC236}">
                <a16:creationId xmlns="" xmlns:a16="http://schemas.microsoft.com/office/drawing/2014/main" id="{30A7D60D-7062-4FAA-9DAC-A78C2679984B}"/>
              </a:ext>
            </a:extLst>
          </p:cNvPr>
          <p:cNvSpPr>
            <a:spLocks/>
          </p:cNvSpPr>
          <p:nvPr/>
        </p:nvSpPr>
        <p:spPr bwMode="auto">
          <a:xfrm>
            <a:off x="6818173" y="6221289"/>
            <a:ext cx="53975" cy="23813"/>
          </a:xfrm>
          <a:custGeom>
            <a:avLst/>
            <a:gdLst>
              <a:gd name="T0" fmla="*/ 12 w 16"/>
              <a:gd name="T1" fmla="*/ 7 h 7"/>
              <a:gd name="T2" fmla="*/ 3 w 16"/>
              <a:gd name="T3" fmla="*/ 7 h 7"/>
              <a:gd name="T4" fmla="*/ 0 w 16"/>
              <a:gd name="T5" fmla="*/ 3 h 7"/>
              <a:gd name="T6" fmla="*/ 3 w 16"/>
              <a:gd name="T7" fmla="*/ 0 h 7"/>
              <a:gd name="T8" fmla="*/ 12 w 16"/>
              <a:gd name="T9" fmla="*/ 0 h 7"/>
              <a:gd name="T10" fmla="*/ 16 w 16"/>
              <a:gd name="T11" fmla="*/ 3 h 7"/>
              <a:gd name="T12" fmla="*/ 12 w 16"/>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6" h="7">
                <a:moveTo>
                  <a:pt x="12" y="7"/>
                </a:moveTo>
                <a:cubicBezTo>
                  <a:pt x="3" y="7"/>
                  <a:pt x="3" y="7"/>
                  <a:pt x="3" y="7"/>
                </a:cubicBezTo>
                <a:cubicBezTo>
                  <a:pt x="1" y="7"/>
                  <a:pt x="0" y="5"/>
                  <a:pt x="0" y="3"/>
                </a:cubicBezTo>
                <a:cubicBezTo>
                  <a:pt x="0" y="1"/>
                  <a:pt x="1" y="0"/>
                  <a:pt x="3" y="0"/>
                </a:cubicBezTo>
                <a:cubicBezTo>
                  <a:pt x="12" y="0"/>
                  <a:pt x="12" y="0"/>
                  <a:pt x="12" y="0"/>
                </a:cubicBezTo>
                <a:cubicBezTo>
                  <a:pt x="14" y="0"/>
                  <a:pt x="16" y="1"/>
                  <a:pt x="16" y="3"/>
                </a:cubicBezTo>
                <a:cubicBezTo>
                  <a:pt x="16" y="5"/>
                  <a:pt x="14" y="7"/>
                  <a:pt x="12" y="7"/>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46" name="Freeform 15">
            <a:extLst>
              <a:ext uri="{FF2B5EF4-FFF2-40B4-BE49-F238E27FC236}">
                <a16:creationId xmlns="" xmlns:a16="http://schemas.microsoft.com/office/drawing/2014/main" id="{4EF49FCB-2FFE-4790-8FBD-8B3DD6C2D8E8}"/>
              </a:ext>
            </a:extLst>
          </p:cNvPr>
          <p:cNvSpPr>
            <a:spLocks/>
          </p:cNvSpPr>
          <p:nvPr/>
        </p:nvSpPr>
        <p:spPr bwMode="auto">
          <a:xfrm>
            <a:off x="8115161" y="4910148"/>
            <a:ext cx="73025" cy="23813"/>
          </a:xfrm>
          <a:custGeom>
            <a:avLst/>
            <a:gdLst>
              <a:gd name="T0" fmla="*/ 0 w 46"/>
              <a:gd name="T1" fmla="*/ 0 h 15"/>
              <a:gd name="T2" fmla="*/ 0 w 46"/>
              <a:gd name="T3" fmla="*/ 15 h 15"/>
              <a:gd name="T4" fmla="*/ 46 w 46"/>
              <a:gd name="T5" fmla="*/ 15 h 15"/>
              <a:gd name="T6" fmla="*/ 44 w 46"/>
              <a:gd name="T7" fmla="*/ 0 h 15"/>
              <a:gd name="T8" fmla="*/ 0 w 46"/>
              <a:gd name="T9" fmla="*/ 0 h 15"/>
            </a:gdLst>
            <a:ahLst/>
            <a:cxnLst>
              <a:cxn ang="0">
                <a:pos x="T0" y="T1"/>
              </a:cxn>
              <a:cxn ang="0">
                <a:pos x="T2" y="T3"/>
              </a:cxn>
              <a:cxn ang="0">
                <a:pos x="T4" y="T5"/>
              </a:cxn>
              <a:cxn ang="0">
                <a:pos x="T6" y="T7"/>
              </a:cxn>
              <a:cxn ang="0">
                <a:pos x="T8" y="T9"/>
              </a:cxn>
            </a:cxnLst>
            <a:rect l="0" t="0" r="r" b="b"/>
            <a:pathLst>
              <a:path w="46" h="15">
                <a:moveTo>
                  <a:pt x="0" y="0"/>
                </a:moveTo>
                <a:lnTo>
                  <a:pt x="0" y="15"/>
                </a:lnTo>
                <a:lnTo>
                  <a:pt x="46" y="15"/>
                </a:lnTo>
                <a:lnTo>
                  <a:pt x="44" y="0"/>
                </a:lnTo>
                <a:lnTo>
                  <a:pt x="0" y="0"/>
                </a:lnTo>
                <a:close/>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47" name="Freeform 16">
            <a:extLst>
              <a:ext uri="{FF2B5EF4-FFF2-40B4-BE49-F238E27FC236}">
                <a16:creationId xmlns="" xmlns:a16="http://schemas.microsoft.com/office/drawing/2014/main" id="{D170DAD8-5A1B-4375-917F-0042F540DF70}"/>
              </a:ext>
            </a:extLst>
          </p:cNvPr>
          <p:cNvSpPr>
            <a:spLocks noEditPoints="1"/>
          </p:cNvSpPr>
          <p:nvPr/>
        </p:nvSpPr>
        <p:spPr bwMode="auto">
          <a:xfrm>
            <a:off x="7886561" y="5175127"/>
            <a:ext cx="325438" cy="260350"/>
          </a:xfrm>
          <a:custGeom>
            <a:avLst/>
            <a:gdLst>
              <a:gd name="T0" fmla="*/ 173 w 205"/>
              <a:gd name="T1" fmla="*/ 120 h 164"/>
              <a:gd name="T2" fmla="*/ 150 w 205"/>
              <a:gd name="T3" fmla="*/ 120 h 164"/>
              <a:gd name="T4" fmla="*/ 150 w 205"/>
              <a:gd name="T5" fmla="*/ 101 h 164"/>
              <a:gd name="T6" fmla="*/ 173 w 205"/>
              <a:gd name="T7" fmla="*/ 101 h 164"/>
              <a:gd name="T8" fmla="*/ 173 w 205"/>
              <a:gd name="T9" fmla="*/ 120 h 164"/>
              <a:gd name="T10" fmla="*/ 106 w 205"/>
              <a:gd name="T11" fmla="*/ 120 h 164"/>
              <a:gd name="T12" fmla="*/ 83 w 205"/>
              <a:gd name="T13" fmla="*/ 120 h 164"/>
              <a:gd name="T14" fmla="*/ 83 w 205"/>
              <a:gd name="T15" fmla="*/ 101 h 164"/>
              <a:gd name="T16" fmla="*/ 106 w 205"/>
              <a:gd name="T17" fmla="*/ 101 h 164"/>
              <a:gd name="T18" fmla="*/ 106 w 205"/>
              <a:gd name="T19" fmla="*/ 120 h 164"/>
              <a:gd name="T20" fmla="*/ 39 w 205"/>
              <a:gd name="T21" fmla="*/ 120 h 164"/>
              <a:gd name="T22" fmla="*/ 16 w 205"/>
              <a:gd name="T23" fmla="*/ 120 h 164"/>
              <a:gd name="T24" fmla="*/ 16 w 205"/>
              <a:gd name="T25" fmla="*/ 101 h 164"/>
              <a:gd name="T26" fmla="*/ 39 w 205"/>
              <a:gd name="T27" fmla="*/ 101 h 164"/>
              <a:gd name="T28" fmla="*/ 39 w 205"/>
              <a:gd name="T29" fmla="*/ 120 h 164"/>
              <a:gd name="T30" fmla="*/ 138 w 205"/>
              <a:gd name="T31" fmla="*/ 61 h 164"/>
              <a:gd name="T32" fmla="*/ 117 w 205"/>
              <a:gd name="T33" fmla="*/ 61 h 164"/>
              <a:gd name="T34" fmla="*/ 117 w 205"/>
              <a:gd name="T35" fmla="*/ 25 h 164"/>
              <a:gd name="T36" fmla="*/ 58 w 205"/>
              <a:gd name="T37" fmla="*/ 61 h 164"/>
              <a:gd name="T38" fmla="*/ 58 w 205"/>
              <a:gd name="T39" fmla="*/ 25 h 164"/>
              <a:gd name="T40" fmla="*/ 0 w 205"/>
              <a:gd name="T41" fmla="*/ 61 h 164"/>
              <a:gd name="T42" fmla="*/ 0 w 205"/>
              <a:gd name="T43" fmla="*/ 164 h 164"/>
              <a:gd name="T44" fmla="*/ 130 w 205"/>
              <a:gd name="T45" fmla="*/ 164 h 164"/>
              <a:gd name="T46" fmla="*/ 194 w 205"/>
              <a:gd name="T47" fmla="*/ 164 h 164"/>
              <a:gd name="T48" fmla="*/ 205 w 205"/>
              <a:gd name="T49" fmla="*/ 164 h 164"/>
              <a:gd name="T50" fmla="*/ 192 w 205"/>
              <a:gd name="T51" fmla="*/ 0 h 164"/>
              <a:gd name="T52" fmla="*/ 142 w 205"/>
              <a:gd name="T53" fmla="*/ 0 h 164"/>
              <a:gd name="T54" fmla="*/ 138 w 205"/>
              <a:gd name="T55" fmla="*/ 6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 h="164">
                <a:moveTo>
                  <a:pt x="173" y="120"/>
                </a:moveTo>
                <a:lnTo>
                  <a:pt x="150" y="120"/>
                </a:lnTo>
                <a:lnTo>
                  <a:pt x="150" y="101"/>
                </a:lnTo>
                <a:lnTo>
                  <a:pt x="173" y="101"/>
                </a:lnTo>
                <a:lnTo>
                  <a:pt x="173" y="120"/>
                </a:lnTo>
                <a:close/>
                <a:moveTo>
                  <a:pt x="106" y="120"/>
                </a:moveTo>
                <a:lnTo>
                  <a:pt x="83" y="120"/>
                </a:lnTo>
                <a:lnTo>
                  <a:pt x="83" y="101"/>
                </a:lnTo>
                <a:lnTo>
                  <a:pt x="106" y="101"/>
                </a:lnTo>
                <a:lnTo>
                  <a:pt x="106" y="120"/>
                </a:lnTo>
                <a:close/>
                <a:moveTo>
                  <a:pt x="39" y="120"/>
                </a:moveTo>
                <a:lnTo>
                  <a:pt x="16" y="120"/>
                </a:lnTo>
                <a:lnTo>
                  <a:pt x="16" y="101"/>
                </a:lnTo>
                <a:lnTo>
                  <a:pt x="39" y="101"/>
                </a:lnTo>
                <a:lnTo>
                  <a:pt x="39" y="120"/>
                </a:lnTo>
                <a:close/>
                <a:moveTo>
                  <a:pt x="138" y="61"/>
                </a:moveTo>
                <a:lnTo>
                  <a:pt x="117" y="61"/>
                </a:lnTo>
                <a:lnTo>
                  <a:pt x="117" y="25"/>
                </a:lnTo>
                <a:lnTo>
                  <a:pt x="58" y="61"/>
                </a:lnTo>
                <a:lnTo>
                  <a:pt x="58" y="25"/>
                </a:lnTo>
                <a:lnTo>
                  <a:pt x="0" y="61"/>
                </a:lnTo>
                <a:lnTo>
                  <a:pt x="0" y="164"/>
                </a:lnTo>
                <a:lnTo>
                  <a:pt x="130" y="164"/>
                </a:lnTo>
                <a:lnTo>
                  <a:pt x="194" y="164"/>
                </a:lnTo>
                <a:lnTo>
                  <a:pt x="205" y="164"/>
                </a:lnTo>
                <a:lnTo>
                  <a:pt x="192" y="0"/>
                </a:lnTo>
                <a:lnTo>
                  <a:pt x="142" y="0"/>
                </a:lnTo>
                <a:lnTo>
                  <a:pt x="138" y="61"/>
                </a:lnTo>
                <a:close/>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48" name="Freeform 17">
            <a:extLst>
              <a:ext uri="{FF2B5EF4-FFF2-40B4-BE49-F238E27FC236}">
                <a16:creationId xmlns="" xmlns:a16="http://schemas.microsoft.com/office/drawing/2014/main" id="{088B8FF3-0494-4902-89F5-A7E74974427B}"/>
              </a:ext>
            </a:extLst>
          </p:cNvPr>
          <p:cNvSpPr>
            <a:spLocks noEditPoints="1"/>
          </p:cNvSpPr>
          <p:nvPr/>
        </p:nvSpPr>
        <p:spPr bwMode="auto">
          <a:xfrm>
            <a:off x="7300773" y="5732339"/>
            <a:ext cx="179388" cy="173038"/>
          </a:xfrm>
          <a:custGeom>
            <a:avLst/>
            <a:gdLst>
              <a:gd name="T0" fmla="*/ 27 w 54"/>
              <a:gd name="T1" fmla="*/ 5 h 52"/>
              <a:gd name="T2" fmla="*/ 9 w 54"/>
              <a:gd name="T3" fmla="*/ 23 h 52"/>
              <a:gd name="T4" fmla="*/ 9 w 54"/>
              <a:gd name="T5" fmla="*/ 25 h 52"/>
              <a:gd name="T6" fmla="*/ 7 w 54"/>
              <a:gd name="T7" fmla="*/ 25 h 52"/>
              <a:gd name="T8" fmla="*/ 6 w 54"/>
              <a:gd name="T9" fmla="*/ 25 h 52"/>
              <a:gd name="T10" fmla="*/ 6 w 54"/>
              <a:gd name="T11" fmla="*/ 30 h 52"/>
              <a:gd name="T12" fmla="*/ 10 w 54"/>
              <a:gd name="T13" fmla="*/ 34 h 52"/>
              <a:gd name="T14" fmla="*/ 11 w 54"/>
              <a:gd name="T15" fmla="*/ 34 h 52"/>
              <a:gd name="T16" fmla="*/ 12 w 54"/>
              <a:gd name="T17" fmla="*/ 35 h 52"/>
              <a:gd name="T18" fmla="*/ 27 w 54"/>
              <a:gd name="T19" fmla="*/ 48 h 52"/>
              <a:gd name="T20" fmla="*/ 43 w 54"/>
              <a:gd name="T21" fmla="*/ 35 h 52"/>
              <a:gd name="T22" fmla="*/ 43 w 54"/>
              <a:gd name="T23" fmla="*/ 34 h 52"/>
              <a:gd name="T24" fmla="*/ 44 w 54"/>
              <a:gd name="T25" fmla="*/ 34 h 52"/>
              <a:gd name="T26" fmla="*/ 48 w 54"/>
              <a:gd name="T27" fmla="*/ 30 h 52"/>
              <a:gd name="T28" fmla="*/ 48 w 54"/>
              <a:gd name="T29" fmla="*/ 25 h 52"/>
              <a:gd name="T30" fmla="*/ 47 w 54"/>
              <a:gd name="T31" fmla="*/ 25 h 52"/>
              <a:gd name="T32" fmla="*/ 46 w 54"/>
              <a:gd name="T33" fmla="*/ 25 h 52"/>
              <a:gd name="T34" fmla="*/ 45 w 54"/>
              <a:gd name="T35" fmla="*/ 23 h 52"/>
              <a:gd name="T36" fmla="*/ 27 w 54"/>
              <a:gd name="T37" fmla="*/ 5 h 52"/>
              <a:gd name="T38" fmla="*/ 27 w 54"/>
              <a:gd name="T39" fmla="*/ 52 h 52"/>
              <a:gd name="T40" fmla="*/ 8 w 54"/>
              <a:gd name="T41" fmla="*/ 38 h 52"/>
              <a:gd name="T42" fmla="*/ 2 w 54"/>
              <a:gd name="T43" fmla="*/ 31 h 52"/>
              <a:gd name="T44" fmla="*/ 5 w 54"/>
              <a:gd name="T45" fmla="*/ 21 h 52"/>
              <a:gd name="T46" fmla="*/ 27 w 54"/>
              <a:gd name="T47" fmla="*/ 0 h 52"/>
              <a:gd name="T48" fmla="*/ 50 w 54"/>
              <a:gd name="T49" fmla="*/ 21 h 52"/>
              <a:gd name="T50" fmla="*/ 52 w 54"/>
              <a:gd name="T51" fmla="*/ 31 h 52"/>
              <a:gd name="T52" fmla="*/ 46 w 54"/>
              <a:gd name="T53" fmla="*/ 38 h 52"/>
              <a:gd name="T54" fmla="*/ 27 w 54"/>
              <a:gd name="T5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4" h="52">
                <a:moveTo>
                  <a:pt x="27" y="5"/>
                </a:moveTo>
                <a:cubicBezTo>
                  <a:pt x="17" y="5"/>
                  <a:pt x="9" y="13"/>
                  <a:pt x="9" y="23"/>
                </a:cubicBezTo>
                <a:cubicBezTo>
                  <a:pt x="9" y="25"/>
                  <a:pt x="9" y="25"/>
                  <a:pt x="9" y="25"/>
                </a:cubicBezTo>
                <a:cubicBezTo>
                  <a:pt x="7" y="25"/>
                  <a:pt x="7" y="25"/>
                  <a:pt x="7" y="25"/>
                </a:cubicBezTo>
                <a:cubicBezTo>
                  <a:pt x="7" y="25"/>
                  <a:pt x="6" y="25"/>
                  <a:pt x="6" y="25"/>
                </a:cubicBezTo>
                <a:cubicBezTo>
                  <a:pt x="5" y="25"/>
                  <a:pt x="5" y="27"/>
                  <a:pt x="6" y="30"/>
                </a:cubicBezTo>
                <a:cubicBezTo>
                  <a:pt x="7" y="32"/>
                  <a:pt x="9" y="34"/>
                  <a:pt x="10" y="34"/>
                </a:cubicBezTo>
                <a:cubicBezTo>
                  <a:pt x="11" y="34"/>
                  <a:pt x="11" y="34"/>
                  <a:pt x="11" y="34"/>
                </a:cubicBezTo>
                <a:cubicBezTo>
                  <a:pt x="12" y="35"/>
                  <a:pt x="12" y="35"/>
                  <a:pt x="12" y="35"/>
                </a:cubicBezTo>
                <a:cubicBezTo>
                  <a:pt x="14" y="41"/>
                  <a:pt x="20" y="48"/>
                  <a:pt x="27" y="48"/>
                </a:cubicBezTo>
                <a:cubicBezTo>
                  <a:pt x="34" y="48"/>
                  <a:pt x="40" y="41"/>
                  <a:pt x="43" y="35"/>
                </a:cubicBezTo>
                <a:cubicBezTo>
                  <a:pt x="43" y="34"/>
                  <a:pt x="43" y="34"/>
                  <a:pt x="43" y="34"/>
                </a:cubicBezTo>
                <a:cubicBezTo>
                  <a:pt x="44" y="34"/>
                  <a:pt x="44" y="34"/>
                  <a:pt x="44" y="34"/>
                </a:cubicBezTo>
                <a:cubicBezTo>
                  <a:pt x="45" y="34"/>
                  <a:pt x="47" y="32"/>
                  <a:pt x="48" y="30"/>
                </a:cubicBezTo>
                <a:cubicBezTo>
                  <a:pt x="49" y="27"/>
                  <a:pt x="49" y="25"/>
                  <a:pt x="48" y="25"/>
                </a:cubicBezTo>
                <a:cubicBezTo>
                  <a:pt x="48" y="25"/>
                  <a:pt x="48" y="25"/>
                  <a:pt x="47" y="25"/>
                </a:cubicBezTo>
                <a:cubicBezTo>
                  <a:pt x="46" y="25"/>
                  <a:pt x="46" y="25"/>
                  <a:pt x="46" y="25"/>
                </a:cubicBezTo>
                <a:cubicBezTo>
                  <a:pt x="45" y="23"/>
                  <a:pt x="45" y="23"/>
                  <a:pt x="45" y="23"/>
                </a:cubicBezTo>
                <a:cubicBezTo>
                  <a:pt x="45" y="13"/>
                  <a:pt x="37" y="5"/>
                  <a:pt x="27" y="5"/>
                </a:cubicBezTo>
                <a:moveTo>
                  <a:pt x="27" y="52"/>
                </a:moveTo>
                <a:cubicBezTo>
                  <a:pt x="18" y="52"/>
                  <a:pt x="12" y="45"/>
                  <a:pt x="8" y="38"/>
                </a:cubicBezTo>
                <a:cubicBezTo>
                  <a:pt x="6" y="37"/>
                  <a:pt x="3" y="34"/>
                  <a:pt x="2" y="31"/>
                </a:cubicBezTo>
                <a:cubicBezTo>
                  <a:pt x="0" y="27"/>
                  <a:pt x="1" y="22"/>
                  <a:pt x="5" y="21"/>
                </a:cubicBezTo>
                <a:cubicBezTo>
                  <a:pt x="6" y="9"/>
                  <a:pt x="15" y="0"/>
                  <a:pt x="27" y="0"/>
                </a:cubicBezTo>
                <a:cubicBezTo>
                  <a:pt x="39" y="0"/>
                  <a:pt x="48" y="9"/>
                  <a:pt x="50" y="21"/>
                </a:cubicBezTo>
                <a:cubicBezTo>
                  <a:pt x="53" y="22"/>
                  <a:pt x="54" y="27"/>
                  <a:pt x="52" y="31"/>
                </a:cubicBezTo>
                <a:cubicBezTo>
                  <a:pt x="51" y="34"/>
                  <a:pt x="49" y="37"/>
                  <a:pt x="46" y="38"/>
                </a:cubicBezTo>
                <a:cubicBezTo>
                  <a:pt x="42" y="45"/>
                  <a:pt x="36" y="52"/>
                  <a:pt x="27" y="52"/>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49" name="Freeform 18">
            <a:extLst>
              <a:ext uri="{FF2B5EF4-FFF2-40B4-BE49-F238E27FC236}">
                <a16:creationId xmlns="" xmlns:a16="http://schemas.microsoft.com/office/drawing/2014/main" id="{1AD3D6CA-5755-4BCD-A353-24C0543370A0}"/>
              </a:ext>
            </a:extLst>
          </p:cNvPr>
          <p:cNvSpPr>
            <a:spLocks/>
          </p:cNvSpPr>
          <p:nvPr/>
        </p:nvSpPr>
        <p:spPr bwMode="auto">
          <a:xfrm>
            <a:off x="7270611" y="5908552"/>
            <a:ext cx="239713" cy="152400"/>
          </a:xfrm>
          <a:custGeom>
            <a:avLst/>
            <a:gdLst>
              <a:gd name="T0" fmla="*/ 53 w 72"/>
              <a:gd name="T1" fmla="*/ 0 h 46"/>
              <a:gd name="T2" fmla="*/ 44 w 72"/>
              <a:gd name="T3" fmla="*/ 31 h 46"/>
              <a:gd name="T4" fmla="*/ 28 w 72"/>
              <a:gd name="T5" fmla="*/ 31 h 46"/>
              <a:gd name="T6" fmla="*/ 20 w 72"/>
              <a:gd name="T7" fmla="*/ 0 h 46"/>
              <a:gd name="T8" fmla="*/ 0 w 72"/>
              <a:gd name="T9" fmla="*/ 25 h 46"/>
              <a:gd name="T10" fmla="*/ 0 w 72"/>
              <a:gd name="T11" fmla="*/ 46 h 46"/>
              <a:gd name="T12" fmla="*/ 72 w 72"/>
              <a:gd name="T13" fmla="*/ 46 h 46"/>
              <a:gd name="T14" fmla="*/ 72 w 72"/>
              <a:gd name="T15" fmla="*/ 25 h 46"/>
              <a:gd name="T16" fmla="*/ 53 w 72"/>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46">
                <a:moveTo>
                  <a:pt x="53" y="0"/>
                </a:moveTo>
                <a:cubicBezTo>
                  <a:pt x="44" y="31"/>
                  <a:pt x="44" y="31"/>
                  <a:pt x="44" y="31"/>
                </a:cubicBezTo>
                <a:cubicBezTo>
                  <a:pt x="28" y="31"/>
                  <a:pt x="28" y="31"/>
                  <a:pt x="28" y="31"/>
                </a:cubicBezTo>
                <a:cubicBezTo>
                  <a:pt x="20" y="0"/>
                  <a:pt x="20" y="0"/>
                  <a:pt x="20" y="0"/>
                </a:cubicBezTo>
                <a:cubicBezTo>
                  <a:pt x="8" y="3"/>
                  <a:pt x="0" y="13"/>
                  <a:pt x="0" y="25"/>
                </a:cubicBezTo>
                <a:cubicBezTo>
                  <a:pt x="0" y="46"/>
                  <a:pt x="0" y="46"/>
                  <a:pt x="0" y="46"/>
                </a:cubicBezTo>
                <a:cubicBezTo>
                  <a:pt x="72" y="46"/>
                  <a:pt x="72" y="46"/>
                  <a:pt x="72" y="46"/>
                </a:cubicBezTo>
                <a:cubicBezTo>
                  <a:pt x="72" y="25"/>
                  <a:pt x="72" y="25"/>
                  <a:pt x="72" y="25"/>
                </a:cubicBezTo>
                <a:cubicBezTo>
                  <a:pt x="72" y="13"/>
                  <a:pt x="64" y="3"/>
                  <a:pt x="53" y="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50" name="Freeform 19">
            <a:extLst>
              <a:ext uri="{FF2B5EF4-FFF2-40B4-BE49-F238E27FC236}">
                <a16:creationId xmlns="" xmlns:a16="http://schemas.microsoft.com/office/drawing/2014/main" id="{67C51125-43EA-4756-A8FE-B1E5507A1D31}"/>
              </a:ext>
            </a:extLst>
          </p:cNvPr>
          <p:cNvSpPr>
            <a:spLocks/>
          </p:cNvSpPr>
          <p:nvPr/>
        </p:nvSpPr>
        <p:spPr bwMode="auto">
          <a:xfrm>
            <a:off x="7373798" y="5921252"/>
            <a:ext cx="33338" cy="123825"/>
          </a:xfrm>
          <a:custGeom>
            <a:avLst/>
            <a:gdLst>
              <a:gd name="T0" fmla="*/ 5 w 10"/>
              <a:gd name="T1" fmla="*/ 0 h 37"/>
              <a:gd name="T2" fmla="*/ 5 w 10"/>
              <a:gd name="T3" fmla="*/ 0 h 37"/>
              <a:gd name="T4" fmla="*/ 8 w 10"/>
              <a:gd name="T5" fmla="*/ 2 h 37"/>
              <a:gd name="T6" fmla="*/ 10 w 10"/>
              <a:gd name="T7" fmla="*/ 36 h 37"/>
              <a:gd name="T8" fmla="*/ 9 w 10"/>
              <a:gd name="T9" fmla="*/ 37 h 37"/>
              <a:gd name="T10" fmla="*/ 2 w 10"/>
              <a:gd name="T11" fmla="*/ 37 h 37"/>
              <a:gd name="T12" fmla="*/ 0 w 10"/>
              <a:gd name="T13" fmla="*/ 36 h 37"/>
              <a:gd name="T14" fmla="*/ 2 w 10"/>
              <a:gd name="T15" fmla="*/ 2 h 37"/>
              <a:gd name="T16" fmla="*/ 5 w 10"/>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37">
                <a:moveTo>
                  <a:pt x="5" y="0"/>
                </a:moveTo>
                <a:cubicBezTo>
                  <a:pt x="5" y="0"/>
                  <a:pt x="5" y="0"/>
                  <a:pt x="5" y="0"/>
                </a:cubicBezTo>
                <a:cubicBezTo>
                  <a:pt x="7" y="0"/>
                  <a:pt x="8" y="1"/>
                  <a:pt x="8" y="2"/>
                </a:cubicBezTo>
                <a:cubicBezTo>
                  <a:pt x="10" y="36"/>
                  <a:pt x="10" y="36"/>
                  <a:pt x="10" y="36"/>
                </a:cubicBezTo>
                <a:cubicBezTo>
                  <a:pt x="10" y="37"/>
                  <a:pt x="9" y="37"/>
                  <a:pt x="9" y="37"/>
                </a:cubicBezTo>
                <a:cubicBezTo>
                  <a:pt x="2" y="37"/>
                  <a:pt x="2" y="37"/>
                  <a:pt x="2" y="37"/>
                </a:cubicBezTo>
                <a:cubicBezTo>
                  <a:pt x="1" y="37"/>
                  <a:pt x="0" y="37"/>
                  <a:pt x="0" y="36"/>
                </a:cubicBezTo>
                <a:cubicBezTo>
                  <a:pt x="2" y="2"/>
                  <a:pt x="2" y="2"/>
                  <a:pt x="2" y="2"/>
                </a:cubicBezTo>
                <a:cubicBezTo>
                  <a:pt x="2" y="1"/>
                  <a:pt x="4" y="0"/>
                  <a:pt x="5" y="0"/>
                </a:cubicBezTo>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51" name="Freeform 20">
            <a:extLst>
              <a:ext uri="{FF2B5EF4-FFF2-40B4-BE49-F238E27FC236}">
                <a16:creationId xmlns="" xmlns:a16="http://schemas.microsoft.com/office/drawing/2014/main" id="{684F645C-81EA-4BB9-A62D-833B6D5C760E}"/>
              </a:ext>
            </a:extLst>
          </p:cNvPr>
          <p:cNvSpPr>
            <a:spLocks/>
          </p:cNvSpPr>
          <p:nvPr/>
        </p:nvSpPr>
        <p:spPr bwMode="auto">
          <a:xfrm>
            <a:off x="7327761" y="5741864"/>
            <a:ext cx="125413" cy="39688"/>
          </a:xfrm>
          <a:custGeom>
            <a:avLst/>
            <a:gdLst>
              <a:gd name="T0" fmla="*/ 38 w 38"/>
              <a:gd name="T1" fmla="*/ 12 h 12"/>
              <a:gd name="T2" fmla="*/ 19 w 38"/>
              <a:gd name="T3" fmla="*/ 0 h 12"/>
              <a:gd name="T4" fmla="*/ 0 w 38"/>
              <a:gd name="T5" fmla="*/ 12 h 12"/>
              <a:gd name="T6" fmla="*/ 38 w 38"/>
              <a:gd name="T7" fmla="*/ 12 h 12"/>
            </a:gdLst>
            <a:ahLst/>
            <a:cxnLst>
              <a:cxn ang="0">
                <a:pos x="T0" y="T1"/>
              </a:cxn>
              <a:cxn ang="0">
                <a:pos x="T2" y="T3"/>
              </a:cxn>
              <a:cxn ang="0">
                <a:pos x="T4" y="T5"/>
              </a:cxn>
              <a:cxn ang="0">
                <a:pos x="T6" y="T7"/>
              </a:cxn>
            </a:cxnLst>
            <a:rect l="0" t="0" r="r" b="b"/>
            <a:pathLst>
              <a:path w="38" h="12">
                <a:moveTo>
                  <a:pt x="38" y="12"/>
                </a:moveTo>
                <a:cubicBezTo>
                  <a:pt x="35" y="5"/>
                  <a:pt x="28" y="0"/>
                  <a:pt x="19" y="0"/>
                </a:cubicBezTo>
                <a:cubicBezTo>
                  <a:pt x="11" y="0"/>
                  <a:pt x="3" y="5"/>
                  <a:pt x="0" y="12"/>
                </a:cubicBezTo>
                <a:lnTo>
                  <a:pt x="38" y="12"/>
                </a:lnTo>
                <a:close/>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52" name="Freeform 21">
            <a:extLst>
              <a:ext uri="{FF2B5EF4-FFF2-40B4-BE49-F238E27FC236}">
                <a16:creationId xmlns="" xmlns:a16="http://schemas.microsoft.com/office/drawing/2014/main" id="{1E6545B8-1A70-4917-B398-AF24628549ED}"/>
              </a:ext>
            </a:extLst>
          </p:cNvPr>
          <p:cNvSpPr>
            <a:spLocks noEditPoints="1"/>
          </p:cNvSpPr>
          <p:nvPr/>
        </p:nvSpPr>
        <p:spPr bwMode="auto">
          <a:xfrm>
            <a:off x="7324586" y="5738689"/>
            <a:ext cx="131763" cy="46038"/>
          </a:xfrm>
          <a:custGeom>
            <a:avLst/>
            <a:gdLst>
              <a:gd name="T0" fmla="*/ 3 w 40"/>
              <a:gd name="T1" fmla="*/ 12 h 14"/>
              <a:gd name="T2" fmla="*/ 38 w 40"/>
              <a:gd name="T3" fmla="*/ 12 h 14"/>
              <a:gd name="T4" fmla="*/ 20 w 40"/>
              <a:gd name="T5" fmla="*/ 1 h 14"/>
              <a:gd name="T6" fmla="*/ 3 w 40"/>
              <a:gd name="T7" fmla="*/ 12 h 14"/>
              <a:gd name="T8" fmla="*/ 40 w 40"/>
              <a:gd name="T9" fmla="*/ 14 h 14"/>
              <a:gd name="T10" fmla="*/ 0 w 40"/>
              <a:gd name="T11" fmla="*/ 14 h 14"/>
              <a:gd name="T12" fmla="*/ 0 w 40"/>
              <a:gd name="T13" fmla="*/ 13 h 14"/>
              <a:gd name="T14" fmla="*/ 20 w 40"/>
              <a:gd name="T15" fmla="*/ 0 h 14"/>
              <a:gd name="T16" fmla="*/ 40 w 40"/>
              <a:gd name="T17" fmla="*/ 13 h 14"/>
              <a:gd name="T18" fmla="*/ 40 w 40"/>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14">
                <a:moveTo>
                  <a:pt x="3" y="12"/>
                </a:moveTo>
                <a:cubicBezTo>
                  <a:pt x="38" y="12"/>
                  <a:pt x="38" y="12"/>
                  <a:pt x="38" y="12"/>
                </a:cubicBezTo>
                <a:cubicBezTo>
                  <a:pt x="34" y="6"/>
                  <a:pt x="28" y="1"/>
                  <a:pt x="20" y="1"/>
                </a:cubicBezTo>
                <a:cubicBezTo>
                  <a:pt x="13" y="1"/>
                  <a:pt x="6" y="6"/>
                  <a:pt x="3" y="12"/>
                </a:cubicBezTo>
                <a:moveTo>
                  <a:pt x="40" y="14"/>
                </a:moveTo>
                <a:cubicBezTo>
                  <a:pt x="0" y="14"/>
                  <a:pt x="0" y="14"/>
                  <a:pt x="0" y="14"/>
                </a:cubicBezTo>
                <a:cubicBezTo>
                  <a:pt x="0" y="13"/>
                  <a:pt x="0" y="13"/>
                  <a:pt x="0" y="13"/>
                </a:cubicBezTo>
                <a:cubicBezTo>
                  <a:pt x="4" y="5"/>
                  <a:pt x="12" y="0"/>
                  <a:pt x="20" y="0"/>
                </a:cubicBezTo>
                <a:cubicBezTo>
                  <a:pt x="29" y="0"/>
                  <a:pt x="36" y="5"/>
                  <a:pt x="40" y="13"/>
                </a:cubicBezTo>
                <a:lnTo>
                  <a:pt x="40" y="14"/>
                </a:lnTo>
                <a:close/>
              </a:path>
            </a:pathLst>
          </a:custGeom>
          <a:solidFill>
            <a:srgbClr val="1A17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54" name="Rectangle 23">
            <a:extLst>
              <a:ext uri="{FF2B5EF4-FFF2-40B4-BE49-F238E27FC236}">
                <a16:creationId xmlns="" xmlns:a16="http://schemas.microsoft.com/office/drawing/2014/main" id="{6D999218-8DBC-440D-AE69-CF450428F680}"/>
              </a:ext>
            </a:extLst>
          </p:cNvPr>
          <p:cNvSpPr>
            <a:spLocks noChangeArrowheads="1"/>
          </p:cNvSpPr>
          <p:nvPr/>
        </p:nvSpPr>
        <p:spPr bwMode="auto">
          <a:xfrm>
            <a:off x="7574690" y="5751975"/>
            <a:ext cx="32716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lang="fr-FR" altLang="fr-FR" sz="1100" b="1" dirty="0" smtClean="0">
                <a:solidFill>
                  <a:srgbClr val="1A171B"/>
                </a:solidFill>
                <a:cs typeface="Arial" panose="020B0604020202020204" pitchFamily="34" charset="0"/>
              </a:rPr>
              <a:t>4300</a:t>
            </a:r>
            <a:endParaRPr lang="fr-FR" altLang="fr-FR" dirty="0">
              <a:solidFill>
                <a:prstClr val="black"/>
              </a:solidFill>
              <a:cs typeface="Arial" panose="020B0604020202020204" pitchFamily="34" charset="0"/>
            </a:endParaRPr>
          </a:p>
        </p:txBody>
      </p:sp>
      <p:sp>
        <p:nvSpPr>
          <p:cNvPr id="58" name="object 5">
            <a:extLst>
              <a:ext uri="{FF2B5EF4-FFF2-40B4-BE49-F238E27FC236}">
                <a16:creationId xmlns="" xmlns:a16="http://schemas.microsoft.com/office/drawing/2014/main" id="{3CDFB971-99BF-479E-818F-3F0868D1AB65}"/>
              </a:ext>
            </a:extLst>
          </p:cNvPr>
          <p:cNvSpPr txBox="1"/>
          <p:nvPr/>
        </p:nvSpPr>
        <p:spPr>
          <a:xfrm>
            <a:off x="444500" y="962435"/>
            <a:ext cx="8321649" cy="807913"/>
          </a:xfrm>
          <a:prstGeom prst="rect">
            <a:avLst/>
          </a:prstGeom>
        </p:spPr>
        <p:txBody>
          <a:bodyPr vert="horz" wrap="square" lIns="0" tIns="12700" rIns="0" bIns="0" rtlCol="0">
            <a:spAutoFit/>
          </a:bodyPr>
          <a:lstStyle/>
          <a:p>
            <a:pPr marL="12700">
              <a:lnSpc>
                <a:spcPts val="3840"/>
              </a:lnSpc>
              <a:spcBef>
                <a:spcPts val="100"/>
              </a:spcBef>
            </a:pPr>
            <a:r>
              <a:rPr sz="3400" b="1" spc="-210" dirty="0">
                <a:solidFill>
                  <a:srgbClr val="FECC00"/>
                </a:solidFill>
                <a:latin typeface="Arial" panose="020B0604020202020204" pitchFamily="34" charset="0"/>
                <a:cs typeface="Arial" panose="020B0604020202020204" pitchFamily="34" charset="0"/>
              </a:rPr>
              <a:t>Axe</a:t>
            </a:r>
            <a:r>
              <a:rPr sz="3400" b="1" spc="-370" dirty="0">
                <a:solidFill>
                  <a:srgbClr val="FECC00"/>
                </a:solidFill>
                <a:latin typeface="Arial" panose="020B0604020202020204" pitchFamily="34" charset="0"/>
                <a:cs typeface="Arial" panose="020B0604020202020204" pitchFamily="34" charset="0"/>
              </a:rPr>
              <a:t> </a:t>
            </a:r>
            <a:r>
              <a:rPr lang="fr-FR" sz="3400" b="1" spc="-1035" dirty="0">
                <a:solidFill>
                  <a:srgbClr val="FECC00"/>
                </a:solidFill>
                <a:latin typeface="Arial" panose="020B0604020202020204" pitchFamily="34" charset="0"/>
                <a:cs typeface="Arial" panose="020B0604020202020204" pitchFamily="34" charset="0"/>
              </a:rPr>
              <a:t>2</a:t>
            </a:r>
            <a:endParaRPr sz="3400" dirty="0">
              <a:solidFill>
                <a:prstClr val="black"/>
              </a:solidFill>
              <a:latin typeface="Arial" panose="020B0604020202020204" pitchFamily="34" charset="0"/>
              <a:cs typeface="Arial" panose="020B0604020202020204" pitchFamily="34" charset="0"/>
            </a:endParaRPr>
          </a:p>
          <a:p>
            <a:pPr marL="12700" marR="5080">
              <a:lnSpc>
                <a:spcPts val="2400"/>
              </a:lnSpc>
              <a:spcBef>
                <a:spcPts val="40"/>
              </a:spcBef>
            </a:pPr>
            <a:r>
              <a:rPr lang="fr-FR" dirty="0" smtClean="0">
                <a:solidFill>
                  <a:prstClr val="black"/>
                </a:solidFill>
                <a:latin typeface="Arial" panose="020B0604020202020204" pitchFamily="34" charset="0"/>
                <a:cs typeface="Arial" panose="020B0604020202020204" pitchFamily="34" charset="0"/>
              </a:rPr>
              <a:t>Devenir le partenaire de confiance des entreprises</a:t>
            </a:r>
            <a:endParaRPr dirty="0">
              <a:solidFill>
                <a:prstClr val="black"/>
              </a:solidFill>
              <a:latin typeface="Arial" panose="020B0604020202020204" pitchFamily="34" charset="0"/>
              <a:cs typeface="Arial" panose="020B0604020202020204" pitchFamily="34" charset="0"/>
            </a:endParaRPr>
          </a:p>
        </p:txBody>
      </p:sp>
      <p:sp>
        <p:nvSpPr>
          <p:cNvPr id="59" name="object 6">
            <a:extLst>
              <a:ext uri="{FF2B5EF4-FFF2-40B4-BE49-F238E27FC236}">
                <a16:creationId xmlns="" xmlns:a16="http://schemas.microsoft.com/office/drawing/2014/main" id="{339F4A65-9D7F-4DF9-87FB-136CE6992C91}"/>
              </a:ext>
            </a:extLst>
          </p:cNvPr>
          <p:cNvSpPr/>
          <p:nvPr/>
        </p:nvSpPr>
        <p:spPr>
          <a:xfrm>
            <a:off x="444499" y="1949092"/>
            <a:ext cx="563245" cy="0"/>
          </a:xfrm>
          <a:custGeom>
            <a:avLst/>
            <a:gdLst/>
            <a:ahLst/>
            <a:cxnLst/>
            <a:rect l="l" t="t" r="r" b="b"/>
            <a:pathLst>
              <a:path w="563244">
                <a:moveTo>
                  <a:pt x="0" y="0"/>
                </a:moveTo>
                <a:lnTo>
                  <a:pt x="563156" y="0"/>
                </a:lnTo>
              </a:path>
            </a:pathLst>
          </a:custGeom>
          <a:ln w="79463">
            <a:solidFill>
              <a:srgbClr val="000000"/>
            </a:solidFill>
          </a:ln>
        </p:spPr>
        <p:txBody>
          <a:bodyPr wrap="square" lIns="0" tIns="0" rIns="0" bIns="0" rtlCol="0"/>
          <a:lstStyle/>
          <a:p>
            <a:endParaRPr>
              <a:solidFill>
                <a:prstClr val="black"/>
              </a:solidFill>
              <a:latin typeface="Arial" panose="020B0604020202020204" pitchFamily="34" charset="0"/>
              <a:cs typeface="Arial" panose="020B0604020202020204" pitchFamily="34" charset="0"/>
            </a:endParaRPr>
          </a:p>
        </p:txBody>
      </p:sp>
      <p:sp>
        <p:nvSpPr>
          <p:cNvPr id="67" name="Rectangle à coins arrondis 66"/>
          <p:cNvSpPr/>
          <p:nvPr/>
        </p:nvSpPr>
        <p:spPr>
          <a:xfrm>
            <a:off x="4964113" y="2299580"/>
            <a:ext cx="4018838" cy="2784107"/>
          </a:xfrm>
          <a:prstGeom prst="roundRect">
            <a:avLst/>
          </a:prstGeom>
          <a:solidFill>
            <a:srgbClr val="F9BA00"/>
          </a:solidFill>
          <a:ln>
            <a:solidFill>
              <a:srgbClr val="F9B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r-FR" sz="1400" b="1" dirty="0">
                <a:solidFill>
                  <a:prstClr val="white"/>
                </a:solidFill>
                <a:latin typeface="Arial" panose="020B0604020202020204" pitchFamily="34" charset="0"/>
                <a:cs typeface="Arial" panose="020B0604020202020204" pitchFamily="34" charset="0"/>
              </a:rPr>
              <a:t>AVANCÉES </a:t>
            </a:r>
            <a:r>
              <a:rPr lang="fr-FR" sz="1400" b="1" dirty="0" smtClean="0">
                <a:solidFill>
                  <a:prstClr val="white"/>
                </a:solidFill>
                <a:latin typeface="Arial" panose="020B0604020202020204" pitchFamily="34" charset="0"/>
                <a:cs typeface="Arial" panose="020B0604020202020204" pitchFamily="34" charset="0"/>
              </a:rPr>
              <a:t>2018</a:t>
            </a:r>
          </a:p>
          <a:p>
            <a:pPr marL="171450" indent="-171450">
              <a:lnSpc>
                <a:spcPct val="150000"/>
              </a:lnSpc>
              <a:buFont typeface="Arial" panose="020B0604020202020204" pitchFamily="34" charset="0"/>
              <a:buChar char="•"/>
            </a:pPr>
            <a:r>
              <a:rPr lang="fr-FR" sz="1000" b="1" dirty="0" smtClean="0">
                <a:solidFill>
                  <a:schemeClr val="tx1"/>
                </a:solidFill>
                <a:latin typeface="Arial" panose="020B0604020202020204" pitchFamily="34" charset="0"/>
                <a:cs typeface="Arial" panose="020B0604020202020204" pitchFamily="34" charset="0"/>
              </a:rPr>
              <a:t>Aide à la résolution des difficultés de recrutement  par une plus grande mobilité professionnelle </a:t>
            </a:r>
            <a:r>
              <a:rPr lang="fr-FR" sz="1000" dirty="0" smtClean="0">
                <a:solidFill>
                  <a:schemeClr val="tx1"/>
                </a:solidFill>
                <a:latin typeface="Arial" panose="020B0604020202020204" pitchFamily="34" charset="0"/>
                <a:cs typeface="Arial" panose="020B0604020202020204" pitchFamily="34" charset="0"/>
              </a:rPr>
              <a:t>(découverte des métiers, accès à la formation, rencontres directes avec les recruteurs) </a:t>
            </a:r>
            <a:r>
              <a:rPr lang="fr-FR" sz="1000" b="1" dirty="0" smtClean="0">
                <a:solidFill>
                  <a:schemeClr val="tx1"/>
                </a:solidFill>
                <a:latin typeface="Arial" panose="020B0604020202020204" pitchFamily="34" charset="0"/>
                <a:cs typeface="Arial" panose="020B0604020202020204" pitchFamily="34" charset="0"/>
              </a:rPr>
              <a:t>notamment avec l’opération #</a:t>
            </a:r>
            <a:r>
              <a:rPr lang="fr-FR" sz="1000" b="1" dirty="0" err="1" smtClean="0">
                <a:solidFill>
                  <a:schemeClr val="tx1"/>
                </a:solidFill>
                <a:latin typeface="Arial" panose="020B0604020202020204" pitchFamily="34" charset="0"/>
                <a:cs typeface="Arial" panose="020B0604020202020204" pitchFamily="34" charset="0"/>
              </a:rPr>
              <a:t>VersUnMétier</a:t>
            </a:r>
            <a:r>
              <a:rPr lang="fr-FR" sz="1000" b="1" dirty="0" smtClean="0">
                <a:solidFill>
                  <a:schemeClr val="tx1"/>
                </a:solidFill>
                <a:latin typeface="Arial" panose="020B0604020202020204" pitchFamily="34" charset="0"/>
                <a:cs typeface="Arial" panose="020B0604020202020204" pitchFamily="34" charset="0"/>
              </a:rPr>
              <a:t> </a:t>
            </a:r>
            <a:r>
              <a:rPr lang="fr-FR" sz="1000" dirty="0">
                <a:solidFill>
                  <a:schemeClr val="tx1"/>
                </a:solidFill>
                <a:latin typeface="Arial" panose="020B0604020202020204" pitchFamily="34" charset="0"/>
                <a:cs typeface="Arial" panose="020B0604020202020204" pitchFamily="34" charset="0"/>
              </a:rPr>
              <a:t>toutes les semaines et dans toutes les agences,</a:t>
            </a:r>
          </a:p>
          <a:p>
            <a:pPr marL="171450" indent="-171450">
              <a:lnSpc>
                <a:spcPct val="150000"/>
              </a:lnSpc>
              <a:buFont typeface="Arial" panose="020B0604020202020204" pitchFamily="34" charset="0"/>
              <a:buChar char="•"/>
            </a:pPr>
            <a:r>
              <a:rPr lang="fr-FR" sz="1000" b="1" dirty="0" smtClean="0">
                <a:solidFill>
                  <a:schemeClr val="tx1"/>
                </a:solidFill>
                <a:latin typeface="Arial" panose="020B0604020202020204" pitchFamily="34" charset="0"/>
                <a:cs typeface="Arial" panose="020B0604020202020204" pitchFamily="34" charset="0"/>
              </a:rPr>
              <a:t>Renforcement des actions préventives de </a:t>
            </a:r>
            <a:r>
              <a:rPr lang="fr-FR" sz="1000" b="1" dirty="0">
                <a:solidFill>
                  <a:schemeClr val="tx1"/>
                </a:solidFill>
                <a:latin typeface="Arial" panose="020B0604020202020204" pitchFamily="34" charset="0"/>
                <a:cs typeface="Arial" panose="020B0604020202020204" pitchFamily="34" charset="0"/>
              </a:rPr>
              <a:t>lutte contre les offres frauduleuses</a:t>
            </a:r>
            <a:endParaRPr lang="fr-FR" sz="1000" dirty="0">
              <a:solidFill>
                <a:schemeClr val="tx1"/>
              </a:solidFill>
              <a:latin typeface="Arial" panose="020B0604020202020204" pitchFamily="34" charset="0"/>
              <a:cs typeface="Arial" panose="020B0604020202020204" pitchFamily="34" charset="0"/>
            </a:endParaRPr>
          </a:p>
        </p:txBody>
      </p:sp>
      <p:sp>
        <p:nvSpPr>
          <p:cNvPr id="2" name="Flèche droite 1"/>
          <p:cNvSpPr/>
          <p:nvPr/>
        </p:nvSpPr>
        <p:spPr>
          <a:xfrm rot="16200000">
            <a:off x="7487161" y="5980341"/>
            <a:ext cx="392536" cy="381135"/>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53" name="Espace réservé du pied de page 22">
            <a:extLst>
              <a:ext uri="{FF2B5EF4-FFF2-40B4-BE49-F238E27FC236}">
                <a16:creationId xmlns="" xmlns:a16="http://schemas.microsoft.com/office/drawing/2014/main" id="{2A3758F1-82FD-469C-A407-4EBA8581AAC3}"/>
              </a:ext>
            </a:extLst>
          </p:cNvPr>
          <p:cNvSpPr>
            <a:spLocks noGrp="1"/>
          </p:cNvSpPr>
          <p:nvPr>
            <p:ph type="ftr" sz="quarter" idx="11"/>
          </p:nvPr>
        </p:nvSpPr>
        <p:spPr>
          <a:xfrm>
            <a:off x="4941455" y="318650"/>
            <a:ext cx="4041496" cy="359871"/>
          </a:xfrm>
        </p:spPr>
        <p:txBody>
          <a:bodyPr/>
          <a:lstStyle/>
          <a:p>
            <a:r>
              <a:rPr lang="fr-FR" b="1" spc="40" dirty="0">
                <a:solidFill>
                  <a:prstClr val="black"/>
                </a:solidFill>
              </a:rPr>
              <a:t>PRÉSENTATION DE </a:t>
            </a:r>
            <a:r>
              <a:rPr lang="fr-FR" b="1" spc="40" dirty="0" smtClean="0">
                <a:solidFill>
                  <a:prstClr val="black"/>
                </a:solidFill>
              </a:rPr>
              <a:t>PÔLE EMPLOI  </a:t>
            </a:r>
            <a:r>
              <a:rPr lang="fr-FR" spc="40" dirty="0">
                <a:solidFill>
                  <a:prstClr val="black"/>
                </a:solidFill>
              </a:rPr>
              <a:t>I </a:t>
            </a:r>
            <a:r>
              <a:rPr lang="fr-FR" spc="40" dirty="0" smtClean="0"/>
              <a:t>JUIN </a:t>
            </a:r>
            <a:r>
              <a:rPr lang="fr-FR" spc="40" dirty="0"/>
              <a:t>2019 </a:t>
            </a:r>
            <a:r>
              <a:rPr lang="fr-FR" spc="40" dirty="0" smtClean="0">
                <a:solidFill>
                  <a:prstClr val="black"/>
                </a:solidFill>
              </a:rPr>
              <a:t>I  </a:t>
            </a:r>
            <a:endParaRPr lang="fr-FR" spc="100" dirty="0">
              <a:solidFill>
                <a:prstClr val="black"/>
              </a:solidFill>
            </a:endParaRPr>
          </a:p>
        </p:txBody>
      </p:sp>
    </p:spTree>
    <p:extLst>
      <p:ext uri="{BB962C8B-B14F-4D97-AF65-F5344CB8AC3E}">
        <p14:creationId xmlns:p14="http://schemas.microsoft.com/office/powerpoint/2010/main" val="2824827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Espace réservé du numéro de diapositive 22">
            <a:extLst>
              <a:ext uri="{FF2B5EF4-FFF2-40B4-BE49-F238E27FC236}">
                <a16:creationId xmlns="" xmlns:a16="http://schemas.microsoft.com/office/drawing/2014/main" id="{33C065A6-1D24-4620-B28C-02F9D35A4397}"/>
              </a:ext>
            </a:extLst>
          </p:cNvPr>
          <p:cNvSpPr>
            <a:spLocks noGrp="1"/>
          </p:cNvSpPr>
          <p:nvPr>
            <p:ph type="sldNum" sz="quarter" idx="12"/>
          </p:nvPr>
        </p:nvSpPr>
        <p:spPr/>
        <p:txBody>
          <a:bodyPr/>
          <a:lstStyle/>
          <a:p>
            <a:fld id="{E5C3AFE5-AA87-46A3-8AEF-92DC5C6A7126}" type="slidenum">
              <a:rPr lang="fr-FR" smtClean="0">
                <a:solidFill>
                  <a:srgbClr val="FFCC00"/>
                </a:solidFill>
              </a:rPr>
              <a:pPr/>
              <a:t>9</a:t>
            </a:fld>
            <a:endParaRPr lang="fr-FR" dirty="0">
              <a:solidFill>
                <a:srgbClr val="FFCC00"/>
              </a:solidFill>
            </a:endParaRPr>
          </a:p>
        </p:txBody>
      </p:sp>
      <p:sp>
        <p:nvSpPr>
          <p:cNvPr id="31" name="object 3">
            <a:extLst>
              <a:ext uri="{FF2B5EF4-FFF2-40B4-BE49-F238E27FC236}">
                <a16:creationId xmlns="" xmlns:a16="http://schemas.microsoft.com/office/drawing/2014/main" id="{58B66C30-2F8C-47AD-8EEC-663E789374EB}"/>
              </a:ext>
            </a:extLst>
          </p:cNvPr>
          <p:cNvSpPr txBox="1"/>
          <p:nvPr/>
        </p:nvSpPr>
        <p:spPr>
          <a:xfrm>
            <a:off x="354392" y="2191108"/>
            <a:ext cx="4656192" cy="5232202"/>
          </a:xfrm>
          <a:prstGeom prst="rect">
            <a:avLst/>
          </a:prstGeom>
        </p:spPr>
        <p:txBody>
          <a:bodyPr vert="horz" wrap="square" lIns="0" tIns="12700" rIns="0" bIns="0" rtlCol="0">
            <a:spAutoFit/>
          </a:bodyPr>
          <a:lstStyle/>
          <a:p>
            <a:pPr marL="241300" indent="-228600">
              <a:spcBef>
                <a:spcPts val="715"/>
              </a:spcBef>
              <a:buFontTx/>
              <a:buAutoNum type="arabicPeriod"/>
              <a:tabLst>
                <a:tab pos="240665" algn="l"/>
                <a:tab pos="241935" algn="l"/>
              </a:tabLst>
            </a:pPr>
            <a:r>
              <a:rPr lang="fr-FR" sz="1200" b="1" dirty="0" smtClean="0">
                <a:solidFill>
                  <a:srgbClr val="FECC00"/>
                </a:solidFill>
                <a:latin typeface="Arial" panose="020B0604020202020204" pitchFamily="34" charset="0"/>
                <a:cs typeface="Arial" panose="020B0604020202020204" pitchFamily="34" charset="0"/>
              </a:rPr>
              <a:t>Valorisation des offres d’emploi et des services digitaux</a:t>
            </a:r>
            <a:endParaRPr lang="fr-FR" sz="1200" dirty="0">
              <a:solidFill>
                <a:prstClr val="black"/>
              </a:solidFill>
              <a:latin typeface="Arial" panose="020B0604020202020204" pitchFamily="34" charset="0"/>
              <a:cs typeface="Arial" panose="020B0604020202020204" pitchFamily="34" charset="0"/>
            </a:endParaRPr>
          </a:p>
          <a:p>
            <a:pPr marL="324000" lvl="1" indent="-116839">
              <a:spcBef>
                <a:spcPts val="50"/>
              </a:spcBef>
              <a:buClr>
                <a:srgbClr val="FECC00"/>
              </a:buClr>
              <a:buFontTx/>
              <a:buChar char="•"/>
              <a:tabLst>
                <a:tab pos="358775" algn="l"/>
              </a:tabLst>
            </a:pPr>
            <a:r>
              <a:rPr lang="fr-FR" sz="1050" b="1" dirty="0">
                <a:latin typeface="Arial" panose="020B0604020202020204" pitchFamily="34" charset="0"/>
                <a:cs typeface="Arial" panose="020B0604020202020204" pitchFamily="34" charset="0"/>
              </a:rPr>
              <a:t>Pôle emploi publie ses propres offres mais aussi celles</a:t>
            </a:r>
          </a:p>
          <a:p>
            <a:pPr marL="324000" lvl="1">
              <a:spcBef>
                <a:spcPts val="50"/>
              </a:spcBef>
              <a:buClr>
                <a:srgbClr val="FECC00"/>
              </a:buClr>
              <a:tabLst>
                <a:tab pos="358775" algn="l"/>
              </a:tabLst>
            </a:pPr>
            <a:r>
              <a:rPr lang="fr-FR" sz="1050" b="1" dirty="0" smtClean="0">
                <a:latin typeface="Arial" panose="020B0604020202020204" pitchFamily="34" charset="0"/>
                <a:cs typeface="Arial" panose="020B0604020202020204" pitchFamily="34" charset="0"/>
              </a:rPr>
              <a:t>	de </a:t>
            </a:r>
            <a:r>
              <a:rPr lang="fr-FR" sz="1050" b="1" dirty="0">
                <a:latin typeface="Arial" panose="020B0604020202020204" pitchFamily="34" charset="0"/>
                <a:cs typeface="Arial" panose="020B0604020202020204" pitchFamily="34" charset="0"/>
              </a:rPr>
              <a:t>plus de </a:t>
            </a:r>
            <a:r>
              <a:rPr lang="fr-FR" sz="1050" b="1" dirty="0" smtClean="0">
                <a:latin typeface="Arial" panose="020B0604020202020204" pitchFamily="34" charset="0"/>
                <a:cs typeface="Arial" panose="020B0604020202020204" pitchFamily="34" charset="0"/>
              </a:rPr>
              <a:t>130 </a:t>
            </a:r>
            <a:r>
              <a:rPr lang="fr-FR" sz="1050" b="1" dirty="0">
                <a:latin typeface="Arial" panose="020B0604020202020204" pitchFamily="34" charset="0"/>
                <a:cs typeface="Arial" panose="020B0604020202020204" pitchFamily="34" charset="0"/>
              </a:rPr>
              <a:t>sites </a:t>
            </a:r>
            <a:r>
              <a:rPr lang="fr-FR" sz="1050" b="1" dirty="0" smtClean="0">
                <a:latin typeface="Arial" panose="020B0604020202020204" pitchFamily="34" charset="0"/>
                <a:cs typeface="Arial" panose="020B0604020202020204" pitchFamily="34" charset="0"/>
              </a:rPr>
              <a:t>partenaires ou plus de 70 partenaires </a:t>
            </a:r>
            <a:endParaRPr lang="fr-FR" sz="1050" b="1" dirty="0">
              <a:latin typeface="Arial" panose="020B0604020202020204" pitchFamily="34" charset="0"/>
              <a:cs typeface="Arial" panose="020B0604020202020204" pitchFamily="34" charset="0"/>
            </a:endParaRPr>
          </a:p>
          <a:p>
            <a:pPr marL="495450" lvl="1" indent="-171450">
              <a:spcBef>
                <a:spcPts val="50"/>
              </a:spcBef>
              <a:buFont typeface="Wingdings" panose="05000000000000000000" pitchFamily="2" charset="2"/>
              <a:buChar char="ü"/>
              <a:tabLst>
                <a:tab pos="358775" algn="l"/>
              </a:tabLst>
            </a:pPr>
            <a:r>
              <a:rPr lang="fr-FR" sz="1050" b="1" dirty="0" smtClean="0">
                <a:latin typeface="Arial" panose="020B0604020202020204" pitchFamily="34" charset="0"/>
                <a:cs typeface="Arial" panose="020B0604020202020204" pitchFamily="34" charset="0"/>
              </a:rPr>
              <a:t>600 </a:t>
            </a:r>
            <a:r>
              <a:rPr lang="fr-FR" sz="1050" b="1" dirty="0">
                <a:latin typeface="Arial" panose="020B0604020202020204" pitchFamily="34" charset="0"/>
                <a:cs typeface="Arial" panose="020B0604020202020204" pitchFamily="34" charset="0"/>
              </a:rPr>
              <a:t>000 offres en moyenne par jour</a:t>
            </a:r>
            <a:r>
              <a:rPr lang="fr-FR" sz="1050" dirty="0" smtClean="0">
                <a:latin typeface="Arial" panose="020B0604020202020204" pitchFamily="34" charset="0"/>
                <a:cs typeface="Arial" panose="020B0604020202020204" pitchFamily="34" charset="0"/>
              </a:rPr>
              <a:t>, 5 </a:t>
            </a:r>
            <a:r>
              <a:rPr lang="fr-FR" sz="1050" dirty="0">
                <a:latin typeface="Arial" panose="020B0604020202020204" pitchFamily="34" charset="0"/>
                <a:cs typeface="Arial" panose="020B0604020202020204" pitchFamily="34" charset="0"/>
              </a:rPr>
              <a:t>fois plus qu’il y a 5 </a:t>
            </a:r>
            <a:r>
              <a:rPr lang="fr-FR" sz="1050" dirty="0" smtClean="0">
                <a:latin typeface="Arial" panose="020B0604020202020204" pitchFamily="34" charset="0"/>
                <a:cs typeface="Arial" panose="020B0604020202020204" pitchFamily="34" charset="0"/>
              </a:rPr>
              <a:t>ans</a:t>
            </a:r>
            <a:endParaRPr lang="fr-FR" sz="1050" dirty="0">
              <a:latin typeface="Arial" panose="020B0604020202020204" pitchFamily="34" charset="0"/>
              <a:cs typeface="Arial" panose="020B0604020202020204" pitchFamily="34" charset="0"/>
            </a:endParaRPr>
          </a:p>
          <a:p>
            <a:pPr marL="358140" lvl="1" indent="-116839">
              <a:spcBef>
                <a:spcPts val="525"/>
              </a:spcBef>
              <a:buClr>
                <a:srgbClr val="FECC00"/>
              </a:buClr>
              <a:buFontTx/>
              <a:buChar char="•"/>
              <a:tabLst>
                <a:tab pos="358775" algn="l"/>
              </a:tabLst>
            </a:pPr>
            <a:r>
              <a:rPr lang="fr-FR" sz="1050" b="1" dirty="0">
                <a:solidFill>
                  <a:prstClr val="black"/>
                </a:solidFill>
                <a:latin typeface="Arial" panose="020B0604020202020204" pitchFamily="34" charset="0"/>
                <a:cs typeface="Arial" panose="020B0604020202020204" pitchFamily="34" charset="0"/>
              </a:rPr>
              <a:t>Emploi </a:t>
            </a:r>
            <a:r>
              <a:rPr lang="fr-FR" sz="1050" b="1" dirty="0" smtClean="0">
                <a:solidFill>
                  <a:prstClr val="black"/>
                </a:solidFill>
                <a:latin typeface="Arial" panose="020B0604020202020204" pitchFamily="34" charset="0"/>
                <a:cs typeface="Arial" panose="020B0604020202020204" pitchFamily="34" charset="0"/>
              </a:rPr>
              <a:t>Store </a:t>
            </a:r>
            <a:r>
              <a:rPr lang="fr-FR" sz="1050" b="1" dirty="0" smtClean="0">
                <a:latin typeface="Arial" panose="020B0604020202020204" pitchFamily="34" charset="0"/>
                <a:cs typeface="Arial" panose="020B0604020202020204" pitchFamily="34" charset="0"/>
              </a:rPr>
              <a:t>offre plus de 300 services </a:t>
            </a:r>
            <a:r>
              <a:rPr lang="fr-FR" sz="1050" dirty="0" smtClean="0">
                <a:latin typeface="Arial" panose="020B0604020202020204" pitchFamily="34" charset="0"/>
                <a:cs typeface="Arial" panose="020B0604020202020204" pitchFamily="34" charset="0"/>
              </a:rPr>
              <a:t>autour des thématiques      d’orientation, de formation, de création d’entreprises et de l’international</a:t>
            </a:r>
          </a:p>
          <a:p>
            <a:pPr marL="358140" lvl="1" indent="-116839">
              <a:spcBef>
                <a:spcPts val="525"/>
              </a:spcBef>
              <a:buClr>
                <a:srgbClr val="FECC00"/>
              </a:buClr>
              <a:buFontTx/>
              <a:buChar char="•"/>
              <a:tabLst>
                <a:tab pos="358775" algn="l"/>
              </a:tabLst>
            </a:pPr>
            <a:r>
              <a:rPr lang="fr-FR" sz="1050" dirty="0">
                <a:solidFill>
                  <a:prstClr val="black"/>
                </a:solidFill>
                <a:latin typeface="Arial" panose="020B0604020202020204" pitchFamily="34" charset="0"/>
                <a:cs typeface="Arial" panose="020B0604020202020204" pitchFamily="34" charset="0"/>
              </a:rPr>
              <a:t>Mise à disposition des offres d’emploi pour faciliter </a:t>
            </a:r>
            <a:r>
              <a:rPr lang="fr-FR" sz="1050" dirty="0" smtClean="0">
                <a:solidFill>
                  <a:prstClr val="black"/>
                </a:solidFill>
                <a:latin typeface="Arial" panose="020B0604020202020204" pitchFamily="34" charset="0"/>
                <a:cs typeface="Arial" panose="020B0604020202020204" pitchFamily="34" charset="0"/>
              </a:rPr>
              <a:t>leur </a:t>
            </a:r>
            <a:r>
              <a:rPr lang="fr-FR" sz="1050" dirty="0">
                <a:solidFill>
                  <a:prstClr val="black"/>
                </a:solidFill>
                <a:latin typeface="Arial" panose="020B0604020202020204" pitchFamily="34" charset="0"/>
                <a:cs typeface="Arial" panose="020B0604020202020204" pitchFamily="34" charset="0"/>
              </a:rPr>
              <a:t>accès à tous et permettre la création de nouveaux services . </a:t>
            </a:r>
            <a:r>
              <a:rPr lang="fr-FR" sz="1050" dirty="0" smtClean="0">
                <a:solidFill>
                  <a:prstClr val="black"/>
                </a:solidFill>
                <a:latin typeface="Arial" panose="020B0604020202020204" pitchFamily="34" charset="0"/>
                <a:cs typeface="Arial" panose="020B0604020202020204" pitchFamily="34" charset="0"/>
              </a:rPr>
              <a:t>La </a:t>
            </a:r>
            <a:r>
              <a:rPr lang="fr-FR" sz="1050" dirty="0">
                <a:solidFill>
                  <a:prstClr val="black"/>
                </a:solidFill>
                <a:latin typeface="Arial" panose="020B0604020202020204" pitchFamily="34" charset="0"/>
                <a:cs typeface="Arial" panose="020B0604020202020204" pitchFamily="34" charset="0"/>
              </a:rPr>
              <a:t>Communauté d’Agglomération de La Rochelle, le Conseil départemental de la Manche, la Région Sud ont déjà développé leur propre page </a:t>
            </a:r>
            <a:r>
              <a:rPr lang="fr-FR" sz="1050" dirty="0" smtClean="0">
                <a:solidFill>
                  <a:prstClr val="black"/>
                </a:solidFill>
                <a:latin typeface="Arial" panose="020B0604020202020204" pitchFamily="34" charset="0"/>
                <a:cs typeface="Arial" panose="020B0604020202020204" pitchFamily="34" charset="0"/>
              </a:rPr>
              <a:t>web.                         </a:t>
            </a:r>
            <a:endParaRPr lang="fr-FR" sz="800" dirty="0" smtClean="0">
              <a:solidFill>
                <a:prstClr val="black"/>
              </a:solidFill>
              <a:latin typeface="Arial" panose="020B0604020202020204" pitchFamily="34" charset="0"/>
              <a:cs typeface="Arial" panose="020B0604020202020204" pitchFamily="34" charset="0"/>
            </a:endParaRPr>
          </a:p>
          <a:p>
            <a:pPr marL="241300" lvl="1" indent="-228600">
              <a:spcBef>
                <a:spcPts val="715"/>
              </a:spcBef>
              <a:buClr>
                <a:srgbClr val="FECC00"/>
              </a:buClr>
              <a:buFont typeface="+mj-lt"/>
              <a:buAutoNum type="arabicPeriod" startAt="2"/>
              <a:tabLst>
                <a:tab pos="240665" algn="l"/>
                <a:tab pos="241935" algn="l"/>
              </a:tabLst>
            </a:pPr>
            <a:r>
              <a:rPr lang="fr-FR" sz="1200" b="1" dirty="0" smtClean="0">
                <a:solidFill>
                  <a:srgbClr val="FECC00"/>
                </a:solidFill>
                <a:latin typeface="Arial" panose="020B0604020202020204" pitchFamily="34" charset="0"/>
                <a:cs typeface="Arial" panose="020B0604020202020204" pitchFamily="34" charset="0"/>
              </a:rPr>
              <a:t>Développement d’outils numériques au service des             demandeurs d’emploi, des employeurs et des partenaires</a:t>
            </a:r>
          </a:p>
          <a:p>
            <a:pPr marL="444500" marR="938530" lvl="1" indent="-177800">
              <a:spcBef>
                <a:spcPts val="100"/>
              </a:spcBef>
              <a:buClr>
                <a:srgbClr val="FFCC00"/>
              </a:buClr>
              <a:buFont typeface="Arial" panose="020B0604020202020204" pitchFamily="34" charset="0"/>
              <a:buChar char="•"/>
              <a:tabLst>
                <a:tab pos="240665" algn="l"/>
                <a:tab pos="241935" algn="l"/>
              </a:tabLst>
            </a:pPr>
            <a:r>
              <a:rPr lang="fr-FR" sz="1050" b="1" dirty="0" smtClean="0">
                <a:latin typeface="Arial" panose="020B0604020202020204" pitchFamily="34" charset="0"/>
                <a:cs typeface="Arial" panose="020B0604020202020204" pitchFamily="34" charset="0"/>
              </a:rPr>
              <a:t>« La bonne alternance </a:t>
            </a:r>
            <a:r>
              <a:rPr lang="fr-FR" sz="1050" b="1" dirty="0">
                <a:latin typeface="Arial" panose="020B0604020202020204" pitchFamily="34" charset="0"/>
                <a:cs typeface="Arial" panose="020B0604020202020204" pitchFamily="34" charset="0"/>
              </a:rPr>
              <a:t>»</a:t>
            </a:r>
            <a:r>
              <a:rPr lang="fr-FR" sz="1050" dirty="0">
                <a:latin typeface="Arial" panose="020B0604020202020204" pitchFamily="34" charset="0"/>
                <a:cs typeface="Arial" panose="020B0604020202020204" pitchFamily="34" charset="0"/>
              </a:rPr>
              <a:t>, service lancé </a:t>
            </a:r>
            <a:r>
              <a:rPr lang="fr-FR" sz="1050" dirty="0" smtClean="0">
                <a:latin typeface="Arial" panose="020B0604020202020204" pitchFamily="34" charset="0"/>
                <a:cs typeface="Arial" panose="020B0604020202020204" pitchFamily="34" charset="0"/>
              </a:rPr>
              <a:t>en 2018</a:t>
            </a:r>
          </a:p>
          <a:p>
            <a:pPr marL="266700" marR="938530" lvl="1">
              <a:spcBef>
                <a:spcPts val="100"/>
              </a:spcBef>
              <a:buClr>
                <a:srgbClr val="FFCC00"/>
              </a:buClr>
              <a:tabLst>
                <a:tab pos="240665" algn="l"/>
                <a:tab pos="241935" algn="l"/>
              </a:tabLst>
            </a:pPr>
            <a:r>
              <a:rPr lang="fr-FR" sz="1050" dirty="0">
                <a:latin typeface="Arial" panose="020B0604020202020204" pitchFamily="34" charset="0"/>
                <a:cs typeface="Arial" panose="020B0604020202020204" pitchFamily="34" charset="0"/>
              </a:rPr>
              <a:t> </a:t>
            </a:r>
            <a:r>
              <a:rPr lang="fr-FR" sz="1050" dirty="0" smtClean="0">
                <a:latin typeface="Arial" panose="020B0604020202020204" pitchFamily="34" charset="0"/>
                <a:cs typeface="Arial" panose="020B0604020202020204" pitchFamily="34" charset="0"/>
              </a:rPr>
              <a:t>     qui permet d’identifier les entreprises qui recrutent  </a:t>
            </a:r>
          </a:p>
          <a:p>
            <a:pPr marL="266700" marR="938530" lvl="1">
              <a:spcBef>
                <a:spcPts val="100"/>
              </a:spcBef>
              <a:buClr>
                <a:srgbClr val="FFCC00"/>
              </a:buClr>
              <a:tabLst>
                <a:tab pos="240665" algn="l"/>
                <a:tab pos="241935" algn="l"/>
              </a:tabLst>
            </a:pPr>
            <a:r>
              <a:rPr lang="fr-FR" sz="1050" dirty="0">
                <a:latin typeface="Arial" panose="020B0604020202020204" pitchFamily="34" charset="0"/>
                <a:cs typeface="Arial" panose="020B0604020202020204" pitchFamily="34" charset="0"/>
              </a:rPr>
              <a:t> </a:t>
            </a:r>
            <a:r>
              <a:rPr lang="fr-FR" sz="1050" dirty="0" smtClean="0">
                <a:latin typeface="Arial" panose="020B0604020202020204" pitchFamily="34" charset="0"/>
                <a:cs typeface="Arial" panose="020B0604020202020204" pitchFamily="34" charset="0"/>
              </a:rPr>
              <a:t>      régulièrement en alternance </a:t>
            </a:r>
          </a:p>
          <a:p>
            <a:pPr marL="444500" marR="938530" lvl="1" indent="-177800">
              <a:spcBef>
                <a:spcPts val="100"/>
              </a:spcBef>
              <a:buClr>
                <a:srgbClr val="FFCC00"/>
              </a:buClr>
              <a:buFont typeface="Arial" panose="020B0604020202020204" pitchFamily="34" charset="0"/>
              <a:buChar char="•"/>
              <a:tabLst>
                <a:tab pos="240665" algn="l"/>
                <a:tab pos="241935" algn="l"/>
              </a:tabLst>
            </a:pPr>
            <a:r>
              <a:rPr lang="fr-FR" sz="1050" b="1" dirty="0" smtClean="0">
                <a:latin typeface="Arial" panose="020B0604020202020204" pitchFamily="34" charset="0"/>
                <a:cs typeface="Arial" panose="020B0604020202020204" pitchFamily="34" charset="0"/>
              </a:rPr>
              <a:t>« </a:t>
            </a:r>
            <a:r>
              <a:rPr lang="fr-FR" sz="1050" b="1" dirty="0" err="1" smtClean="0">
                <a:latin typeface="Arial" panose="020B0604020202020204" pitchFamily="34" charset="0"/>
                <a:cs typeface="Arial" panose="020B0604020202020204" pitchFamily="34" charset="0"/>
              </a:rPr>
              <a:t>Anotea</a:t>
            </a:r>
            <a:r>
              <a:rPr lang="fr-FR" sz="1050" b="1" dirty="0" smtClean="0">
                <a:latin typeface="Arial" panose="020B0604020202020204" pitchFamily="34" charset="0"/>
                <a:cs typeface="Arial" panose="020B0604020202020204" pitchFamily="34" charset="0"/>
              </a:rPr>
              <a:t> »</a:t>
            </a:r>
            <a:r>
              <a:rPr lang="fr-FR" sz="1050" dirty="0" smtClean="0">
                <a:latin typeface="Arial" panose="020B0604020202020204" pitchFamily="34" charset="0"/>
                <a:cs typeface="Arial" panose="020B0604020202020204" pitchFamily="34" charset="0"/>
              </a:rPr>
              <a:t>, service lancé en 2017</a:t>
            </a:r>
          </a:p>
          <a:p>
            <a:pPr marL="266700" marR="938530" lvl="1">
              <a:spcBef>
                <a:spcPts val="100"/>
              </a:spcBef>
              <a:buClr>
                <a:srgbClr val="FFCC00"/>
              </a:buClr>
              <a:tabLst>
                <a:tab pos="240665" algn="l"/>
                <a:tab pos="241935" algn="l"/>
              </a:tabLst>
            </a:pPr>
            <a:r>
              <a:rPr lang="fr-FR" sz="1050" b="1" dirty="0">
                <a:solidFill>
                  <a:srgbClr val="C00000"/>
                </a:solidFill>
                <a:latin typeface="Arial" panose="020B0604020202020204" pitchFamily="34" charset="0"/>
                <a:cs typeface="Arial" panose="020B0604020202020204" pitchFamily="34" charset="0"/>
              </a:rPr>
              <a:t> </a:t>
            </a:r>
            <a:r>
              <a:rPr lang="fr-FR" sz="1050" b="1" dirty="0" smtClean="0">
                <a:solidFill>
                  <a:srgbClr val="C00000"/>
                </a:solidFill>
                <a:latin typeface="Arial" panose="020B0604020202020204" pitchFamily="34" charset="0"/>
                <a:cs typeface="Arial" panose="020B0604020202020204" pitchFamily="34" charset="0"/>
              </a:rPr>
              <a:t>      </a:t>
            </a:r>
            <a:r>
              <a:rPr lang="fr-FR" sz="1050" dirty="0" smtClean="0">
                <a:latin typeface="Arial" panose="020B0604020202020204" pitchFamily="34" charset="0"/>
                <a:cs typeface="Arial" panose="020B0604020202020204" pitchFamily="34" charset="0"/>
              </a:rPr>
              <a:t>Ce </a:t>
            </a:r>
            <a:r>
              <a:rPr lang="fr-FR" sz="1050" dirty="0" err="1" smtClean="0">
                <a:latin typeface="Arial" panose="020B0604020202020204" pitchFamily="34" charset="0"/>
                <a:cs typeface="Arial" panose="020B0604020202020204" pitchFamily="34" charset="0"/>
              </a:rPr>
              <a:t>TripAdvisor</a:t>
            </a:r>
            <a:r>
              <a:rPr lang="fr-FR" sz="1050" dirty="0" smtClean="0">
                <a:latin typeface="Arial" panose="020B0604020202020204" pitchFamily="34" charset="0"/>
                <a:cs typeface="Arial" panose="020B0604020202020204" pitchFamily="34" charset="0"/>
              </a:rPr>
              <a:t> de la formation permet d’évaluer  </a:t>
            </a:r>
          </a:p>
          <a:p>
            <a:pPr marL="266700" marR="938530" lvl="1">
              <a:spcBef>
                <a:spcPts val="100"/>
              </a:spcBef>
              <a:buClr>
                <a:srgbClr val="FFCC00"/>
              </a:buClr>
              <a:tabLst>
                <a:tab pos="240665" algn="l"/>
                <a:tab pos="241935" algn="l"/>
              </a:tabLst>
            </a:pPr>
            <a:r>
              <a:rPr lang="fr-FR" sz="1050" dirty="0">
                <a:latin typeface="Arial" panose="020B0604020202020204" pitchFamily="34" charset="0"/>
                <a:cs typeface="Arial" panose="020B0604020202020204" pitchFamily="34" charset="0"/>
              </a:rPr>
              <a:t> </a:t>
            </a:r>
            <a:r>
              <a:rPr lang="fr-FR" sz="1050" dirty="0" smtClean="0">
                <a:latin typeface="Arial" panose="020B0604020202020204" pitchFamily="34" charset="0"/>
                <a:cs typeface="Arial" panose="020B0604020202020204" pitchFamily="34" charset="0"/>
              </a:rPr>
              <a:t>      les formations en se basant sur l’avis des stagiaires.</a:t>
            </a:r>
          </a:p>
          <a:p>
            <a:pPr marL="438150" marR="938530" lvl="1" indent="-171450">
              <a:spcBef>
                <a:spcPts val="100"/>
              </a:spcBef>
              <a:buClr>
                <a:srgbClr val="FFCC00"/>
              </a:buClr>
              <a:buFont typeface="Wingdings" panose="05000000000000000000" pitchFamily="2" charset="2"/>
              <a:buChar char="§"/>
              <a:tabLst>
                <a:tab pos="240665" algn="l"/>
                <a:tab pos="241935" algn="l"/>
              </a:tabLst>
            </a:pPr>
            <a:r>
              <a:rPr lang="fr-FR" sz="1050" dirty="0" smtClean="0">
                <a:latin typeface="Arial" panose="020B0604020202020204" pitchFamily="34" charset="0"/>
                <a:cs typeface="Arial" panose="020B0604020202020204" pitchFamily="34" charset="0"/>
              </a:rPr>
              <a:t>« </a:t>
            </a:r>
            <a:r>
              <a:rPr lang="fr-FR" sz="1050" b="1" dirty="0" smtClean="0">
                <a:latin typeface="Arial" panose="020B0604020202020204" pitchFamily="34" charset="0"/>
                <a:cs typeface="Arial" panose="020B0604020202020204" pitchFamily="34" charset="0"/>
              </a:rPr>
              <a:t>Ma formation</a:t>
            </a:r>
            <a:r>
              <a:rPr lang="fr-FR" sz="1050" dirty="0" smtClean="0">
                <a:latin typeface="Arial" panose="020B0604020202020204" pitchFamily="34" charset="0"/>
                <a:cs typeface="Arial" panose="020B0604020202020204" pitchFamily="34" charset="0"/>
              </a:rPr>
              <a:t> », 1</a:t>
            </a:r>
            <a:r>
              <a:rPr lang="fr-FR" sz="1050" baseline="30000" dirty="0" smtClean="0">
                <a:latin typeface="Arial" panose="020B0604020202020204" pitchFamily="34" charset="0"/>
                <a:cs typeface="Arial" panose="020B0604020202020204" pitchFamily="34" charset="0"/>
              </a:rPr>
              <a:t>ère</a:t>
            </a:r>
            <a:r>
              <a:rPr lang="fr-FR" sz="1050" dirty="0" smtClean="0">
                <a:latin typeface="Arial" panose="020B0604020202020204" pitchFamily="34" charset="0"/>
                <a:cs typeface="Arial" panose="020B0604020202020204" pitchFamily="34" charset="0"/>
              </a:rPr>
              <a:t> application de Pôle emploi en nombre de téléchargements</a:t>
            </a:r>
            <a:endParaRPr lang="fr-FR" sz="1050" dirty="0">
              <a:latin typeface="Arial" panose="020B0604020202020204" pitchFamily="34" charset="0"/>
              <a:cs typeface="Arial" panose="020B0604020202020204" pitchFamily="34" charset="0"/>
            </a:endParaRPr>
          </a:p>
          <a:p>
            <a:pPr marL="438150" marR="938530" lvl="1" indent="-171450">
              <a:spcBef>
                <a:spcPts val="100"/>
              </a:spcBef>
              <a:buClr>
                <a:srgbClr val="FFCC00"/>
              </a:buClr>
              <a:buFont typeface="Wingdings" panose="05000000000000000000" pitchFamily="2" charset="2"/>
              <a:buChar char="§"/>
              <a:tabLst>
                <a:tab pos="240665" algn="l"/>
                <a:tab pos="241935" algn="l"/>
              </a:tabLst>
            </a:pPr>
            <a:endParaRPr lang="fr-FR" sz="1050" dirty="0">
              <a:latin typeface="Arial" panose="020B0604020202020204" pitchFamily="34" charset="0"/>
              <a:cs typeface="Arial" panose="020B0604020202020204" pitchFamily="34" charset="0"/>
            </a:endParaRPr>
          </a:p>
          <a:p>
            <a:pPr marL="271463" indent="-258763">
              <a:buFont typeface="+mj-lt"/>
              <a:buAutoNum type="arabicPeriod" startAt="3"/>
              <a:tabLst>
                <a:tab pos="241935" algn="l"/>
              </a:tabLst>
            </a:pPr>
            <a:r>
              <a:rPr lang="fr-FR" sz="1200" b="1" dirty="0">
                <a:solidFill>
                  <a:srgbClr val="FECC00"/>
                </a:solidFill>
                <a:latin typeface="Arial" panose="020B0604020202020204" pitchFamily="34" charset="0"/>
                <a:cs typeface="Arial" panose="020B0604020202020204" pitchFamily="34" charset="0"/>
              </a:rPr>
              <a:t>Innovation externe</a:t>
            </a:r>
            <a:endParaRPr lang="fr-FR" sz="1200" dirty="0">
              <a:solidFill>
                <a:prstClr val="black"/>
              </a:solidFill>
              <a:latin typeface="Arial" panose="020B0604020202020204" pitchFamily="34" charset="0"/>
              <a:cs typeface="Arial" panose="020B0604020202020204" pitchFamily="34" charset="0"/>
            </a:endParaRPr>
          </a:p>
          <a:p>
            <a:pPr marL="358140" lvl="1" indent="-116839">
              <a:spcBef>
                <a:spcPts val="525"/>
              </a:spcBef>
              <a:buClr>
                <a:srgbClr val="FECC00"/>
              </a:buClr>
              <a:buFontTx/>
              <a:buChar char="•"/>
              <a:tabLst>
                <a:tab pos="358775" algn="l"/>
              </a:tabLst>
            </a:pPr>
            <a:r>
              <a:rPr lang="fr-FR" sz="1050" b="1" dirty="0">
                <a:solidFill>
                  <a:prstClr val="black"/>
                </a:solidFill>
                <a:latin typeface="Arial" panose="020B0604020202020204" pitchFamily="34" charset="0"/>
                <a:cs typeface="Arial" panose="020B0604020202020204" pitchFamily="34" charset="0"/>
              </a:rPr>
              <a:t>Emploi Store Développeurs </a:t>
            </a:r>
            <a:r>
              <a:rPr lang="fr-FR" sz="1050" dirty="0" smtClean="0">
                <a:solidFill>
                  <a:prstClr val="black"/>
                </a:solidFill>
                <a:latin typeface="Arial" panose="020B0604020202020204" pitchFamily="34" charset="0"/>
                <a:cs typeface="Arial" panose="020B0604020202020204" pitchFamily="34" charset="0"/>
              </a:rPr>
              <a:t>qui met à disposition des données pour la création de services innovants (attractivité du territoire, emploi, etc.)</a:t>
            </a:r>
          </a:p>
          <a:p>
            <a:pPr marL="358140" lvl="1" indent="-116839">
              <a:spcBef>
                <a:spcPts val="525"/>
              </a:spcBef>
              <a:buClr>
                <a:srgbClr val="FECC00"/>
              </a:buClr>
              <a:buFontTx/>
              <a:buChar char="•"/>
              <a:tabLst>
                <a:tab pos="358775" algn="l"/>
              </a:tabLst>
            </a:pPr>
            <a:r>
              <a:rPr lang="fr-FR" sz="1050" b="1" dirty="0" smtClean="0">
                <a:solidFill>
                  <a:prstClr val="black"/>
                </a:solidFill>
                <a:latin typeface="Arial" panose="020B0604020202020204" pitchFamily="34" charset="0"/>
                <a:cs typeface="Arial" panose="020B0604020202020204" pitchFamily="34" charset="0"/>
              </a:rPr>
              <a:t>Co-innovation </a:t>
            </a:r>
            <a:r>
              <a:rPr lang="fr-FR" sz="1050" b="1" dirty="0">
                <a:solidFill>
                  <a:prstClr val="black"/>
                </a:solidFill>
                <a:latin typeface="Arial" panose="020B0604020202020204" pitchFamily="34" charset="0"/>
                <a:cs typeface="Arial" panose="020B0604020202020204" pitchFamily="34" charset="0"/>
              </a:rPr>
              <a:t>avec des start-up </a:t>
            </a:r>
            <a:r>
              <a:rPr lang="fr-FR" sz="1050" dirty="0">
                <a:solidFill>
                  <a:prstClr val="black"/>
                </a:solidFill>
                <a:latin typeface="Arial" panose="020B0604020202020204" pitchFamily="34" charset="0"/>
                <a:cs typeface="Arial" panose="020B0604020202020204" pitchFamily="34" charset="0"/>
              </a:rPr>
              <a:t>et incubation au sein de la Fabrique</a:t>
            </a:r>
          </a:p>
          <a:p>
            <a:pPr marL="444500" marR="938530" lvl="1" indent="-177800">
              <a:spcBef>
                <a:spcPts val="100"/>
              </a:spcBef>
              <a:buClr>
                <a:srgbClr val="FFCC00"/>
              </a:buClr>
              <a:buFont typeface="Arial" panose="020B0604020202020204" pitchFamily="34" charset="0"/>
              <a:buChar char="•"/>
              <a:tabLst>
                <a:tab pos="240665" algn="l"/>
                <a:tab pos="241935" algn="l"/>
              </a:tabLst>
            </a:pPr>
            <a:endParaRPr lang="fr-FR" sz="1050" dirty="0" smtClean="0">
              <a:solidFill>
                <a:prstClr val="black"/>
              </a:solidFill>
              <a:latin typeface="Arial" panose="020B0604020202020204" pitchFamily="34" charset="0"/>
              <a:cs typeface="Arial" panose="020B0604020202020204" pitchFamily="34" charset="0"/>
            </a:endParaRPr>
          </a:p>
          <a:p>
            <a:pPr marL="444500" marR="938530" lvl="1" indent="-177800">
              <a:spcBef>
                <a:spcPts val="100"/>
              </a:spcBef>
              <a:buClr>
                <a:srgbClr val="FFCC00"/>
              </a:buClr>
              <a:buFont typeface="Arial" panose="020B0604020202020204" pitchFamily="34" charset="0"/>
              <a:buChar char="•"/>
              <a:tabLst>
                <a:tab pos="240665" algn="l"/>
                <a:tab pos="241935" algn="l"/>
              </a:tabLst>
            </a:pPr>
            <a:endParaRPr lang="fr-FR" sz="1050" dirty="0">
              <a:solidFill>
                <a:prstClr val="black"/>
              </a:solidFill>
              <a:latin typeface="Arial" panose="020B0604020202020204" pitchFamily="34" charset="0"/>
              <a:cs typeface="Arial" panose="020B0604020202020204" pitchFamily="34" charset="0"/>
            </a:endParaRPr>
          </a:p>
          <a:p>
            <a:pPr marL="444500" marR="938530" lvl="1" indent="-177800">
              <a:spcBef>
                <a:spcPts val="100"/>
              </a:spcBef>
              <a:buClr>
                <a:srgbClr val="FFCC00"/>
              </a:buClr>
              <a:buFont typeface="Arial" panose="020B0604020202020204" pitchFamily="34" charset="0"/>
              <a:buChar char="•"/>
              <a:tabLst>
                <a:tab pos="240665" algn="l"/>
                <a:tab pos="241935" algn="l"/>
              </a:tabLst>
            </a:pPr>
            <a:endParaRPr lang="fr-FR" sz="1050" dirty="0" smtClean="0">
              <a:solidFill>
                <a:prstClr val="black"/>
              </a:solidFill>
              <a:latin typeface="Arial" panose="020B0604020202020204" pitchFamily="34" charset="0"/>
              <a:cs typeface="Arial" panose="020B0604020202020204" pitchFamily="34" charset="0"/>
            </a:endParaRPr>
          </a:p>
          <a:p>
            <a:pPr marL="271463" indent="-258763">
              <a:buFont typeface="+mj-lt"/>
              <a:buAutoNum type="arabicPeriod" startAt="2"/>
              <a:tabLst>
                <a:tab pos="241935" algn="l"/>
              </a:tabLst>
            </a:pPr>
            <a:endParaRPr lang="fr-FR" sz="500" b="1" dirty="0" smtClean="0">
              <a:solidFill>
                <a:srgbClr val="FECC00"/>
              </a:solidFill>
              <a:latin typeface="Arial" panose="020B0604020202020204" pitchFamily="34" charset="0"/>
              <a:cs typeface="Arial" panose="020B0604020202020204" pitchFamily="34" charset="0"/>
            </a:endParaRPr>
          </a:p>
        </p:txBody>
      </p:sp>
      <p:sp>
        <p:nvSpPr>
          <p:cNvPr id="32" name="object 4">
            <a:extLst>
              <a:ext uri="{FF2B5EF4-FFF2-40B4-BE49-F238E27FC236}">
                <a16:creationId xmlns="" xmlns:a16="http://schemas.microsoft.com/office/drawing/2014/main" id="{90F2FC33-C8FB-485A-A749-88ABC45177E3}"/>
              </a:ext>
            </a:extLst>
          </p:cNvPr>
          <p:cNvSpPr txBox="1"/>
          <p:nvPr/>
        </p:nvSpPr>
        <p:spPr>
          <a:xfrm>
            <a:off x="5015150" y="2085992"/>
            <a:ext cx="4128850" cy="1081706"/>
          </a:xfrm>
          <a:prstGeom prst="rect">
            <a:avLst/>
          </a:prstGeom>
        </p:spPr>
        <p:txBody>
          <a:bodyPr vert="horz" wrap="square" lIns="0" tIns="90805" rIns="0" bIns="0" rtlCol="0">
            <a:spAutoFit/>
          </a:bodyPr>
          <a:lstStyle/>
          <a:p>
            <a:pPr marL="269875" indent="-257175">
              <a:buFont typeface="+mj-lt"/>
              <a:buAutoNum type="arabicPeriod" startAt="4"/>
              <a:tabLst>
                <a:tab pos="241935" algn="l"/>
              </a:tabLst>
            </a:pPr>
            <a:endParaRPr lang="fr-FR" sz="200" b="1" dirty="0" smtClean="0">
              <a:solidFill>
                <a:srgbClr val="FECC00"/>
              </a:solidFill>
              <a:latin typeface="Arial" panose="020B0604020202020204" pitchFamily="34" charset="0"/>
              <a:cs typeface="Arial" panose="020B0604020202020204" pitchFamily="34" charset="0"/>
            </a:endParaRPr>
          </a:p>
          <a:p>
            <a:pPr marL="269875" indent="-257175">
              <a:buFont typeface="+mj-lt"/>
              <a:buAutoNum type="arabicPeriod" startAt="4"/>
              <a:tabLst>
                <a:tab pos="241935" algn="l"/>
              </a:tabLst>
            </a:pPr>
            <a:r>
              <a:rPr lang="fr-FR" sz="1200" b="1" dirty="0" smtClean="0">
                <a:solidFill>
                  <a:srgbClr val="FECC00"/>
                </a:solidFill>
                <a:latin typeface="Arial" panose="020B0604020202020204" pitchFamily="34" charset="0"/>
                <a:cs typeface="Arial" panose="020B0604020202020204" pitchFamily="34" charset="0"/>
              </a:rPr>
              <a:t>Favoriser l’inclusion numérique</a:t>
            </a:r>
            <a:endParaRPr lang="fr-FR" sz="1200" dirty="0">
              <a:solidFill>
                <a:prstClr val="black"/>
              </a:solidFill>
              <a:latin typeface="Arial" panose="020B0604020202020204" pitchFamily="34" charset="0"/>
              <a:cs typeface="Arial" panose="020B0604020202020204" pitchFamily="34" charset="0"/>
            </a:endParaRPr>
          </a:p>
          <a:p>
            <a:pPr marL="358140" lvl="1" indent="-116839">
              <a:spcBef>
                <a:spcPts val="525"/>
              </a:spcBef>
              <a:buClr>
                <a:srgbClr val="FECC00"/>
              </a:buClr>
              <a:buFontTx/>
              <a:buChar char="•"/>
              <a:tabLst>
                <a:tab pos="358775" algn="l"/>
              </a:tabLst>
            </a:pPr>
            <a:r>
              <a:rPr lang="fr-FR" sz="1050" b="1" dirty="0">
                <a:solidFill>
                  <a:prstClr val="black"/>
                </a:solidFill>
                <a:latin typeface="Arial" panose="020B0604020202020204" pitchFamily="34" charset="0"/>
                <a:cs typeface="Arial" panose="020B0604020202020204" pitchFamily="34" charset="0"/>
              </a:rPr>
              <a:t>Diagnostic systématique des </a:t>
            </a:r>
            <a:r>
              <a:rPr lang="fr-FR" sz="1050" b="1" dirty="0" smtClean="0">
                <a:solidFill>
                  <a:prstClr val="black"/>
                </a:solidFill>
                <a:latin typeface="Arial" panose="020B0604020202020204" pitchFamily="34" charset="0"/>
                <a:cs typeface="Arial" panose="020B0604020202020204" pitchFamily="34" charset="0"/>
              </a:rPr>
              <a:t>compétences numériques </a:t>
            </a:r>
            <a:r>
              <a:rPr lang="fr-FR" sz="1050" dirty="0" smtClean="0">
                <a:solidFill>
                  <a:prstClr val="black"/>
                </a:solidFill>
                <a:latin typeface="Arial" panose="020B0604020202020204" pitchFamily="34" charset="0"/>
                <a:cs typeface="Arial" panose="020B0604020202020204" pitchFamily="34" charset="0"/>
              </a:rPr>
              <a:t>lors </a:t>
            </a:r>
            <a:r>
              <a:rPr lang="fr-FR" sz="1050" dirty="0">
                <a:solidFill>
                  <a:prstClr val="black"/>
                </a:solidFill>
                <a:latin typeface="Arial" panose="020B0604020202020204" pitchFamily="34" charset="0"/>
                <a:cs typeface="Arial" panose="020B0604020202020204" pitchFamily="34" charset="0"/>
              </a:rPr>
              <a:t>de l’inscription</a:t>
            </a:r>
          </a:p>
          <a:p>
            <a:pPr marL="358140" lvl="1" indent="-116839">
              <a:spcBef>
                <a:spcPts val="525"/>
              </a:spcBef>
              <a:buClr>
                <a:srgbClr val="FECC00"/>
              </a:buClr>
              <a:buFontTx/>
              <a:buChar char="•"/>
              <a:tabLst>
                <a:tab pos="358775" algn="l"/>
              </a:tabLst>
            </a:pPr>
            <a:r>
              <a:rPr lang="fr-FR" sz="1050" b="1" dirty="0" smtClean="0">
                <a:solidFill>
                  <a:prstClr val="black"/>
                </a:solidFill>
                <a:latin typeface="Arial" panose="020B0604020202020204" pitchFamily="34" charset="0"/>
                <a:cs typeface="Arial" panose="020B0604020202020204" pitchFamily="34" charset="0"/>
              </a:rPr>
              <a:t>Appui </a:t>
            </a:r>
            <a:r>
              <a:rPr lang="fr-FR" sz="1050" b="1" dirty="0">
                <a:solidFill>
                  <a:prstClr val="black"/>
                </a:solidFill>
                <a:latin typeface="Arial" panose="020B0604020202020204" pitchFamily="34" charset="0"/>
                <a:cs typeface="Arial" panose="020B0604020202020204" pitchFamily="34" charset="0"/>
              </a:rPr>
              <a:t>de </a:t>
            </a:r>
            <a:r>
              <a:rPr lang="fr-FR" sz="1050" b="1" dirty="0" smtClean="0">
                <a:solidFill>
                  <a:prstClr val="black"/>
                </a:solidFill>
                <a:latin typeface="Arial" panose="020B0604020202020204" pitchFamily="34" charset="0"/>
                <a:cs typeface="Arial" panose="020B0604020202020204" pitchFamily="34" charset="0"/>
              </a:rPr>
              <a:t>3 </a:t>
            </a:r>
            <a:r>
              <a:rPr lang="fr-FR" sz="1050" b="1" dirty="0">
                <a:solidFill>
                  <a:prstClr val="black"/>
                </a:solidFill>
                <a:latin typeface="Arial" panose="020B0604020202020204" pitchFamily="34" charset="0"/>
                <a:cs typeface="Arial" panose="020B0604020202020204" pitchFamily="34" charset="0"/>
              </a:rPr>
              <a:t>200 jeunes en service </a:t>
            </a:r>
            <a:r>
              <a:rPr lang="fr-FR" sz="1050" b="1" dirty="0" smtClean="0">
                <a:solidFill>
                  <a:prstClr val="black"/>
                </a:solidFill>
                <a:latin typeface="Arial" panose="020B0604020202020204" pitchFamily="34" charset="0"/>
                <a:cs typeface="Arial" panose="020B0604020202020204" pitchFamily="34" charset="0"/>
              </a:rPr>
              <a:t>civique pour      l’inscription </a:t>
            </a:r>
            <a:r>
              <a:rPr lang="fr-FR" sz="1050" b="1" dirty="0">
                <a:solidFill>
                  <a:prstClr val="black"/>
                </a:solidFill>
                <a:latin typeface="Arial" panose="020B0604020202020204" pitchFamily="34" charset="0"/>
                <a:cs typeface="Arial" panose="020B0604020202020204" pitchFamily="34" charset="0"/>
              </a:rPr>
              <a:t>et l’actualisation en </a:t>
            </a:r>
            <a:r>
              <a:rPr lang="fr-FR" sz="1050" b="1" dirty="0" smtClean="0">
                <a:solidFill>
                  <a:prstClr val="black"/>
                </a:solidFill>
                <a:latin typeface="Arial" panose="020B0604020202020204" pitchFamily="34" charset="0"/>
                <a:cs typeface="Arial" panose="020B0604020202020204" pitchFamily="34" charset="0"/>
              </a:rPr>
              <a:t>agence</a:t>
            </a:r>
            <a:endParaRPr lang="fr-FR" sz="1050" b="1" dirty="0">
              <a:solidFill>
                <a:prstClr val="black"/>
              </a:solidFill>
              <a:latin typeface="Arial" panose="020B0604020202020204" pitchFamily="34" charset="0"/>
              <a:cs typeface="Arial" panose="020B0604020202020204" pitchFamily="34" charset="0"/>
            </a:endParaRPr>
          </a:p>
        </p:txBody>
      </p:sp>
      <p:sp>
        <p:nvSpPr>
          <p:cNvPr id="35" name="object 5">
            <a:extLst>
              <a:ext uri="{FF2B5EF4-FFF2-40B4-BE49-F238E27FC236}">
                <a16:creationId xmlns="" xmlns:a16="http://schemas.microsoft.com/office/drawing/2014/main" id="{3CDFB971-99BF-479E-818F-3F0868D1AB65}"/>
              </a:ext>
            </a:extLst>
          </p:cNvPr>
          <p:cNvSpPr txBox="1"/>
          <p:nvPr/>
        </p:nvSpPr>
        <p:spPr>
          <a:xfrm>
            <a:off x="444500" y="962435"/>
            <a:ext cx="8321649" cy="807913"/>
          </a:xfrm>
          <a:prstGeom prst="rect">
            <a:avLst/>
          </a:prstGeom>
        </p:spPr>
        <p:txBody>
          <a:bodyPr vert="horz" wrap="square" lIns="0" tIns="12700" rIns="0" bIns="0" rtlCol="0">
            <a:spAutoFit/>
          </a:bodyPr>
          <a:lstStyle/>
          <a:p>
            <a:pPr marL="12700">
              <a:lnSpc>
                <a:spcPts val="3840"/>
              </a:lnSpc>
              <a:spcBef>
                <a:spcPts val="100"/>
              </a:spcBef>
            </a:pPr>
            <a:r>
              <a:rPr sz="3400" b="1" spc="-210" dirty="0">
                <a:solidFill>
                  <a:srgbClr val="FECC00"/>
                </a:solidFill>
                <a:latin typeface="Arial" panose="020B0604020202020204" pitchFamily="34" charset="0"/>
                <a:cs typeface="Arial" panose="020B0604020202020204" pitchFamily="34" charset="0"/>
              </a:rPr>
              <a:t>Axe</a:t>
            </a:r>
            <a:r>
              <a:rPr sz="3400" b="1" spc="-370" dirty="0">
                <a:solidFill>
                  <a:srgbClr val="FECC00"/>
                </a:solidFill>
                <a:latin typeface="Arial" panose="020B0604020202020204" pitchFamily="34" charset="0"/>
                <a:cs typeface="Arial" panose="020B0604020202020204" pitchFamily="34" charset="0"/>
              </a:rPr>
              <a:t> </a:t>
            </a:r>
            <a:r>
              <a:rPr lang="fr-FR" sz="3400" b="1" spc="-1035" dirty="0" smtClean="0">
                <a:solidFill>
                  <a:srgbClr val="FECC00"/>
                </a:solidFill>
                <a:latin typeface="Arial" panose="020B0604020202020204" pitchFamily="34" charset="0"/>
                <a:cs typeface="Arial" panose="020B0604020202020204" pitchFamily="34" charset="0"/>
              </a:rPr>
              <a:t>3</a:t>
            </a:r>
            <a:endParaRPr sz="3400" dirty="0">
              <a:solidFill>
                <a:prstClr val="black"/>
              </a:solidFill>
              <a:latin typeface="Arial" panose="020B0604020202020204" pitchFamily="34" charset="0"/>
              <a:cs typeface="Arial" panose="020B0604020202020204" pitchFamily="34" charset="0"/>
            </a:endParaRPr>
          </a:p>
          <a:p>
            <a:pPr marL="12700" marR="5080">
              <a:lnSpc>
                <a:spcPts val="2400"/>
              </a:lnSpc>
              <a:spcBef>
                <a:spcPts val="40"/>
              </a:spcBef>
            </a:pPr>
            <a:r>
              <a:rPr lang="fr-FR" dirty="0" smtClean="0">
                <a:solidFill>
                  <a:prstClr val="black"/>
                </a:solidFill>
                <a:latin typeface="Arial" panose="020B0604020202020204" pitchFamily="34" charset="0"/>
                <a:cs typeface="Arial" panose="020B0604020202020204" pitchFamily="34" charset="0"/>
              </a:rPr>
              <a:t>Réussir la transformation digitale</a:t>
            </a:r>
            <a:endParaRPr dirty="0">
              <a:solidFill>
                <a:prstClr val="black"/>
              </a:solidFill>
              <a:latin typeface="Arial" panose="020B0604020202020204" pitchFamily="34" charset="0"/>
              <a:cs typeface="Arial" panose="020B0604020202020204" pitchFamily="34" charset="0"/>
            </a:endParaRPr>
          </a:p>
        </p:txBody>
      </p:sp>
      <p:sp>
        <p:nvSpPr>
          <p:cNvPr id="36" name="object 6">
            <a:extLst>
              <a:ext uri="{FF2B5EF4-FFF2-40B4-BE49-F238E27FC236}">
                <a16:creationId xmlns="" xmlns:a16="http://schemas.microsoft.com/office/drawing/2014/main" id="{339F4A65-9D7F-4DF9-87FB-136CE6992C91}"/>
              </a:ext>
            </a:extLst>
          </p:cNvPr>
          <p:cNvSpPr/>
          <p:nvPr/>
        </p:nvSpPr>
        <p:spPr>
          <a:xfrm>
            <a:off x="488043" y="1921383"/>
            <a:ext cx="563245" cy="0"/>
          </a:xfrm>
          <a:custGeom>
            <a:avLst/>
            <a:gdLst/>
            <a:ahLst/>
            <a:cxnLst/>
            <a:rect l="l" t="t" r="r" b="b"/>
            <a:pathLst>
              <a:path w="563244">
                <a:moveTo>
                  <a:pt x="0" y="0"/>
                </a:moveTo>
                <a:lnTo>
                  <a:pt x="563156" y="0"/>
                </a:lnTo>
              </a:path>
            </a:pathLst>
          </a:custGeom>
          <a:ln w="79463">
            <a:solidFill>
              <a:srgbClr val="000000"/>
            </a:solidFill>
          </a:ln>
        </p:spPr>
        <p:txBody>
          <a:bodyPr wrap="square" lIns="0" tIns="0" rIns="0" bIns="0" rtlCol="0"/>
          <a:lstStyle/>
          <a:p>
            <a:endParaRPr>
              <a:solidFill>
                <a:prstClr val="black"/>
              </a:solidFill>
              <a:latin typeface="Arial" panose="020B0604020202020204" pitchFamily="34" charset="0"/>
              <a:cs typeface="Arial" panose="020B0604020202020204" pitchFamily="34" charset="0"/>
            </a:endParaRPr>
          </a:p>
        </p:txBody>
      </p:sp>
      <p:grpSp>
        <p:nvGrpSpPr>
          <p:cNvPr id="37" name="Groupe 36">
            <a:extLst>
              <a:ext uri="{FF2B5EF4-FFF2-40B4-BE49-F238E27FC236}">
                <a16:creationId xmlns="" xmlns:a16="http://schemas.microsoft.com/office/drawing/2014/main" id="{8D65D7D2-91FD-4F64-A788-E2705242BC5C}"/>
              </a:ext>
            </a:extLst>
          </p:cNvPr>
          <p:cNvGrpSpPr/>
          <p:nvPr/>
        </p:nvGrpSpPr>
        <p:grpSpPr>
          <a:xfrm>
            <a:off x="1605161" y="886966"/>
            <a:ext cx="1398588" cy="479425"/>
            <a:chOff x="1568451" y="1120776"/>
            <a:chExt cx="1398588" cy="479425"/>
          </a:xfrm>
        </p:grpSpPr>
        <p:sp>
          <p:nvSpPr>
            <p:cNvPr id="38" name="Freeform 5">
              <a:extLst>
                <a:ext uri="{FF2B5EF4-FFF2-40B4-BE49-F238E27FC236}">
                  <a16:creationId xmlns="" xmlns:a16="http://schemas.microsoft.com/office/drawing/2014/main" id="{765D9764-2197-4B67-88B7-33275FF23E18}"/>
                </a:ext>
              </a:extLst>
            </p:cNvPr>
            <p:cNvSpPr>
              <a:spLocks noEditPoints="1"/>
            </p:cNvSpPr>
            <p:nvPr/>
          </p:nvSpPr>
          <p:spPr bwMode="auto">
            <a:xfrm>
              <a:off x="1568451" y="1120776"/>
              <a:ext cx="1398588" cy="479425"/>
            </a:xfrm>
            <a:custGeom>
              <a:avLst/>
              <a:gdLst>
                <a:gd name="T0" fmla="*/ 689 w 752"/>
                <a:gd name="T1" fmla="*/ 230 h 256"/>
                <a:gd name="T2" fmla="*/ 677 w 752"/>
                <a:gd name="T3" fmla="*/ 167 h 256"/>
                <a:gd name="T4" fmla="*/ 665 w 752"/>
                <a:gd name="T5" fmla="*/ 230 h 256"/>
                <a:gd name="T6" fmla="*/ 627 w 752"/>
                <a:gd name="T7" fmla="*/ 127 h 256"/>
                <a:gd name="T8" fmla="*/ 603 w 752"/>
                <a:gd name="T9" fmla="*/ 127 h 256"/>
                <a:gd name="T10" fmla="*/ 569 w 752"/>
                <a:gd name="T11" fmla="*/ 230 h 256"/>
                <a:gd name="T12" fmla="*/ 557 w 752"/>
                <a:gd name="T13" fmla="*/ 167 h 256"/>
                <a:gd name="T14" fmla="*/ 546 w 752"/>
                <a:gd name="T15" fmla="*/ 230 h 256"/>
                <a:gd name="T16" fmla="*/ 507 w 752"/>
                <a:gd name="T17" fmla="*/ 127 h 256"/>
                <a:gd name="T18" fmla="*/ 483 w 752"/>
                <a:gd name="T19" fmla="*/ 127 h 256"/>
                <a:gd name="T20" fmla="*/ 462 w 752"/>
                <a:gd name="T21" fmla="*/ 230 h 256"/>
                <a:gd name="T22" fmla="*/ 446 w 752"/>
                <a:gd name="T23" fmla="*/ 230 h 256"/>
                <a:gd name="T24" fmla="*/ 434 w 752"/>
                <a:gd name="T25" fmla="*/ 167 h 256"/>
                <a:gd name="T26" fmla="*/ 422 w 752"/>
                <a:gd name="T27" fmla="*/ 230 h 256"/>
                <a:gd name="T28" fmla="*/ 383 w 752"/>
                <a:gd name="T29" fmla="*/ 127 h 256"/>
                <a:gd name="T30" fmla="*/ 360 w 752"/>
                <a:gd name="T31" fmla="*/ 127 h 256"/>
                <a:gd name="T32" fmla="*/ 326 w 752"/>
                <a:gd name="T33" fmla="*/ 230 h 256"/>
                <a:gd name="T34" fmla="*/ 314 w 752"/>
                <a:gd name="T35" fmla="*/ 167 h 256"/>
                <a:gd name="T36" fmla="*/ 302 w 752"/>
                <a:gd name="T37" fmla="*/ 230 h 256"/>
                <a:gd name="T38" fmla="*/ 264 w 752"/>
                <a:gd name="T39" fmla="*/ 127 h 256"/>
                <a:gd name="T40" fmla="*/ 240 w 752"/>
                <a:gd name="T41" fmla="*/ 127 h 256"/>
                <a:gd name="T42" fmla="*/ 206 w 752"/>
                <a:gd name="T43" fmla="*/ 230 h 256"/>
                <a:gd name="T44" fmla="*/ 194 w 752"/>
                <a:gd name="T45" fmla="*/ 167 h 256"/>
                <a:gd name="T46" fmla="*/ 182 w 752"/>
                <a:gd name="T47" fmla="*/ 230 h 256"/>
                <a:gd name="T48" fmla="*/ 144 w 752"/>
                <a:gd name="T49" fmla="*/ 127 h 256"/>
                <a:gd name="T50" fmla="*/ 120 w 752"/>
                <a:gd name="T51" fmla="*/ 127 h 256"/>
                <a:gd name="T52" fmla="*/ 86 w 752"/>
                <a:gd name="T53" fmla="*/ 230 h 256"/>
                <a:gd name="T54" fmla="*/ 74 w 752"/>
                <a:gd name="T55" fmla="*/ 167 h 256"/>
                <a:gd name="T56" fmla="*/ 63 w 752"/>
                <a:gd name="T57" fmla="*/ 230 h 256"/>
                <a:gd name="T58" fmla="*/ 24 w 752"/>
                <a:gd name="T59" fmla="*/ 26 h 256"/>
                <a:gd name="T60" fmla="*/ 467 w 752"/>
                <a:gd name="T61" fmla="*/ 26 h 256"/>
                <a:gd name="T62" fmla="*/ 728 w 752"/>
                <a:gd name="T63" fmla="*/ 230 h 256"/>
                <a:gd name="T64" fmla="*/ 740 w 752"/>
                <a:gd name="T65" fmla="*/ 0 h 256"/>
                <a:gd name="T66" fmla="*/ 467 w 752"/>
                <a:gd name="T67" fmla="*/ 0 h 256"/>
                <a:gd name="T68" fmla="*/ 0 w 752"/>
                <a:gd name="T69" fmla="*/ 13 h 256"/>
                <a:gd name="T70" fmla="*/ 12 w 752"/>
                <a:gd name="T71" fmla="*/ 256 h 256"/>
                <a:gd name="T72" fmla="*/ 467 w 752"/>
                <a:gd name="T73" fmla="*/ 256 h 256"/>
                <a:gd name="T74" fmla="*/ 752 w 752"/>
                <a:gd name="T75" fmla="*/ 24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2" h="256">
                  <a:moveTo>
                    <a:pt x="728" y="230"/>
                  </a:moveTo>
                  <a:cubicBezTo>
                    <a:pt x="689" y="230"/>
                    <a:pt x="689" y="230"/>
                    <a:pt x="689" y="230"/>
                  </a:cubicBezTo>
                  <a:cubicBezTo>
                    <a:pt x="689" y="180"/>
                    <a:pt x="689" y="180"/>
                    <a:pt x="689" y="180"/>
                  </a:cubicBezTo>
                  <a:cubicBezTo>
                    <a:pt x="689" y="173"/>
                    <a:pt x="684" y="167"/>
                    <a:pt x="677" y="167"/>
                  </a:cubicBezTo>
                  <a:cubicBezTo>
                    <a:pt x="671" y="167"/>
                    <a:pt x="665" y="173"/>
                    <a:pt x="665" y="180"/>
                  </a:cubicBezTo>
                  <a:cubicBezTo>
                    <a:pt x="665" y="230"/>
                    <a:pt x="665" y="230"/>
                    <a:pt x="665" y="230"/>
                  </a:cubicBezTo>
                  <a:cubicBezTo>
                    <a:pt x="627" y="230"/>
                    <a:pt x="627" y="230"/>
                    <a:pt x="627" y="230"/>
                  </a:cubicBezTo>
                  <a:cubicBezTo>
                    <a:pt x="627" y="127"/>
                    <a:pt x="627" y="127"/>
                    <a:pt x="627" y="127"/>
                  </a:cubicBezTo>
                  <a:cubicBezTo>
                    <a:pt x="627" y="120"/>
                    <a:pt x="622" y="114"/>
                    <a:pt x="615" y="114"/>
                  </a:cubicBezTo>
                  <a:cubicBezTo>
                    <a:pt x="608" y="114"/>
                    <a:pt x="603" y="120"/>
                    <a:pt x="603" y="127"/>
                  </a:cubicBezTo>
                  <a:cubicBezTo>
                    <a:pt x="603" y="230"/>
                    <a:pt x="603" y="230"/>
                    <a:pt x="603" y="230"/>
                  </a:cubicBezTo>
                  <a:cubicBezTo>
                    <a:pt x="569" y="230"/>
                    <a:pt x="569" y="230"/>
                    <a:pt x="569" y="230"/>
                  </a:cubicBezTo>
                  <a:cubicBezTo>
                    <a:pt x="569" y="180"/>
                    <a:pt x="569" y="180"/>
                    <a:pt x="569" y="180"/>
                  </a:cubicBezTo>
                  <a:cubicBezTo>
                    <a:pt x="569" y="173"/>
                    <a:pt x="564" y="167"/>
                    <a:pt x="557" y="167"/>
                  </a:cubicBezTo>
                  <a:cubicBezTo>
                    <a:pt x="551" y="167"/>
                    <a:pt x="546" y="173"/>
                    <a:pt x="546" y="180"/>
                  </a:cubicBezTo>
                  <a:cubicBezTo>
                    <a:pt x="546" y="230"/>
                    <a:pt x="546" y="230"/>
                    <a:pt x="546" y="230"/>
                  </a:cubicBezTo>
                  <a:cubicBezTo>
                    <a:pt x="507" y="230"/>
                    <a:pt x="507" y="230"/>
                    <a:pt x="507" y="230"/>
                  </a:cubicBezTo>
                  <a:cubicBezTo>
                    <a:pt x="507" y="127"/>
                    <a:pt x="507" y="127"/>
                    <a:pt x="507" y="127"/>
                  </a:cubicBezTo>
                  <a:cubicBezTo>
                    <a:pt x="507" y="120"/>
                    <a:pt x="502" y="114"/>
                    <a:pt x="495" y="114"/>
                  </a:cubicBezTo>
                  <a:cubicBezTo>
                    <a:pt x="489" y="114"/>
                    <a:pt x="483" y="120"/>
                    <a:pt x="483" y="127"/>
                  </a:cubicBezTo>
                  <a:cubicBezTo>
                    <a:pt x="483" y="230"/>
                    <a:pt x="483" y="230"/>
                    <a:pt x="483" y="230"/>
                  </a:cubicBezTo>
                  <a:cubicBezTo>
                    <a:pt x="462" y="230"/>
                    <a:pt x="462" y="230"/>
                    <a:pt x="462" y="230"/>
                  </a:cubicBezTo>
                  <a:cubicBezTo>
                    <a:pt x="462" y="230"/>
                    <a:pt x="462" y="230"/>
                    <a:pt x="462" y="230"/>
                  </a:cubicBezTo>
                  <a:cubicBezTo>
                    <a:pt x="446" y="230"/>
                    <a:pt x="446" y="230"/>
                    <a:pt x="446" y="230"/>
                  </a:cubicBezTo>
                  <a:cubicBezTo>
                    <a:pt x="446" y="180"/>
                    <a:pt x="446" y="180"/>
                    <a:pt x="446" y="180"/>
                  </a:cubicBezTo>
                  <a:cubicBezTo>
                    <a:pt x="446" y="173"/>
                    <a:pt x="440" y="167"/>
                    <a:pt x="434" y="167"/>
                  </a:cubicBezTo>
                  <a:cubicBezTo>
                    <a:pt x="427" y="167"/>
                    <a:pt x="422" y="173"/>
                    <a:pt x="422" y="180"/>
                  </a:cubicBezTo>
                  <a:cubicBezTo>
                    <a:pt x="422" y="230"/>
                    <a:pt x="422" y="230"/>
                    <a:pt x="422" y="230"/>
                  </a:cubicBezTo>
                  <a:cubicBezTo>
                    <a:pt x="383" y="230"/>
                    <a:pt x="383" y="230"/>
                    <a:pt x="383" y="230"/>
                  </a:cubicBezTo>
                  <a:cubicBezTo>
                    <a:pt x="383" y="127"/>
                    <a:pt x="383" y="127"/>
                    <a:pt x="383" y="127"/>
                  </a:cubicBezTo>
                  <a:cubicBezTo>
                    <a:pt x="383" y="120"/>
                    <a:pt x="378" y="114"/>
                    <a:pt x="371" y="114"/>
                  </a:cubicBezTo>
                  <a:cubicBezTo>
                    <a:pt x="365" y="114"/>
                    <a:pt x="360" y="120"/>
                    <a:pt x="360" y="127"/>
                  </a:cubicBezTo>
                  <a:cubicBezTo>
                    <a:pt x="360" y="230"/>
                    <a:pt x="360" y="230"/>
                    <a:pt x="360" y="230"/>
                  </a:cubicBezTo>
                  <a:cubicBezTo>
                    <a:pt x="326" y="230"/>
                    <a:pt x="326" y="230"/>
                    <a:pt x="326" y="230"/>
                  </a:cubicBezTo>
                  <a:cubicBezTo>
                    <a:pt x="326" y="180"/>
                    <a:pt x="326" y="180"/>
                    <a:pt x="326" y="180"/>
                  </a:cubicBezTo>
                  <a:cubicBezTo>
                    <a:pt x="326" y="173"/>
                    <a:pt x="320" y="167"/>
                    <a:pt x="314" y="167"/>
                  </a:cubicBezTo>
                  <a:cubicBezTo>
                    <a:pt x="307" y="167"/>
                    <a:pt x="302" y="173"/>
                    <a:pt x="302" y="180"/>
                  </a:cubicBezTo>
                  <a:cubicBezTo>
                    <a:pt x="302" y="230"/>
                    <a:pt x="302" y="230"/>
                    <a:pt x="302" y="230"/>
                  </a:cubicBezTo>
                  <a:cubicBezTo>
                    <a:pt x="264" y="230"/>
                    <a:pt x="264" y="230"/>
                    <a:pt x="264" y="230"/>
                  </a:cubicBezTo>
                  <a:cubicBezTo>
                    <a:pt x="264" y="127"/>
                    <a:pt x="264" y="127"/>
                    <a:pt x="264" y="127"/>
                  </a:cubicBezTo>
                  <a:cubicBezTo>
                    <a:pt x="264" y="120"/>
                    <a:pt x="258" y="114"/>
                    <a:pt x="252" y="114"/>
                  </a:cubicBezTo>
                  <a:cubicBezTo>
                    <a:pt x="245" y="114"/>
                    <a:pt x="240" y="120"/>
                    <a:pt x="240" y="127"/>
                  </a:cubicBezTo>
                  <a:cubicBezTo>
                    <a:pt x="240" y="230"/>
                    <a:pt x="240" y="230"/>
                    <a:pt x="240" y="230"/>
                  </a:cubicBezTo>
                  <a:cubicBezTo>
                    <a:pt x="206" y="230"/>
                    <a:pt x="206" y="230"/>
                    <a:pt x="206" y="230"/>
                  </a:cubicBezTo>
                  <a:cubicBezTo>
                    <a:pt x="206" y="180"/>
                    <a:pt x="206" y="180"/>
                    <a:pt x="206" y="180"/>
                  </a:cubicBezTo>
                  <a:cubicBezTo>
                    <a:pt x="206" y="173"/>
                    <a:pt x="201" y="167"/>
                    <a:pt x="194" y="167"/>
                  </a:cubicBezTo>
                  <a:cubicBezTo>
                    <a:pt x="188" y="167"/>
                    <a:pt x="182" y="173"/>
                    <a:pt x="182" y="180"/>
                  </a:cubicBezTo>
                  <a:cubicBezTo>
                    <a:pt x="182" y="230"/>
                    <a:pt x="182" y="230"/>
                    <a:pt x="182" y="230"/>
                  </a:cubicBezTo>
                  <a:cubicBezTo>
                    <a:pt x="144" y="230"/>
                    <a:pt x="144" y="230"/>
                    <a:pt x="144" y="230"/>
                  </a:cubicBezTo>
                  <a:cubicBezTo>
                    <a:pt x="144" y="127"/>
                    <a:pt x="144" y="127"/>
                    <a:pt x="144" y="127"/>
                  </a:cubicBezTo>
                  <a:cubicBezTo>
                    <a:pt x="144" y="120"/>
                    <a:pt x="139" y="114"/>
                    <a:pt x="132" y="114"/>
                  </a:cubicBezTo>
                  <a:cubicBezTo>
                    <a:pt x="125" y="114"/>
                    <a:pt x="120" y="120"/>
                    <a:pt x="120" y="127"/>
                  </a:cubicBezTo>
                  <a:cubicBezTo>
                    <a:pt x="120" y="230"/>
                    <a:pt x="120" y="230"/>
                    <a:pt x="120" y="230"/>
                  </a:cubicBezTo>
                  <a:cubicBezTo>
                    <a:pt x="86" y="230"/>
                    <a:pt x="86" y="230"/>
                    <a:pt x="86" y="230"/>
                  </a:cubicBezTo>
                  <a:cubicBezTo>
                    <a:pt x="86" y="180"/>
                    <a:pt x="86" y="180"/>
                    <a:pt x="86" y="180"/>
                  </a:cubicBezTo>
                  <a:cubicBezTo>
                    <a:pt x="86" y="173"/>
                    <a:pt x="81" y="167"/>
                    <a:pt x="74" y="167"/>
                  </a:cubicBezTo>
                  <a:cubicBezTo>
                    <a:pt x="68" y="167"/>
                    <a:pt x="63" y="173"/>
                    <a:pt x="63" y="180"/>
                  </a:cubicBezTo>
                  <a:cubicBezTo>
                    <a:pt x="63" y="230"/>
                    <a:pt x="63" y="230"/>
                    <a:pt x="63" y="230"/>
                  </a:cubicBezTo>
                  <a:cubicBezTo>
                    <a:pt x="24" y="230"/>
                    <a:pt x="24" y="230"/>
                    <a:pt x="24" y="230"/>
                  </a:cubicBezTo>
                  <a:cubicBezTo>
                    <a:pt x="24" y="26"/>
                    <a:pt x="24" y="26"/>
                    <a:pt x="24" y="26"/>
                  </a:cubicBezTo>
                  <a:cubicBezTo>
                    <a:pt x="467" y="26"/>
                    <a:pt x="467" y="26"/>
                    <a:pt x="467" y="26"/>
                  </a:cubicBezTo>
                  <a:cubicBezTo>
                    <a:pt x="467" y="26"/>
                    <a:pt x="467" y="26"/>
                    <a:pt x="467" y="26"/>
                  </a:cubicBezTo>
                  <a:cubicBezTo>
                    <a:pt x="728" y="26"/>
                    <a:pt x="728" y="26"/>
                    <a:pt x="728" y="26"/>
                  </a:cubicBezTo>
                  <a:lnTo>
                    <a:pt x="728" y="230"/>
                  </a:lnTo>
                  <a:close/>
                  <a:moveTo>
                    <a:pt x="752" y="13"/>
                  </a:moveTo>
                  <a:cubicBezTo>
                    <a:pt x="752" y="6"/>
                    <a:pt x="746" y="0"/>
                    <a:pt x="740" y="0"/>
                  </a:cubicBezTo>
                  <a:cubicBezTo>
                    <a:pt x="467" y="0"/>
                    <a:pt x="467" y="0"/>
                    <a:pt x="467" y="0"/>
                  </a:cubicBezTo>
                  <a:cubicBezTo>
                    <a:pt x="467" y="0"/>
                    <a:pt x="467" y="0"/>
                    <a:pt x="467" y="0"/>
                  </a:cubicBezTo>
                  <a:cubicBezTo>
                    <a:pt x="12" y="0"/>
                    <a:pt x="12" y="0"/>
                    <a:pt x="12" y="0"/>
                  </a:cubicBezTo>
                  <a:cubicBezTo>
                    <a:pt x="5" y="0"/>
                    <a:pt x="0" y="6"/>
                    <a:pt x="0" y="13"/>
                  </a:cubicBezTo>
                  <a:cubicBezTo>
                    <a:pt x="0" y="243"/>
                    <a:pt x="0" y="243"/>
                    <a:pt x="0" y="243"/>
                  </a:cubicBezTo>
                  <a:cubicBezTo>
                    <a:pt x="0" y="250"/>
                    <a:pt x="5" y="256"/>
                    <a:pt x="12" y="256"/>
                  </a:cubicBezTo>
                  <a:cubicBezTo>
                    <a:pt x="467" y="256"/>
                    <a:pt x="467" y="256"/>
                    <a:pt x="467" y="256"/>
                  </a:cubicBezTo>
                  <a:cubicBezTo>
                    <a:pt x="467" y="256"/>
                    <a:pt x="467" y="256"/>
                    <a:pt x="467" y="256"/>
                  </a:cubicBezTo>
                  <a:cubicBezTo>
                    <a:pt x="740" y="256"/>
                    <a:pt x="740" y="256"/>
                    <a:pt x="740" y="256"/>
                  </a:cubicBezTo>
                  <a:cubicBezTo>
                    <a:pt x="746" y="256"/>
                    <a:pt x="752" y="250"/>
                    <a:pt x="752" y="243"/>
                  </a:cubicBezTo>
                  <a:lnTo>
                    <a:pt x="752" y="13"/>
                  </a:lnTo>
                  <a:close/>
                </a:path>
              </a:pathLst>
            </a:custGeom>
            <a:solidFill>
              <a:srgbClr val="F9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prstClr val="black"/>
                </a:solidFill>
                <a:latin typeface="Arial" panose="020B0604020202020204" pitchFamily="34" charset="0"/>
                <a:cs typeface="Arial" panose="020B0604020202020204" pitchFamily="34" charset="0"/>
              </a:endParaRPr>
            </a:p>
          </p:txBody>
        </p:sp>
        <p:sp>
          <p:nvSpPr>
            <p:cNvPr id="39" name="Rectangle 6">
              <a:extLst>
                <a:ext uri="{FF2B5EF4-FFF2-40B4-BE49-F238E27FC236}">
                  <a16:creationId xmlns="" xmlns:a16="http://schemas.microsoft.com/office/drawing/2014/main" id="{5506FC2B-395C-4C1A-AC1F-6C1E93C8BC2A}"/>
                </a:ext>
              </a:extLst>
            </p:cNvPr>
            <p:cNvSpPr>
              <a:spLocks noChangeArrowheads="1"/>
            </p:cNvSpPr>
            <p:nvPr/>
          </p:nvSpPr>
          <p:spPr bwMode="auto">
            <a:xfrm>
              <a:off x="1790701"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lang="fr-FR" altLang="fr-FR" sz="900" b="1" dirty="0">
                  <a:solidFill>
                    <a:srgbClr val="FFCC00"/>
                  </a:solidFill>
                  <a:cs typeface="Arial" panose="020B0604020202020204" pitchFamily="34" charset="0"/>
                </a:rPr>
                <a:t>1</a:t>
              </a:r>
              <a:endParaRPr lang="fr-FR" altLang="fr-FR" dirty="0">
                <a:solidFill>
                  <a:srgbClr val="FFCC00"/>
                </a:solidFill>
                <a:cs typeface="Arial" panose="020B0604020202020204" pitchFamily="34" charset="0"/>
              </a:endParaRPr>
            </a:p>
          </p:txBody>
        </p:sp>
        <p:sp>
          <p:nvSpPr>
            <p:cNvPr id="40" name="Rectangle 7">
              <a:extLst>
                <a:ext uri="{FF2B5EF4-FFF2-40B4-BE49-F238E27FC236}">
                  <a16:creationId xmlns="" xmlns:a16="http://schemas.microsoft.com/office/drawing/2014/main" id="{500233F5-D4A4-43DC-9CE6-7A5F06AA2037}"/>
                </a:ext>
              </a:extLst>
            </p:cNvPr>
            <p:cNvSpPr>
              <a:spLocks noChangeArrowheads="1"/>
            </p:cNvSpPr>
            <p:nvPr/>
          </p:nvSpPr>
          <p:spPr bwMode="auto">
            <a:xfrm>
              <a:off x="2008188"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lang="fr-FR" altLang="fr-FR" sz="900" b="1" dirty="0">
                  <a:solidFill>
                    <a:srgbClr val="FFCC00"/>
                  </a:solidFill>
                  <a:cs typeface="Arial" panose="020B0604020202020204" pitchFamily="34" charset="0"/>
                </a:rPr>
                <a:t>2</a:t>
              </a:r>
              <a:endParaRPr lang="fr-FR" altLang="fr-FR" dirty="0">
                <a:solidFill>
                  <a:srgbClr val="FFCC00"/>
                </a:solidFill>
                <a:cs typeface="Arial" panose="020B0604020202020204" pitchFamily="34" charset="0"/>
              </a:endParaRPr>
            </a:p>
          </p:txBody>
        </p:sp>
        <p:sp>
          <p:nvSpPr>
            <p:cNvPr id="41" name="Rectangle 8">
              <a:extLst>
                <a:ext uri="{FF2B5EF4-FFF2-40B4-BE49-F238E27FC236}">
                  <a16:creationId xmlns="" xmlns:a16="http://schemas.microsoft.com/office/drawing/2014/main" id="{D54E0DCD-CB10-47D3-8589-60941DED6695}"/>
                </a:ext>
              </a:extLst>
            </p:cNvPr>
            <p:cNvSpPr>
              <a:spLocks noChangeArrowheads="1"/>
            </p:cNvSpPr>
            <p:nvPr/>
          </p:nvSpPr>
          <p:spPr bwMode="auto">
            <a:xfrm>
              <a:off x="2228851"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lang="fr-FR" altLang="fr-FR" sz="900" b="1" dirty="0">
                  <a:solidFill>
                    <a:prstClr val="black"/>
                  </a:solidFill>
                  <a:cs typeface="Arial" panose="020B0604020202020204" pitchFamily="34" charset="0"/>
                </a:rPr>
                <a:t>3</a:t>
              </a:r>
              <a:endParaRPr lang="fr-FR" altLang="fr-FR" dirty="0">
                <a:solidFill>
                  <a:prstClr val="black"/>
                </a:solidFill>
                <a:cs typeface="Arial" panose="020B0604020202020204" pitchFamily="34" charset="0"/>
              </a:endParaRPr>
            </a:p>
          </p:txBody>
        </p:sp>
        <p:sp>
          <p:nvSpPr>
            <p:cNvPr id="42" name="Rectangle 9">
              <a:extLst>
                <a:ext uri="{FF2B5EF4-FFF2-40B4-BE49-F238E27FC236}">
                  <a16:creationId xmlns="" xmlns:a16="http://schemas.microsoft.com/office/drawing/2014/main" id="{BC077093-2BA0-48DC-BBFC-B4BD3F60BA91}"/>
                </a:ext>
              </a:extLst>
            </p:cNvPr>
            <p:cNvSpPr>
              <a:spLocks noChangeArrowheads="1"/>
            </p:cNvSpPr>
            <p:nvPr/>
          </p:nvSpPr>
          <p:spPr bwMode="auto">
            <a:xfrm>
              <a:off x="2447926"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lang="fr-FR" altLang="fr-FR" sz="900" b="1">
                  <a:solidFill>
                    <a:srgbClr val="FFCC00"/>
                  </a:solidFill>
                  <a:cs typeface="Arial" panose="020B0604020202020204" pitchFamily="34" charset="0"/>
                </a:rPr>
                <a:t>4</a:t>
              </a:r>
              <a:endParaRPr lang="fr-FR" altLang="fr-FR">
                <a:solidFill>
                  <a:srgbClr val="FFCC00"/>
                </a:solidFill>
                <a:cs typeface="Arial" panose="020B0604020202020204" pitchFamily="34" charset="0"/>
              </a:endParaRPr>
            </a:p>
          </p:txBody>
        </p:sp>
        <p:sp>
          <p:nvSpPr>
            <p:cNvPr id="43" name="Rectangle 10">
              <a:extLst>
                <a:ext uri="{FF2B5EF4-FFF2-40B4-BE49-F238E27FC236}">
                  <a16:creationId xmlns="" xmlns:a16="http://schemas.microsoft.com/office/drawing/2014/main" id="{E76C6E6D-F030-42F4-A26E-F770BC904D7A}"/>
                </a:ext>
              </a:extLst>
            </p:cNvPr>
            <p:cNvSpPr>
              <a:spLocks noChangeArrowheads="1"/>
            </p:cNvSpPr>
            <p:nvPr/>
          </p:nvSpPr>
          <p:spPr bwMode="auto">
            <a:xfrm>
              <a:off x="2674938" y="1177926"/>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lang="fr-FR" altLang="fr-FR" sz="900" b="1">
                  <a:solidFill>
                    <a:srgbClr val="FFCC00"/>
                  </a:solidFill>
                  <a:cs typeface="Arial" panose="020B0604020202020204" pitchFamily="34" charset="0"/>
                </a:rPr>
                <a:t>5</a:t>
              </a:r>
              <a:endParaRPr lang="fr-FR" altLang="fr-FR">
                <a:solidFill>
                  <a:srgbClr val="FFCC00"/>
                </a:solidFill>
                <a:cs typeface="Arial" panose="020B0604020202020204" pitchFamily="34" charset="0"/>
              </a:endParaRPr>
            </a:p>
          </p:txBody>
        </p:sp>
      </p:grpSp>
      <p:pic>
        <p:nvPicPr>
          <p:cNvPr id="44" name="Image 43">
            <a:extLst>
              <a:ext uri="{FF2B5EF4-FFF2-40B4-BE49-F238E27FC236}">
                <a16:creationId xmlns="" xmlns:a16="http://schemas.microsoft.com/office/drawing/2014/main" id="{E68216C5-A1AE-46EC-AAB2-62E9C399F481}"/>
              </a:ext>
            </a:extLst>
          </p:cNvPr>
          <p:cNvPicPr>
            <a:picLocks noChangeAspect="1"/>
          </p:cNvPicPr>
          <p:nvPr/>
        </p:nvPicPr>
        <p:blipFill>
          <a:blip r:embed="rId2"/>
          <a:stretch>
            <a:fillRect/>
          </a:stretch>
        </p:blipFill>
        <p:spPr>
          <a:xfrm>
            <a:off x="5749050" y="864054"/>
            <a:ext cx="2868993" cy="1165926"/>
          </a:xfrm>
          <a:prstGeom prst="rect">
            <a:avLst/>
          </a:prstGeom>
        </p:spPr>
      </p:pic>
      <p:sp>
        <p:nvSpPr>
          <p:cNvPr id="45" name="Rectangle à coins arrondis 44"/>
          <p:cNvSpPr/>
          <p:nvPr/>
        </p:nvSpPr>
        <p:spPr>
          <a:xfrm>
            <a:off x="5029438" y="3669898"/>
            <a:ext cx="4013439" cy="2444529"/>
          </a:xfrm>
          <a:prstGeom prst="roundRect">
            <a:avLst/>
          </a:prstGeom>
          <a:solidFill>
            <a:srgbClr val="F9BA00"/>
          </a:solidFill>
          <a:ln>
            <a:solidFill>
              <a:srgbClr val="F9B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r-FR" sz="1400" b="1" dirty="0">
                <a:solidFill>
                  <a:prstClr val="white"/>
                </a:solidFill>
                <a:latin typeface="Arial" panose="020B0604020202020204" pitchFamily="34" charset="0"/>
                <a:cs typeface="Arial" panose="020B0604020202020204" pitchFamily="34" charset="0"/>
              </a:rPr>
              <a:t>AVANCÉES </a:t>
            </a:r>
            <a:r>
              <a:rPr lang="fr-FR" sz="1400" b="1" dirty="0" smtClean="0">
                <a:solidFill>
                  <a:prstClr val="white"/>
                </a:solidFill>
                <a:latin typeface="Arial" panose="020B0604020202020204" pitchFamily="34" charset="0"/>
                <a:cs typeface="Arial" panose="020B0604020202020204" pitchFamily="34" charset="0"/>
              </a:rPr>
              <a:t>2018</a:t>
            </a:r>
          </a:p>
          <a:p>
            <a:pPr marL="171450" indent="-171450">
              <a:lnSpc>
                <a:spcPct val="150000"/>
              </a:lnSpc>
              <a:buFont typeface="Arial" panose="020B0604020202020204" pitchFamily="34" charset="0"/>
              <a:buChar char="•"/>
            </a:pPr>
            <a:r>
              <a:rPr lang="fr-FR" sz="1000" b="1" dirty="0" smtClean="0">
                <a:solidFill>
                  <a:prstClr val="black"/>
                </a:solidFill>
                <a:latin typeface="Arial" panose="020B0604020202020204" pitchFamily="34" charset="0"/>
                <a:cs typeface="Arial" panose="020B0604020202020204" pitchFamily="34" charset="0"/>
              </a:rPr>
              <a:t>Poursuite du renforcement  de l’autonomie digitale des </a:t>
            </a:r>
            <a:r>
              <a:rPr lang="fr-FR" sz="1000" b="1" dirty="0">
                <a:solidFill>
                  <a:prstClr val="black"/>
                </a:solidFill>
                <a:latin typeface="Arial" panose="020B0604020202020204" pitchFamily="34" charset="0"/>
                <a:cs typeface="Arial" panose="020B0604020202020204" pitchFamily="34" charset="0"/>
              </a:rPr>
              <a:t>demandeurs </a:t>
            </a:r>
            <a:r>
              <a:rPr lang="fr-FR" sz="1000" b="1" dirty="0" smtClean="0">
                <a:solidFill>
                  <a:prstClr val="black"/>
                </a:solidFill>
                <a:latin typeface="Arial" panose="020B0604020202020204" pitchFamily="34" charset="0"/>
                <a:cs typeface="Arial" panose="020B0604020202020204" pitchFamily="34" charset="0"/>
              </a:rPr>
              <a:t>d’emploi en partenariat avec Emmaüs </a:t>
            </a:r>
            <a:r>
              <a:rPr lang="fr-FR" sz="1000" b="1" dirty="0" err="1" smtClean="0">
                <a:solidFill>
                  <a:prstClr val="black"/>
                </a:solidFill>
                <a:latin typeface="Arial" panose="020B0604020202020204" pitchFamily="34" charset="0"/>
                <a:cs typeface="Arial" panose="020B0604020202020204" pitchFamily="34" charset="0"/>
              </a:rPr>
              <a:t>Connect</a:t>
            </a:r>
            <a:r>
              <a:rPr lang="fr-FR" sz="1000" b="1" dirty="0" smtClean="0">
                <a:solidFill>
                  <a:prstClr val="black"/>
                </a:solidFill>
                <a:latin typeface="Arial" panose="020B0604020202020204" pitchFamily="34" charset="0"/>
                <a:cs typeface="Arial" panose="020B0604020202020204" pitchFamily="34" charset="0"/>
              </a:rPr>
              <a:t> et </a:t>
            </a:r>
            <a:r>
              <a:rPr lang="fr-FR" sz="1000" b="1" dirty="0" err="1" smtClean="0">
                <a:solidFill>
                  <a:prstClr val="black"/>
                </a:solidFill>
                <a:latin typeface="Arial" panose="020B0604020202020204" pitchFamily="34" charset="0"/>
                <a:cs typeface="Arial" panose="020B0604020202020204" pitchFamily="34" charset="0"/>
              </a:rPr>
              <a:t>Médiacités</a:t>
            </a:r>
            <a:endParaRPr lang="fr-FR" sz="1000" b="1" dirty="0" smtClean="0">
              <a:solidFill>
                <a:prstClr val="black"/>
              </a:solidFill>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fr-FR" sz="1000" b="1" dirty="0" smtClean="0">
                <a:solidFill>
                  <a:prstClr val="black"/>
                </a:solidFill>
                <a:latin typeface="Arial" panose="020B0604020202020204" pitchFamily="34" charset="0"/>
                <a:cs typeface="Arial" panose="020B0604020202020204" pitchFamily="34" charset="0"/>
              </a:rPr>
              <a:t>Lancement </a:t>
            </a:r>
            <a:r>
              <a:rPr lang="fr-FR" sz="1000" b="1" dirty="0">
                <a:solidFill>
                  <a:prstClr val="black"/>
                </a:solidFill>
                <a:latin typeface="Arial" panose="020B0604020202020204" pitchFamily="34" charset="0"/>
                <a:cs typeface="Arial" panose="020B0604020202020204" pitchFamily="34" charset="0"/>
              </a:rPr>
              <a:t>d’un réseau social </a:t>
            </a:r>
            <a:r>
              <a:rPr lang="fr-FR" sz="1000" b="1" dirty="0" smtClean="0">
                <a:solidFill>
                  <a:prstClr val="black"/>
                </a:solidFill>
                <a:latin typeface="Arial" panose="020B0604020202020204" pitchFamily="34" charset="0"/>
                <a:cs typeface="Arial" panose="020B0604020202020204" pitchFamily="34" charset="0"/>
              </a:rPr>
              <a:t>de l’emploi </a:t>
            </a:r>
            <a:r>
              <a:rPr lang="fr-FR" sz="1000" b="1" dirty="0">
                <a:solidFill>
                  <a:prstClr val="black"/>
                </a:solidFill>
                <a:latin typeface="Arial" panose="020B0604020202020204" pitchFamily="34" charset="0"/>
                <a:cs typeface="Arial" panose="020B0604020202020204" pitchFamily="34" charset="0"/>
              </a:rPr>
              <a:t>pour </a:t>
            </a:r>
            <a:r>
              <a:rPr lang="fr-FR" sz="1000" b="1" dirty="0" smtClean="0">
                <a:solidFill>
                  <a:prstClr val="black"/>
                </a:solidFill>
                <a:latin typeface="Arial" panose="020B0604020202020204" pitchFamily="34" charset="0"/>
                <a:cs typeface="Arial" panose="020B0604020202020204" pitchFamily="34" charset="0"/>
              </a:rPr>
              <a:t> l’animation </a:t>
            </a:r>
            <a:r>
              <a:rPr lang="fr-FR" sz="1000" b="1" dirty="0">
                <a:solidFill>
                  <a:prstClr val="black"/>
                </a:solidFill>
                <a:latin typeface="Arial" panose="020B0604020202020204" pitchFamily="34" charset="0"/>
                <a:cs typeface="Arial" panose="020B0604020202020204" pitchFamily="34" charset="0"/>
              </a:rPr>
              <a:t>collective </a:t>
            </a:r>
            <a:r>
              <a:rPr lang="fr-FR" sz="1000" b="1" dirty="0" smtClean="0">
                <a:solidFill>
                  <a:prstClr val="black"/>
                </a:solidFill>
                <a:latin typeface="Arial" panose="020B0604020202020204" pitchFamily="34" charset="0"/>
                <a:cs typeface="Arial" panose="020B0604020202020204" pitchFamily="34" charset="0"/>
              </a:rPr>
              <a:t>des demandeurs d’emploi</a:t>
            </a:r>
            <a:br>
              <a:rPr lang="fr-FR" sz="1000" b="1" dirty="0" smtClean="0">
                <a:solidFill>
                  <a:prstClr val="black"/>
                </a:solidFill>
                <a:latin typeface="Arial" panose="020B0604020202020204" pitchFamily="34" charset="0"/>
                <a:cs typeface="Arial" panose="020B0604020202020204" pitchFamily="34" charset="0"/>
              </a:rPr>
            </a:br>
            <a:r>
              <a:rPr lang="fr-FR" sz="1000" b="1" dirty="0" smtClean="0">
                <a:solidFill>
                  <a:prstClr val="black"/>
                </a:solidFill>
                <a:latin typeface="Arial" panose="020B0604020202020204" pitchFamily="34" charset="0"/>
                <a:cs typeface="Arial" panose="020B0604020202020204" pitchFamily="34" charset="0"/>
              </a:rPr>
              <a:t>les </a:t>
            </a:r>
            <a:r>
              <a:rPr lang="fr-FR" sz="1000" b="1" dirty="0">
                <a:solidFill>
                  <a:prstClr val="black"/>
                </a:solidFill>
                <a:latin typeface="Arial" panose="020B0604020202020204" pitchFamily="34" charset="0"/>
                <a:cs typeface="Arial" panose="020B0604020202020204" pitchFamily="34" charset="0"/>
              </a:rPr>
              <a:t>plus </a:t>
            </a:r>
            <a:r>
              <a:rPr lang="fr-FR" sz="1000" b="1" dirty="0" smtClean="0">
                <a:solidFill>
                  <a:prstClr val="black"/>
                </a:solidFill>
                <a:latin typeface="Arial" panose="020B0604020202020204" pitchFamily="34" charset="0"/>
                <a:cs typeface="Arial" panose="020B0604020202020204" pitchFamily="34" charset="0"/>
              </a:rPr>
              <a:t>autonomes, SPHERE</a:t>
            </a:r>
            <a:endParaRPr lang="fr-FR" sz="1000" b="1" dirty="0">
              <a:solidFill>
                <a:prstClr val="black"/>
              </a:solidFill>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fr-FR" sz="1000" b="1" dirty="0" smtClean="0">
                <a:solidFill>
                  <a:prstClr val="black"/>
                </a:solidFill>
                <a:latin typeface="Arial" panose="020B0604020202020204" pitchFamily="34" charset="0"/>
                <a:cs typeface="Arial" panose="020B0604020202020204" pitchFamily="34" charset="0"/>
              </a:rPr>
              <a:t>Poursuite du développement du digital pour les conseillers (formations internes, moteurs de recommandation)</a:t>
            </a:r>
            <a:endParaRPr lang="fr-FR" dirty="0">
              <a:solidFill>
                <a:prstClr val="black"/>
              </a:solidFill>
              <a:latin typeface="Arial" panose="020B0604020202020204" pitchFamily="34" charset="0"/>
              <a:cs typeface="Arial" panose="020B0604020202020204" pitchFamily="34" charset="0"/>
            </a:endParaRPr>
          </a:p>
        </p:txBody>
      </p:sp>
      <p:sp>
        <p:nvSpPr>
          <p:cNvPr id="17" name="Espace réservé du pied de page 22">
            <a:extLst>
              <a:ext uri="{FF2B5EF4-FFF2-40B4-BE49-F238E27FC236}">
                <a16:creationId xmlns="" xmlns:a16="http://schemas.microsoft.com/office/drawing/2014/main" id="{2A3758F1-82FD-469C-A407-4EBA8581AAC3}"/>
              </a:ext>
            </a:extLst>
          </p:cNvPr>
          <p:cNvSpPr>
            <a:spLocks noGrp="1"/>
          </p:cNvSpPr>
          <p:nvPr>
            <p:ph type="ftr" sz="quarter" idx="11"/>
          </p:nvPr>
        </p:nvSpPr>
        <p:spPr>
          <a:xfrm>
            <a:off x="4941455" y="318650"/>
            <a:ext cx="4041496" cy="359871"/>
          </a:xfrm>
        </p:spPr>
        <p:txBody>
          <a:bodyPr/>
          <a:lstStyle/>
          <a:p>
            <a:r>
              <a:rPr lang="fr-FR" b="1" spc="40" dirty="0">
                <a:solidFill>
                  <a:prstClr val="black"/>
                </a:solidFill>
              </a:rPr>
              <a:t>PRÉSENTATION DE </a:t>
            </a:r>
            <a:r>
              <a:rPr lang="fr-FR" b="1" spc="40" dirty="0" smtClean="0">
                <a:solidFill>
                  <a:prstClr val="black"/>
                </a:solidFill>
              </a:rPr>
              <a:t>PÔLE EMPLOI  </a:t>
            </a:r>
            <a:r>
              <a:rPr lang="fr-FR" spc="40" dirty="0">
                <a:solidFill>
                  <a:prstClr val="black"/>
                </a:solidFill>
              </a:rPr>
              <a:t>I </a:t>
            </a:r>
            <a:r>
              <a:rPr lang="fr-FR" spc="40" dirty="0" smtClean="0"/>
              <a:t>JUIN </a:t>
            </a:r>
            <a:r>
              <a:rPr lang="fr-FR" spc="40" dirty="0"/>
              <a:t>2019 </a:t>
            </a:r>
            <a:r>
              <a:rPr lang="fr-FR" spc="40" dirty="0" smtClean="0">
                <a:solidFill>
                  <a:prstClr val="black"/>
                </a:solidFill>
              </a:rPr>
              <a:t>I  </a:t>
            </a:r>
            <a:endParaRPr lang="fr-FR" spc="100" dirty="0">
              <a:solidFill>
                <a:prstClr val="black"/>
              </a:solidFill>
            </a:endParaRPr>
          </a:p>
        </p:txBody>
      </p:sp>
    </p:spTree>
    <p:extLst>
      <p:ext uri="{BB962C8B-B14F-4D97-AF65-F5344CB8AC3E}">
        <p14:creationId xmlns:p14="http://schemas.microsoft.com/office/powerpoint/2010/main" val="270748972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Q6YRwKv2jkqrIalfAmu05g"/>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graQSn7QWU2oqJHgelkpK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ACM2DP3SCES7fRD57tfBl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zpbGov.75EOGU7hzMyfnv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zEnxE2FdeEeunD3WfXUJP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QlmlanIaJkG_zSz6R9FUO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a51jaCBaCUmTmwKi7jIiw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gTwnJj3qa0qQdiYH6AK4M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2pOwolYr3EerJMsycmAEA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8GWPIbtYDkuEQQ2SwZ.J5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m6_.2f1Gy0uDZqP6VBQOu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MGIC1AFuMk6R8BtM8HHD4Q"/>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ZrqCb830lEm3Xhza4FLEkA"/>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rf5jkgI8aESzJ8zWTiL37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m6_.2f1Gy0uDZqP6VBQOu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aZoAkqu1zkSeXyl17PZgs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auEhDbzWaESBAYErTadTl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jLz28i40EeNX2v0bu_js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Lm213zFkxUaAue7rBXl7z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5gSbP3ZIKUqUdOUL.Vq4V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CuUbsws4sk6cAZ34xA8F1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ohVhX3lCzEG1uvYCPSwQYw"/>
</p:tagLst>
</file>

<file path=ppt/theme/theme1.xml><?xml version="1.0" encoding="utf-8"?>
<a:theme xmlns:a="http://schemas.openxmlformats.org/drawingml/2006/main" name="Thème Office">
  <a:themeElements>
    <a:clrScheme name="Personnalisé 13">
      <a:dk1>
        <a:sysClr val="windowText" lastClr="000000"/>
      </a:dk1>
      <a:lt1>
        <a:sysClr val="window" lastClr="FFFFFF"/>
      </a:lt1>
      <a:dk2>
        <a:srgbClr val="44546A"/>
      </a:dk2>
      <a:lt2>
        <a:srgbClr val="E7E6E6"/>
      </a:lt2>
      <a:accent1>
        <a:srgbClr val="EA4937"/>
      </a:accent1>
      <a:accent2>
        <a:srgbClr val="50BECB"/>
      </a:accent2>
      <a:accent3>
        <a:srgbClr val="FFCC00"/>
      </a:accent3>
      <a:accent4>
        <a:srgbClr val="003A79"/>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Thème Office">
  <a:themeElements>
    <a:clrScheme name="Personnalisé 13">
      <a:dk1>
        <a:sysClr val="windowText" lastClr="000000"/>
      </a:dk1>
      <a:lt1>
        <a:sysClr val="window" lastClr="FFFFFF"/>
      </a:lt1>
      <a:dk2>
        <a:srgbClr val="44546A"/>
      </a:dk2>
      <a:lt2>
        <a:srgbClr val="E7E6E6"/>
      </a:lt2>
      <a:accent1>
        <a:srgbClr val="EA4937"/>
      </a:accent1>
      <a:accent2>
        <a:srgbClr val="50BECB"/>
      </a:accent2>
      <a:accent3>
        <a:srgbClr val="FFCC00"/>
      </a:accent3>
      <a:accent4>
        <a:srgbClr val="003A79"/>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A07EA5030786147892F03EC235C4691" ma:contentTypeVersion="10" ma:contentTypeDescription="Create a new document." ma:contentTypeScope="" ma:versionID="9648713df4b26a6447ba4cd51081162b">
  <xsd:schema xmlns:xsd="http://www.w3.org/2001/XMLSchema" xmlns:xs="http://www.w3.org/2001/XMLSchema" xmlns:p="http://schemas.microsoft.com/office/2006/metadata/properties" xmlns:ns2="72a07078-56ca-4514-94c0-037d64cae5a5" xmlns:ns3="e42ac312-4269-454f-a8d2-84d86590d9c4" targetNamespace="http://schemas.microsoft.com/office/2006/metadata/properties" ma:root="true" ma:fieldsID="b8bbe1bcf48d6b1ba1cf9284e17c41f5" ns2:_="" ns3:_="">
    <xsd:import namespace="72a07078-56ca-4514-94c0-037d64cae5a5"/>
    <xsd:import namespace="e42ac312-4269-454f-a8d2-84d86590d9c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Locatio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a07078-56ca-4514-94c0-037d64cae5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42ac312-4269-454f-a8d2-84d86590d9c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CE51DDD-5C45-4466-805B-9659EFCFD197}"/>
</file>

<file path=customXml/itemProps2.xml><?xml version="1.0" encoding="utf-8"?>
<ds:datastoreItem xmlns:ds="http://schemas.openxmlformats.org/officeDocument/2006/customXml" ds:itemID="{B343FDDA-8C66-4205-BB6F-6072A1BB3873}"/>
</file>

<file path=customXml/itemProps3.xml><?xml version="1.0" encoding="utf-8"?>
<ds:datastoreItem xmlns:ds="http://schemas.openxmlformats.org/officeDocument/2006/customXml" ds:itemID="{A9CB5527-C806-422D-89BC-9149DD690AF4}"/>
</file>

<file path=docProps/app.xml><?xml version="1.0" encoding="utf-8"?>
<Properties xmlns="http://schemas.openxmlformats.org/officeDocument/2006/extended-properties" xmlns:vt="http://schemas.openxmlformats.org/officeDocument/2006/docPropsVTypes">
  <Template>Office Theme</Template>
  <TotalTime>2819</TotalTime>
  <Words>1369</Words>
  <Application>Microsoft Office PowerPoint</Application>
  <PresentationFormat>Affichage à l'écran (4:3)</PresentationFormat>
  <Paragraphs>352</Paragraphs>
  <Slides>13</Slides>
  <Notes>3</Notes>
  <HiddenSlides>0</HiddenSlides>
  <MMClips>0</MMClips>
  <ScaleCrop>false</ScaleCrop>
  <HeadingPairs>
    <vt:vector size="4" baseType="variant">
      <vt:variant>
        <vt:lpstr>Thème</vt:lpstr>
      </vt:variant>
      <vt:variant>
        <vt:i4>2</vt:i4>
      </vt:variant>
      <vt:variant>
        <vt:lpstr>Titres des diapositives</vt:lpstr>
      </vt:variant>
      <vt:variant>
        <vt:i4>13</vt:i4>
      </vt:variant>
    </vt:vector>
  </HeadingPairs>
  <TitlesOfParts>
    <vt:vector size="15" baseType="lpstr">
      <vt:lpstr>Thème Office</vt:lpstr>
      <vt:lpstr>1_Thème Office</vt:lpstr>
      <vt:lpstr>Présentation PowerPoint</vt:lpstr>
      <vt:lpstr>6 missions essentielles</vt:lpstr>
      <vt:lpstr>10 ans de transformation pour devenir un service public de référence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Nacera TORCHE</dc:creator>
  <cp:lastModifiedBy>VERSAVEAU-GAUTIER Noelle</cp:lastModifiedBy>
  <cp:revision>341</cp:revision>
  <cp:lastPrinted>2019-05-29T14:01:40Z</cp:lastPrinted>
  <dcterms:created xsi:type="dcterms:W3CDTF">2017-07-11T13:40:56Z</dcterms:created>
  <dcterms:modified xsi:type="dcterms:W3CDTF">2019-07-04T13:51:40Z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0x0101007A07EA5030786147892F03EC235C4691</vt:lpwstr>
  </property>
</Properties>
</file>