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9.xml" ContentType="application/vnd.openxmlformats-officedocument.presentationml.slide+xml"/>
  <Override PartName="/ppt/diagrams/data1.xml" ContentType="application/vnd.openxmlformats-officedocument.drawingml.diagramData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presentation.xml" ContentType="application/vnd.openxmlformats-officedocument.presentationml.presentation.main+xml"/>
  <Override PartName="/ppt/slides/slide18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35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2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25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theme/theme4.xml" ContentType="application/vnd.openxmlformats-officedocument.theme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9.xml" ContentType="application/vnd.openxmlformats-officedocument.theme+xml"/>
  <Override PartName="/ppt/theme/theme8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11.xml" ContentType="application/vnd.openxmlformats-officedocument.theme+xml"/>
  <Override PartName="/ppt/theme/theme10.xml" ContentType="application/vnd.openxmlformats-officedocument.theme+xml"/>
  <Override PartName="/ppt/theme/theme1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0" r:id="rId1"/>
    <p:sldMasterId id="2147483791" r:id="rId2"/>
    <p:sldMasterId id="2147483792" r:id="rId3"/>
    <p:sldMasterId id="2147483793" r:id="rId4"/>
    <p:sldMasterId id="2147483794" r:id="rId5"/>
    <p:sldMasterId id="2147483795" r:id="rId6"/>
    <p:sldMasterId id="2147483862" r:id="rId7"/>
    <p:sldMasterId id="2147483864" r:id="rId8"/>
    <p:sldMasterId id="2147483866" r:id="rId9"/>
    <p:sldMasterId id="2147483868" r:id="rId10"/>
  </p:sldMasterIdLst>
  <p:notesMasterIdLst>
    <p:notesMasterId r:id="rId32"/>
  </p:notesMasterIdLst>
  <p:handoutMasterIdLst>
    <p:handoutMasterId r:id="rId33"/>
  </p:handoutMasterIdLst>
  <p:sldIdLst>
    <p:sldId id="256" r:id="rId11"/>
    <p:sldId id="258" r:id="rId12"/>
    <p:sldId id="267" r:id="rId13"/>
    <p:sldId id="260" r:id="rId14"/>
    <p:sldId id="282" r:id="rId15"/>
    <p:sldId id="268" r:id="rId16"/>
    <p:sldId id="269" r:id="rId17"/>
    <p:sldId id="275" r:id="rId18"/>
    <p:sldId id="276" r:id="rId19"/>
    <p:sldId id="277" r:id="rId20"/>
    <p:sldId id="279" r:id="rId21"/>
    <p:sldId id="280" r:id="rId22"/>
    <p:sldId id="270" r:id="rId23"/>
    <p:sldId id="285" r:id="rId24"/>
    <p:sldId id="284" r:id="rId25"/>
    <p:sldId id="290" r:id="rId26"/>
    <p:sldId id="291" r:id="rId27"/>
    <p:sldId id="272" r:id="rId28"/>
    <p:sldId id="273" r:id="rId29"/>
    <p:sldId id="288" r:id="rId30"/>
    <p:sldId id="289" r:id="rId31"/>
  </p:sldIdLst>
  <p:sldSz cx="9144000" cy="6858000" type="screen4x3"/>
  <p:notesSz cx="6797675" cy="9872663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1921"/>
    <a:srgbClr val="1B3F53"/>
    <a:srgbClr val="053F5F"/>
    <a:srgbClr val="023F60"/>
    <a:srgbClr val="31B6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99" autoAdjust="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8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0" d="100"/>
          <a:sy n="60" d="100"/>
        </p:scale>
        <p:origin x="-3366" y="-102"/>
      </p:cViewPr>
      <p:guideLst>
        <p:guide orient="horz" pos="3109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customXml" Target="../customXml/item2.xml"/><Relationship Id="rId21" Type="http://schemas.openxmlformats.org/officeDocument/2006/relationships/slide" Target="slides/slide1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handoutMaster" Target="handoutMasters/handoutMaster1.xml"/><Relationship Id="rId38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E24308-3A45-4EE4-BE6F-9C450D529C80}" type="doc">
      <dgm:prSet loTypeId="urn:microsoft.com/office/officeart/2005/8/layout/radial1" loCatId="relationship" qsTypeId="urn:microsoft.com/office/officeart/2005/8/quickstyle/simple2" qsCatId="simple" csTypeId="urn:microsoft.com/office/officeart/2005/8/colors/accent2_4" csCatId="accent2" phldr="1"/>
      <dgm:spPr/>
      <dgm:t>
        <a:bodyPr/>
        <a:lstStyle/>
        <a:p>
          <a:endParaRPr lang="fr-FR"/>
        </a:p>
      </dgm:t>
    </dgm:pt>
    <dgm:pt modelId="{EEEFB013-5F56-406D-8C80-0289E0A0EAFF}">
      <dgm:prSet phldrT="[Texte]" custT="1"/>
      <dgm:spPr>
        <a:solidFill>
          <a:schemeClr val="accent2"/>
        </a:solidFill>
      </dgm:spPr>
      <dgm:t>
        <a:bodyPr/>
        <a:lstStyle/>
        <a:p>
          <a:r>
            <a:rPr lang="fr-FR" sz="1600" dirty="0" smtClean="0">
              <a:latin typeface="Calibri" panose="020F0502020204030204" pitchFamily="34" charset="0"/>
              <a:cs typeface="Calibri" panose="020F0502020204030204" pitchFamily="34" charset="0"/>
            </a:rPr>
            <a:t>Des dispositifs pour nos publics prioritaires</a:t>
          </a:r>
          <a:endParaRPr lang="fr-FR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F8E1EA-7A81-40E4-97FD-B73310414EE8}" type="parTrans" cxnId="{2C56D67C-BD90-434C-8C88-7445E4426BC4}">
      <dgm:prSet/>
      <dgm:spPr/>
      <dgm:t>
        <a:bodyPr/>
        <a:lstStyle/>
        <a:p>
          <a:endParaRPr lang="fr-FR"/>
        </a:p>
      </dgm:t>
    </dgm:pt>
    <dgm:pt modelId="{2CBAF0A6-F06B-40F4-ADC5-6E8C4FA057A1}" type="sibTrans" cxnId="{2C56D67C-BD90-434C-8C88-7445E4426BC4}">
      <dgm:prSet/>
      <dgm:spPr/>
      <dgm:t>
        <a:bodyPr/>
        <a:lstStyle/>
        <a:p>
          <a:endParaRPr lang="fr-FR"/>
        </a:p>
      </dgm:t>
    </dgm:pt>
    <dgm:pt modelId="{236A00B5-EBEF-4D60-8299-0A5AACA9A846}">
      <dgm:prSet phldrT="[Texte]" custT="1"/>
      <dgm:spPr/>
      <dgm:t>
        <a:bodyPr/>
        <a:lstStyle/>
        <a:p>
          <a:r>
            <a:rPr lang="fr-FR" sz="1400" b="1" dirty="0" smtClean="0">
              <a:latin typeface="Calibri" panose="020F0502020204030204" pitchFamily="34" charset="0"/>
              <a:cs typeface="Calibri" panose="020F0502020204030204" pitchFamily="34" charset="0"/>
            </a:rPr>
            <a:t>JEUNES</a:t>
          </a:r>
        </a:p>
        <a:p>
          <a:r>
            <a:rPr lang="fr-FR" sz="1400" dirty="0" smtClean="0">
              <a:latin typeface="Calibri" panose="020F0502020204030204" pitchFamily="34" charset="0"/>
              <a:cs typeface="Calibri" panose="020F0502020204030204" pitchFamily="34" charset="0"/>
            </a:rPr>
            <a:t>- Accompagnement Mission Locale            - Accompagnement Intensif Jeunes</a:t>
          </a:r>
          <a:endParaRPr lang="fr-FR" sz="1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E4027E0-0C5E-4D4D-8BA1-8E8C4CC3CFFB}" type="parTrans" cxnId="{BA75B70F-F133-4314-A38B-44C2D4107FA0}">
      <dgm:prSet/>
      <dgm:spPr/>
      <dgm:t>
        <a:bodyPr/>
        <a:lstStyle/>
        <a:p>
          <a:endParaRPr lang="fr-FR"/>
        </a:p>
      </dgm:t>
    </dgm:pt>
    <dgm:pt modelId="{66489E17-A8FC-4DD2-A396-E05916A056B4}" type="sibTrans" cxnId="{BA75B70F-F133-4314-A38B-44C2D4107FA0}">
      <dgm:prSet/>
      <dgm:spPr/>
      <dgm:t>
        <a:bodyPr/>
        <a:lstStyle/>
        <a:p>
          <a:endParaRPr lang="fr-FR"/>
        </a:p>
      </dgm:t>
    </dgm:pt>
    <dgm:pt modelId="{14E5BEE8-B3E0-4AC2-8012-329AD8D800AF}">
      <dgm:prSet phldrT="[Texte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fr-FR" sz="1400" b="1" dirty="0" smtClean="0">
              <a:latin typeface="Calibri" panose="020F0502020204030204" pitchFamily="34" charset="0"/>
              <a:cs typeface="Calibri" panose="020F0502020204030204" pitchFamily="34" charset="0"/>
            </a:rPr>
            <a:t>SENIORS &lt;50 ANS</a:t>
          </a:r>
        </a:p>
        <a:p>
          <a:r>
            <a:rPr lang="fr-FR" sz="1400" dirty="0" smtClean="0">
              <a:latin typeface="Calibri" panose="020F0502020204030204" pitchFamily="34" charset="0"/>
              <a:cs typeface="Calibri" panose="020F0502020204030204" pitchFamily="34" charset="0"/>
            </a:rPr>
            <a:t>Dispositif territorial d’Accompagnement 45+</a:t>
          </a:r>
          <a:endParaRPr lang="fr-FR" sz="1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157C301-A11E-4CA2-AC9A-F80143E157AF}" type="parTrans" cxnId="{BEE46152-2416-4D2F-81F4-07A299CC628F}">
      <dgm:prSet/>
      <dgm:spPr/>
      <dgm:t>
        <a:bodyPr/>
        <a:lstStyle/>
        <a:p>
          <a:endParaRPr lang="fr-FR"/>
        </a:p>
      </dgm:t>
    </dgm:pt>
    <dgm:pt modelId="{A547B465-D65A-410E-A5FF-DE0E5A544A71}" type="sibTrans" cxnId="{BEE46152-2416-4D2F-81F4-07A299CC628F}">
      <dgm:prSet/>
      <dgm:spPr/>
      <dgm:t>
        <a:bodyPr/>
        <a:lstStyle/>
        <a:p>
          <a:endParaRPr lang="fr-FR"/>
        </a:p>
      </dgm:t>
    </dgm:pt>
    <dgm:pt modelId="{11924AD3-A4EA-4B29-BC24-D57BE02E2918}">
      <dgm:prSet phldrT="[Texte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fr-FR" sz="1400" b="1" dirty="0" smtClean="0">
              <a:latin typeface="Calibri" panose="020F0502020204030204" pitchFamily="34" charset="0"/>
              <a:cs typeface="Calibri" panose="020F0502020204030204" pitchFamily="34" charset="0"/>
            </a:rPr>
            <a:t>DEMANDEURS D’EMPLOI EN DIFFICULTE SOCIALE</a:t>
          </a:r>
        </a:p>
        <a:p>
          <a:r>
            <a:rPr lang="fr-FR" sz="1400" dirty="0" smtClean="0">
              <a:latin typeface="Calibri" panose="020F0502020204030204" pitchFamily="34" charset="0"/>
              <a:cs typeface="Calibri" panose="020F0502020204030204" pitchFamily="34" charset="0"/>
            </a:rPr>
            <a:t>Accompagnement global</a:t>
          </a:r>
          <a:endParaRPr lang="fr-FR" sz="1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500D608-C438-4397-987C-46B5C669DE59}" type="parTrans" cxnId="{AED4694B-95E4-4B8B-890F-596356C220DC}">
      <dgm:prSet/>
      <dgm:spPr/>
      <dgm:t>
        <a:bodyPr/>
        <a:lstStyle/>
        <a:p>
          <a:endParaRPr lang="fr-FR"/>
        </a:p>
      </dgm:t>
    </dgm:pt>
    <dgm:pt modelId="{A49CB72C-98DD-471A-9BBB-5018487EFFDD}" type="sibTrans" cxnId="{AED4694B-95E4-4B8B-890F-596356C220DC}">
      <dgm:prSet/>
      <dgm:spPr/>
      <dgm:t>
        <a:bodyPr/>
        <a:lstStyle/>
        <a:p>
          <a:endParaRPr lang="fr-FR"/>
        </a:p>
      </dgm:t>
    </dgm:pt>
    <dgm:pt modelId="{FCF9B0FD-E6BD-44BA-A1DF-419980D8A719}">
      <dgm:prSet phldrT="[Texte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fr-FR" sz="1400" b="1" dirty="0" smtClean="0">
              <a:latin typeface="Calibri" panose="020F0502020204030204" pitchFamily="34" charset="0"/>
              <a:cs typeface="Calibri" panose="020F0502020204030204" pitchFamily="34" charset="0"/>
            </a:rPr>
            <a:t>TRAVAILLEURS HANDICAPES</a:t>
          </a:r>
        </a:p>
        <a:p>
          <a:r>
            <a:rPr lang="fr-FR" sz="1400" dirty="0" smtClean="0">
              <a:latin typeface="Calibri" panose="020F0502020204030204" pitchFamily="34" charset="0"/>
              <a:cs typeface="Calibri" panose="020F0502020204030204" pitchFamily="34" charset="0"/>
            </a:rPr>
            <a:t>Partenariat avec Cap emploi</a:t>
          </a:r>
          <a:endParaRPr lang="fr-FR" sz="1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EB95619-67FE-4836-AD0F-33009AE949C1}" type="parTrans" cxnId="{3DE0CB58-0CFE-4ED3-A98D-72876E3D0EBB}">
      <dgm:prSet/>
      <dgm:spPr/>
      <dgm:t>
        <a:bodyPr/>
        <a:lstStyle/>
        <a:p>
          <a:endParaRPr lang="fr-FR"/>
        </a:p>
      </dgm:t>
    </dgm:pt>
    <dgm:pt modelId="{F92B118A-4A48-4DBC-808F-C5474B84F7C0}" type="sibTrans" cxnId="{3DE0CB58-0CFE-4ED3-A98D-72876E3D0EBB}">
      <dgm:prSet/>
      <dgm:spPr/>
      <dgm:t>
        <a:bodyPr/>
        <a:lstStyle/>
        <a:p>
          <a:endParaRPr lang="fr-FR"/>
        </a:p>
      </dgm:t>
    </dgm:pt>
    <dgm:pt modelId="{E71911EE-8854-4F8D-BE9A-D268A7BC7DDA}" type="pres">
      <dgm:prSet presAssocID="{3FE24308-3A45-4EE4-BE6F-9C450D529C8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530762D-7D35-41E8-8186-588DF25D6E99}" type="pres">
      <dgm:prSet presAssocID="{EEEFB013-5F56-406D-8C80-0289E0A0EAFF}" presName="centerShape" presStyleLbl="node0" presStyleIdx="0" presStyleCnt="1" custLinFactNeighborX="-291" custLinFactNeighborY="-2618"/>
      <dgm:spPr/>
      <dgm:t>
        <a:bodyPr/>
        <a:lstStyle/>
        <a:p>
          <a:endParaRPr lang="fr-FR"/>
        </a:p>
      </dgm:t>
    </dgm:pt>
    <dgm:pt modelId="{A5DA12E5-3A52-45A5-A1D6-C646409FCC61}" type="pres">
      <dgm:prSet presAssocID="{AE4027E0-0C5E-4D4D-8BA1-8E8C4CC3CFFB}" presName="Name9" presStyleLbl="parChTrans1D2" presStyleIdx="0" presStyleCnt="4"/>
      <dgm:spPr/>
      <dgm:t>
        <a:bodyPr/>
        <a:lstStyle/>
        <a:p>
          <a:endParaRPr lang="fr-FR"/>
        </a:p>
      </dgm:t>
    </dgm:pt>
    <dgm:pt modelId="{02BE9EAE-95AF-45C3-8E22-0CB1C1829072}" type="pres">
      <dgm:prSet presAssocID="{AE4027E0-0C5E-4D4D-8BA1-8E8C4CC3CFFB}" presName="connTx" presStyleLbl="parChTrans1D2" presStyleIdx="0" presStyleCnt="4"/>
      <dgm:spPr/>
      <dgm:t>
        <a:bodyPr/>
        <a:lstStyle/>
        <a:p>
          <a:endParaRPr lang="fr-FR"/>
        </a:p>
      </dgm:t>
    </dgm:pt>
    <dgm:pt modelId="{ED76E4E4-988B-4617-8771-AE0180AA4FF9}" type="pres">
      <dgm:prSet presAssocID="{236A00B5-EBEF-4D60-8299-0A5AACA9A846}" presName="node" presStyleLbl="node1" presStyleIdx="0" presStyleCnt="4" custScaleX="131429" custScaleY="12469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44F6818-CC3C-4F57-AE60-26C68C5EAB32}" type="pres">
      <dgm:prSet presAssocID="{D157C301-A11E-4CA2-AC9A-F80143E157AF}" presName="Name9" presStyleLbl="parChTrans1D2" presStyleIdx="1" presStyleCnt="4"/>
      <dgm:spPr/>
      <dgm:t>
        <a:bodyPr/>
        <a:lstStyle/>
        <a:p>
          <a:endParaRPr lang="fr-FR"/>
        </a:p>
      </dgm:t>
    </dgm:pt>
    <dgm:pt modelId="{FAFA4379-D070-46FB-B0CF-2FB1EDD42FA1}" type="pres">
      <dgm:prSet presAssocID="{D157C301-A11E-4CA2-AC9A-F80143E157AF}" presName="connTx" presStyleLbl="parChTrans1D2" presStyleIdx="1" presStyleCnt="4"/>
      <dgm:spPr/>
      <dgm:t>
        <a:bodyPr/>
        <a:lstStyle/>
        <a:p>
          <a:endParaRPr lang="fr-FR"/>
        </a:p>
      </dgm:t>
    </dgm:pt>
    <dgm:pt modelId="{DBD00DA2-3BCF-4C20-B78A-C5299BFC5BF7}" type="pres">
      <dgm:prSet presAssocID="{14E5BEE8-B3E0-4AC2-8012-329AD8D800AF}" presName="node" presStyleLbl="node1" presStyleIdx="1" presStyleCnt="4" custScaleX="147156" custScaleY="138487" custRadScaleRad="132023" custRadScaleInc="-6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50D0B28-6795-445C-AEAB-A9DC602ECCB7}" type="pres">
      <dgm:prSet presAssocID="{4500D608-C438-4397-987C-46B5C669DE59}" presName="Name9" presStyleLbl="parChTrans1D2" presStyleIdx="2" presStyleCnt="4"/>
      <dgm:spPr/>
      <dgm:t>
        <a:bodyPr/>
        <a:lstStyle/>
        <a:p>
          <a:endParaRPr lang="fr-FR"/>
        </a:p>
      </dgm:t>
    </dgm:pt>
    <dgm:pt modelId="{D7106475-5F9D-4908-BBD2-0E62D07E3746}" type="pres">
      <dgm:prSet presAssocID="{4500D608-C438-4397-987C-46B5C669DE59}" presName="connTx" presStyleLbl="parChTrans1D2" presStyleIdx="2" presStyleCnt="4"/>
      <dgm:spPr/>
      <dgm:t>
        <a:bodyPr/>
        <a:lstStyle/>
        <a:p>
          <a:endParaRPr lang="fr-FR"/>
        </a:p>
      </dgm:t>
    </dgm:pt>
    <dgm:pt modelId="{43DB769B-E835-47C1-A8B7-767EF634D7A6}" type="pres">
      <dgm:prSet presAssocID="{11924AD3-A4EA-4B29-BC24-D57BE02E2918}" presName="node" presStyleLbl="node1" presStyleIdx="2" presStyleCnt="4" custScaleX="136681" custScaleY="138178" custRadScaleRad="9534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F99545C-D20E-4A64-80D8-BB4D7328BA47}" type="pres">
      <dgm:prSet presAssocID="{DEB95619-67FE-4836-AD0F-33009AE949C1}" presName="Name9" presStyleLbl="parChTrans1D2" presStyleIdx="3" presStyleCnt="4"/>
      <dgm:spPr/>
      <dgm:t>
        <a:bodyPr/>
        <a:lstStyle/>
        <a:p>
          <a:endParaRPr lang="fr-FR"/>
        </a:p>
      </dgm:t>
    </dgm:pt>
    <dgm:pt modelId="{DC7605C6-DC42-4A4E-B419-2473227D374F}" type="pres">
      <dgm:prSet presAssocID="{DEB95619-67FE-4836-AD0F-33009AE949C1}" presName="connTx" presStyleLbl="parChTrans1D2" presStyleIdx="3" presStyleCnt="4"/>
      <dgm:spPr/>
      <dgm:t>
        <a:bodyPr/>
        <a:lstStyle/>
        <a:p>
          <a:endParaRPr lang="fr-FR"/>
        </a:p>
      </dgm:t>
    </dgm:pt>
    <dgm:pt modelId="{A71615D6-8844-4FB5-AAD5-992BEF918522}" type="pres">
      <dgm:prSet presAssocID="{FCF9B0FD-E6BD-44BA-A1DF-419980D8A719}" presName="node" presStyleLbl="node1" presStyleIdx="3" presStyleCnt="4" custScaleX="148927" custScaleY="146016" custRadScaleRad="131570" custRadScaleInc="-63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0983A18-43F6-4A73-8343-9AA40766C3E8}" type="presOf" srcId="{4500D608-C438-4397-987C-46B5C669DE59}" destId="{450D0B28-6795-445C-AEAB-A9DC602ECCB7}" srcOrd="0" destOrd="0" presId="urn:microsoft.com/office/officeart/2005/8/layout/radial1"/>
    <dgm:cxn modelId="{E0CA976B-09CB-4818-AE1B-DF6EA22609E3}" type="presOf" srcId="{FCF9B0FD-E6BD-44BA-A1DF-419980D8A719}" destId="{A71615D6-8844-4FB5-AAD5-992BEF918522}" srcOrd="0" destOrd="0" presId="urn:microsoft.com/office/officeart/2005/8/layout/radial1"/>
    <dgm:cxn modelId="{BEE46152-2416-4D2F-81F4-07A299CC628F}" srcId="{EEEFB013-5F56-406D-8C80-0289E0A0EAFF}" destId="{14E5BEE8-B3E0-4AC2-8012-329AD8D800AF}" srcOrd="1" destOrd="0" parTransId="{D157C301-A11E-4CA2-AC9A-F80143E157AF}" sibTransId="{A547B465-D65A-410E-A5FF-DE0E5A544A71}"/>
    <dgm:cxn modelId="{2F8F3F60-1E91-4AA6-9F70-DE679C140F26}" type="presOf" srcId="{AE4027E0-0C5E-4D4D-8BA1-8E8C4CC3CFFB}" destId="{A5DA12E5-3A52-45A5-A1D6-C646409FCC61}" srcOrd="0" destOrd="0" presId="urn:microsoft.com/office/officeart/2005/8/layout/radial1"/>
    <dgm:cxn modelId="{2C56D67C-BD90-434C-8C88-7445E4426BC4}" srcId="{3FE24308-3A45-4EE4-BE6F-9C450D529C80}" destId="{EEEFB013-5F56-406D-8C80-0289E0A0EAFF}" srcOrd="0" destOrd="0" parTransId="{AAF8E1EA-7A81-40E4-97FD-B73310414EE8}" sibTransId="{2CBAF0A6-F06B-40F4-ADC5-6E8C4FA057A1}"/>
    <dgm:cxn modelId="{AED4694B-95E4-4B8B-890F-596356C220DC}" srcId="{EEEFB013-5F56-406D-8C80-0289E0A0EAFF}" destId="{11924AD3-A4EA-4B29-BC24-D57BE02E2918}" srcOrd="2" destOrd="0" parTransId="{4500D608-C438-4397-987C-46B5C669DE59}" sibTransId="{A49CB72C-98DD-471A-9BBB-5018487EFFDD}"/>
    <dgm:cxn modelId="{11E604E4-0B5A-4BAF-ACAD-C84438DF4B24}" type="presOf" srcId="{11924AD3-A4EA-4B29-BC24-D57BE02E2918}" destId="{43DB769B-E835-47C1-A8B7-767EF634D7A6}" srcOrd="0" destOrd="0" presId="urn:microsoft.com/office/officeart/2005/8/layout/radial1"/>
    <dgm:cxn modelId="{6DE590D7-9D64-4EEC-A330-85D98E460C71}" type="presOf" srcId="{DEB95619-67FE-4836-AD0F-33009AE949C1}" destId="{4F99545C-D20E-4A64-80D8-BB4D7328BA47}" srcOrd="0" destOrd="0" presId="urn:microsoft.com/office/officeart/2005/8/layout/radial1"/>
    <dgm:cxn modelId="{89A2D0BE-D473-4B48-974D-67C1AA8B92C5}" type="presOf" srcId="{D157C301-A11E-4CA2-AC9A-F80143E157AF}" destId="{FAFA4379-D070-46FB-B0CF-2FB1EDD42FA1}" srcOrd="1" destOrd="0" presId="urn:microsoft.com/office/officeart/2005/8/layout/radial1"/>
    <dgm:cxn modelId="{D90C7031-2BB6-4960-9C86-383C8E2ECFCE}" type="presOf" srcId="{DEB95619-67FE-4836-AD0F-33009AE949C1}" destId="{DC7605C6-DC42-4A4E-B419-2473227D374F}" srcOrd="1" destOrd="0" presId="urn:microsoft.com/office/officeart/2005/8/layout/radial1"/>
    <dgm:cxn modelId="{3DE0CB58-0CFE-4ED3-A98D-72876E3D0EBB}" srcId="{EEEFB013-5F56-406D-8C80-0289E0A0EAFF}" destId="{FCF9B0FD-E6BD-44BA-A1DF-419980D8A719}" srcOrd="3" destOrd="0" parTransId="{DEB95619-67FE-4836-AD0F-33009AE949C1}" sibTransId="{F92B118A-4A48-4DBC-808F-C5474B84F7C0}"/>
    <dgm:cxn modelId="{231EA17F-9E8A-45D4-A898-7893B5A4B7B8}" type="presOf" srcId="{3FE24308-3A45-4EE4-BE6F-9C450D529C80}" destId="{E71911EE-8854-4F8D-BE9A-D268A7BC7DDA}" srcOrd="0" destOrd="0" presId="urn:microsoft.com/office/officeart/2005/8/layout/radial1"/>
    <dgm:cxn modelId="{827CE0DB-9544-4166-99B5-C8D58E099169}" type="presOf" srcId="{236A00B5-EBEF-4D60-8299-0A5AACA9A846}" destId="{ED76E4E4-988B-4617-8771-AE0180AA4FF9}" srcOrd="0" destOrd="0" presId="urn:microsoft.com/office/officeart/2005/8/layout/radial1"/>
    <dgm:cxn modelId="{C64E93CA-276D-43B8-8E68-CA9C85784A51}" type="presOf" srcId="{D157C301-A11E-4CA2-AC9A-F80143E157AF}" destId="{A44F6818-CC3C-4F57-AE60-26C68C5EAB32}" srcOrd="0" destOrd="0" presId="urn:microsoft.com/office/officeart/2005/8/layout/radial1"/>
    <dgm:cxn modelId="{BA75B70F-F133-4314-A38B-44C2D4107FA0}" srcId="{EEEFB013-5F56-406D-8C80-0289E0A0EAFF}" destId="{236A00B5-EBEF-4D60-8299-0A5AACA9A846}" srcOrd="0" destOrd="0" parTransId="{AE4027E0-0C5E-4D4D-8BA1-8E8C4CC3CFFB}" sibTransId="{66489E17-A8FC-4DD2-A396-E05916A056B4}"/>
    <dgm:cxn modelId="{9C16716D-AE3C-42B8-91E8-425386E5D205}" type="presOf" srcId="{14E5BEE8-B3E0-4AC2-8012-329AD8D800AF}" destId="{DBD00DA2-3BCF-4C20-B78A-C5299BFC5BF7}" srcOrd="0" destOrd="0" presId="urn:microsoft.com/office/officeart/2005/8/layout/radial1"/>
    <dgm:cxn modelId="{B6F62F72-67D4-4364-8007-52DF7EC03984}" type="presOf" srcId="{EEEFB013-5F56-406D-8C80-0289E0A0EAFF}" destId="{B530762D-7D35-41E8-8186-588DF25D6E99}" srcOrd="0" destOrd="0" presId="urn:microsoft.com/office/officeart/2005/8/layout/radial1"/>
    <dgm:cxn modelId="{8251678B-0857-48D7-8EEB-B0EF4D044898}" type="presOf" srcId="{4500D608-C438-4397-987C-46B5C669DE59}" destId="{D7106475-5F9D-4908-BBD2-0E62D07E3746}" srcOrd="1" destOrd="0" presId="urn:microsoft.com/office/officeart/2005/8/layout/radial1"/>
    <dgm:cxn modelId="{05D613FE-33AE-4B4F-8EA3-C955FDD53055}" type="presOf" srcId="{AE4027E0-0C5E-4D4D-8BA1-8E8C4CC3CFFB}" destId="{02BE9EAE-95AF-45C3-8E22-0CB1C1829072}" srcOrd="1" destOrd="0" presId="urn:microsoft.com/office/officeart/2005/8/layout/radial1"/>
    <dgm:cxn modelId="{7BB7E986-28C8-4F5A-95AF-557C1B9FED31}" type="presParOf" srcId="{E71911EE-8854-4F8D-BE9A-D268A7BC7DDA}" destId="{B530762D-7D35-41E8-8186-588DF25D6E99}" srcOrd="0" destOrd="0" presId="urn:microsoft.com/office/officeart/2005/8/layout/radial1"/>
    <dgm:cxn modelId="{EF654712-3CF7-495D-8BC1-9EA4B177FB42}" type="presParOf" srcId="{E71911EE-8854-4F8D-BE9A-D268A7BC7DDA}" destId="{A5DA12E5-3A52-45A5-A1D6-C646409FCC61}" srcOrd="1" destOrd="0" presId="urn:microsoft.com/office/officeart/2005/8/layout/radial1"/>
    <dgm:cxn modelId="{EF5C7AF1-3783-4D5E-BFE1-F80D4EAE916D}" type="presParOf" srcId="{A5DA12E5-3A52-45A5-A1D6-C646409FCC61}" destId="{02BE9EAE-95AF-45C3-8E22-0CB1C1829072}" srcOrd="0" destOrd="0" presId="urn:microsoft.com/office/officeart/2005/8/layout/radial1"/>
    <dgm:cxn modelId="{B525BEB6-29E4-4BDD-BCE0-51B5902294B7}" type="presParOf" srcId="{E71911EE-8854-4F8D-BE9A-D268A7BC7DDA}" destId="{ED76E4E4-988B-4617-8771-AE0180AA4FF9}" srcOrd="2" destOrd="0" presId="urn:microsoft.com/office/officeart/2005/8/layout/radial1"/>
    <dgm:cxn modelId="{846D2F0C-93DB-4E42-9E6C-FEB1C3587346}" type="presParOf" srcId="{E71911EE-8854-4F8D-BE9A-D268A7BC7DDA}" destId="{A44F6818-CC3C-4F57-AE60-26C68C5EAB32}" srcOrd="3" destOrd="0" presId="urn:microsoft.com/office/officeart/2005/8/layout/radial1"/>
    <dgm:cxn modelId="{6A1FACF8-F8B4-465E-A15F-3247B0AE8134}" type="presParOf" srcId="{A44F6818-CC3C-4F57-AE60-26C68C5EAB32}" destId="{FAFA4379-D070-46FB-B0CF-2FB1EDD42FA1}" srcOrd="0" destOrd="0" presId="urn:microsoft.com/office/officeart/2005/8/layout/radial1"/>
    <dgm:cxn modelId="{5CE2FFB4-9189-4B27-8F3F-2D93DA5009BC}" type="presParOf" srcId="{E71911EE-8854-4F8D-BE9A-D268A7BC7DDA}" destId="{DBD00DA2-3BCF-4C20-B78A-C5299BFC5BF7}" srcOrd="4" destOrd="0" presId="urn:microsoft.com/office/officeart/2005/8/layout/radial1"/>
    <dgm:cxn modelId="{4B58D15F-C596-4625-891F-44ABA976721F}" type="presParOf" srcId="{E71911EE-8854-4F8D-BE9A-D268A7BC7DDA}" destId="{450D0B28-6795-445C-AEAB-A9DC602ECCB7}" srcOrd="5" destOrd="0" presId="urn:microsoft.com/office/officeart/2005/8/layout/radial1"/>
    <dgm:cxn modelId="{537B915B-93D3-4699-AA22-100546C804E8}" type="presParOf" srcId="{450D0B28-6795-445C-AEAB-A9DC602ECCB7}" destId="{D7106475-5F9D-4908-BBD2-0E62D07E3746}" srcOrd="0" destOrd="0" presId="urn:microsoft.com/office/officeart/2005/8/layout/radial1"/>
    <dgm:cxn modelId="{B0B3851E-3F98-460B-82A0-EE6319515DCB}" type="presParOf" srcId="{E71911EE-8854-4F8D-BE9A-D268A7BC7DDA}" destId="{43DB769B-E835-47C1-A8B7-767EF634D7A6}" srcOrd="6" destOrd="0" presId="urn:microsoft.com/office/officeart/2005/8/layout/radial1"/>
    <dgm:cxn modelId="{A8B0658C-8979-432B-BE28-8C167689660D}" type="presParOf" srcId="{E71911EE-8854-4F8D-BE9A-D268A7BC7DDA}" destId="{4F99545C-D20E-4A64-80D8-BB4D7328BA47}" srcOrd="7" destOrd="0" presId="urn:microsoft.com/office/officeart/2005/8/layout/radial1"/>
    <dgm:cxn modelId="{DDE0FD98-EA15-4349-80AE-76B25E8D9516}" type="presParOf" srcId="{4F99545C-D20E-4A64-80D8-BB4D7328BA47}" destId="{DC7605C6-DC42-4A4E-B419-2473227D374F}" srcOrd="0" destOrd="0" presId="urn:microsoft.com/office/officeart/2005/8/layout/radial1"/>
    <dgm:cxn modelId="{A4C70524-6B43-44A6-9949-9EDADBEF0C8E}" type="presParOf" srcId="{E71911EE-8854-4F8D-BE9A-D268A7BC7DDA}" destId="{A71615D6-8844-4FB5-AAD5-992BEF918522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0762D-7D35-41E8-8186-588DF25D6E99}">
      <dsp:nvSpPr>
        <dsp:cNvPr id="0" name=""/>
        <dsp:cNvSpPr/>
      </dsp:nvSpPr>
      <dsp:spPr>
        <a:xfrm>
          <a:off x="2738300" y="1812187"/>
          <a:ext cx="1490534" cy="1490534"/>
        </a:xfrm>
        <a:prstGeom prst="ellipse">
          <a:avLst/>
        </a:prstGeom>
        <a:solidFill>
          <a:schemeClr val="accent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Des dispositifs pour nos publics prioritaires</a:t>
          </a:r>
          <a:endParaRPr lang="fr-FR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956584" y="2030471"/>
        <a:ext cx="1053966" cy="1053966"/>
      </dsp:txXfrm>
    </dsp:sp>
    <dsp:sp modelId="{A5DA12E5-3A52-45A5-A1D6-C646409FCC61}">
      <dsp:nvSpPr>
        <dsp:cNvPr id="0" name=""/>
        <dsp:cNvSpPr/>
      </dsp:nvSpPr>
      <dsp:spPr>
        <a:xfrm rot="16221113">
          <a:off x="3406188" y="1710511"/>
          <a:ext cx="164926" cy="38456"/>
        </a:xfrm>
        <a:custGeom>
          <a:avLst/>
          <a:gdLst/>
          <a:ahLst/>
          <a:cxnLst/>
          <a:rect l="0" t="0" r="0" b="0"/>
          <a:pathLst>
            <a:path>
              <a:moveTo>
                <a:pt x="0" y="19228"/>
              </a:moveTo>
              <a:lnTo>
                <a:pt x="164926" y="19228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3484528" y="1725617"/>
        <a:ext cx="8246" cy="8246"/>
      </dsp:txXfrm>
    </dsp:sp>
    <dsp:sp modelId="{ED76E4E4-988B-4617-8771-AE0180AA4FF9}">
      <dsp:nvSpPr>
        <dsp:cNvPr id="0" name=""/>
        <dsp:cNvSpPr/>
      </dsp:nvSpPr>
      <dsp:spPr>
        <a:xfrm>
          <a:off x="2515368" y="-211327"/>
          <a:ext cx="1958994" cy="1858621"/>
        </a:xfrm>
        <a:prstGeom prst="ellipse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JEUNES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- Accompagnement Mission Locale            - Accompagnement Intensif Jeunes</a:t>
          </a:r>
          <a:endParaRPr lang="fr-FR" sz="1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802256" y="60862"/>
        <a:ext cx="1385218" cy="1314243"/>
      </dsp:txXfrm>
    </dsp:sp>
    <dsp:sp modelId="{A44F6818-CC3C-4F57-AE60-26C68C5EAB32}">
      <dsp:nvSpPr>
        <dsp:cNvPr id="0" name=""/>
        <dsp:cNvSpPr/>
      </dsp:nvSpPr>
      <dsp:spPr>
        <a:xfrm rot="127561">
          <a:off x="4228130" y="2576187"/>
          <a:ext cx="556034" cy="38456"/>
        </a:xfrm>
        <a:custGeom>
          <a:avLst/>
          <a:gdLst/>
          <a:ahLst/>
          <a:cxnLst/>
          <a:rect l="0" t="0" r="0" b="0"/>
          <a:pathLst>
            <a:path>
              <a:moveTo>
                <a:pt x="0" y="19228"/>
              </a:moveTo>
              <a:lnTo>
                <a:pt x="556034" y="19228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4492247" y="2581515"/>
        <a:ext cx="27801" cy="27801"/>
      </dsp:txXfrm>
    </dsp:sp>
    <dsp:sp modelId="{DBD00DA2-3BCF-4C20-B78A-C5299BFC5BF7}">
      <dsp:nvSpPr>
        <dsp:cNvPr id="0" name=""/>
        <dsp:cNvSpPr/>
      </dsp:nvSpPr>
      <dsp:spPr>
        <a:xfrm>
          <a:off x="4783121" y="1614312"/>
          <a:ext cx="2193410" cy="2064196"/>
        </a:xfrm>
        <a:prstGeom prst="ellipse">
          <a:avLst/>
        </a:prstGeom>
        <a:solidFill>
          <a:schemeClr val="accent2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SENIORS &lt;50 ANS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Dispositif territorial d’Accompagnement 45+</a:t>
          </a:r>
          <a:endParaRPr lang="fr-FR" sz="1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104338" y="1916607"/>
        <a:ext cx="1550976" cy="1459606"/>
      </dsp:txXfrm>
    </dsp:sp>
    <dsp:sp modelId="{450D0B28-6795-445C-AEAB-A9DC602ECCB7}">
      <dsp:nvSpPr>
        <dsp:cNvPr id="0" name=""/>
        <dsp:cNvSpPr/>
      </dsp:nvSpPr>
      <dsp:spPr>
        <a:xfrm rot="5380108">
          <a:off x="3399725" y="3372147"/>
          <a:ext cx="177336" cy="38456"/>
        </a:xfrm>
        <a:custGeom>
          <a:avLst/>
          <a:gdLst/>
          <a:ahLst/>
          <a:cxnLst/>
          <a:rect l="0" t="0" r="0" b="0"/>
          <a:pathLst>
            <a:path>
              <a:moveTo>
                <a:pt x="0" y="19228"/>
              </a:moveTo>
              <a:lnTo>
                <a:pt x="177336" y="19228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3483960" y="3386943"/>
        <a:ext cx="8866" cy="8866"/>
      </dsp:txXfrm>
    </dsp:sp>
    <dsp:sp modelId="{43DB769B-E835-47C1-A8B7-767EF634D7A6}">
      <dsp:nvSpPr>
        <dsp:cNvPr id="0" name=""/>
        <dsp:cNvSpPr/>
      </dsp:nvSpPr>
      <dsp:spPr>
        <a:xfrm>
          <a:off x="2476226" y="3480025"/>
          <a:ext cx="2037277" cy="2059590"/>
        </a:xfrm>
        <a:prstGeom prst="ellipse">
          <a:avLst/>
        </a:prstGeom>
        <a:solidFill>
          <a:schemeClr val="accent2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DEMANDEURS D’EMPLOI EN DIFFICULTE SOCIALE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Accompagnement global</a:t>
          </a:r>
          <a:endParaRPr lang="fr-FR" sz="1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774578" y="3781645"/>
        <a:ext cx="1440573" cy="1456350"/>
      </dsp:txXfrm>
    </dsp:sp>
    <dsp:sp modelId="{4F99545C-D20E-4A64-80D8-BB4D7328BA47}">
      <dsp:nvSpPr>
        <dsp:cNvPr id="0" name=""/>
        <dsp:cNvSpPr/>
      </dsp:nvSpPr>
      <dsp:spPr>
        <a:xfrm rot="10634569">
          <a:off x="2218169" y="2586614"/>
          <a:ext cx="521295" cy="38456"/>
        </a:xfrm>
        <a:custGeom>
          <a:avLst/>
          <a:gdLst/>
          <a:ahLst/>
          <a:cxnLst/>
          <a:rect l="0" t="0" r="0" b="0"/>
          <a:pathLst>
            <a:path>
              <a:moveTo>
                <a:pt x="0" y="19228"/>
              </a:moveTo>
              <a:lnTo>
                <a:pt x="521295" y="19228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 rot="10800000">
        <a:off x="2465785" y="2592810"/>
        <a:ext cx="26064" cy="26064"/>
      </dsp:txXfrm>
    </dsp:sp>
    <dsp:sp modelId="{A71615D6-8844-4FB5-AAD5-992BEF918522}">
      <dsp:nvSpPr>
        <dsp:cNvPr id="0" name=""/>
        <dsp:cNvSpPr/>
      </dsp:nvSpPr>
      <dsp:spPr>
        <a:xfrm>
          <a:off x="0" y="1583558"/>
          <a:ext cx="2219808" cy="2176418"/>
        </a:xfrm>
        <a:prstGeom prst="ellipse">
          <a:avLst/>
        </a:prstGeom>
        <a:solidFill>
          <a:schemeClr val="accent2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TRAVAILLEURS HANDICAPES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Partenariat avec Cap emploi</a:t>
          </a:r>
          <a:endParaRPr lang="fr-FR" sz="1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25083" y="1902287"/>
        <a:ext cx="1569642" cy="1538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2947382" cy="491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209" tIns="47604" rIns="95209" bIns="47604" numCol="1" anchor="t" anchorCtr="0" compatLnSpc="1">
            <a:prstTxWarp prst="textNoShape">
              <a:avLst/>
            </a:prstTxWarp>
          </a:bodyPr>
          <a:lstStyle>
            <a:lvl1pPr defTabSz="474804">
              <a:defRPr sz="1300">
                <a:latin typeface="Calibri" pitchFamily="34" charset="0"/>
              </a:defRPr>
            </a:lvl1pPr>
          </a:lstStyle>
          <a:p>
            <a:endParaRPr lang="fr-FR" alt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 bwMode="auto">
          <a:xfrm>
            <a:off x="3850294" y="0"/>
            <a:ext cx="2945862" cy="491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209" tIns="47604" rIns="95209" bIns="47604" numCol="1" anchor="t" anchorCtr="0" compatLnSpc="1">
            <a:prstTxWarp prst="textNoShape">
              <a:avLst/>
            </a:prstTxWarp>
          </a:bodyPr>
          <a:lstStyle>
            <a:lvl1pPr algn="r" defTabSz="474804">
              <a:defRPr sz="1300">
                <a:latin typeface="Calibri" pitchFamily="34" charset="0"/>
              </a:defRPr>
            </a:lvl1pPr>
          </a:lstStyle>
          <a:p>
            <a:fld id="{C3815BF1-E581-4C7B-A9BB-15FE3406A90A}" type="datetimeFigureOut">
              <a:rPr lang="fr-FR" altLang="fr-FR"/>
              <a:pPr/>
              <a:t>05/09/2019</a:t>
            </a:fld>
            <a:endParaRPr lang="fr-FR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 bwMode="auto">
          <a:xfrm>
            <a:off x="1" y="9376503"/>
            <a:ext cx="2947382" cy="494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209" tIns="47604" rIns="95209" bIns="47604" numCol="1" anchor="b" anchorCtr="0" compatLnSpc="1">
            <a:prstTxWarp prst="textNoShape">
              <a:avLst/>
            </a:prstTxWarp>
          </a:bodyPr>
          <a:lstStyle>
            <a:lvl1pPr defTabSz="474804">
              <a:defRPr sz="1300">
                <a:latin typeface="Calibri" pitchFamily="34" charset="0"/>
              </a:defRPr>
            </a:lvl1pPr>
          </a:lstStyle>
          <a:p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 bwMode="auto">
          <a:xfrm>
            <a:off x="3850294" y="9376503"/>
            <a:ext cx="2945862" cy="494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209" tIns="47604" rIns="95209" bIns="47604" numCol="1" anchor="b" anchorCtr="0" compatLnSpc="1">
            <a:prstTxWarp prst="textNoShape">
              <a:avLst/>
            </a:prstTxWarp>
          </a:bodyPr>
          <a:lstStyle>
            <a:lvl1pPr algn="r" defTabSz="474804">
              <a:defRPr sz="1300">
                <a:latin typeface="Calibri" pitchFamily="34" charset="0"/>
              </a:defRPr>
            </a:lvl1pPr>
          </a:lstStyle>
          <a:p>
            <a:fld id="{D8547733-4B0B-4524-9A8B-942F4B95898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773480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2947382" cy="491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209" tIns="47604" rIns="95209" bIns="47604" numCol="1" anchor="t" anchorCtr="0" compatLnSpc="1">
            <a:prstTxWarp prst="textNoShape">
              <a:avLst/>
            </a:prstTxWarp>
          </a:bodyPr>
          <a:lstStyle>
            <a:lvl1pPr defTabSz="474804">
              <a:defRPr sz="1300">
                <a:latin typeface="Calibri" pitchFamily="34" charset="0"/>
              </a:defRPr>
            </a:lvl1pPr>
          </a:lstStyle>
          <a:p>
            <a:endParaRPr lang="fr-FR" alt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 bwMode="auto">
          <a:xfrm>
            <a:off x="3850294" y="0"/>
            <a:ext cx="2945862" cy="491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209" tIns="47604" rIns="95209" bIns="47604" numCol="1" anchor="t" anchorCtr="0" compatLnSpc="1">
            <a:prstTxWarp prst="textNoShape">
              <a:avLst/>
            </a:prstTxWarp>
          </a:bodyPr>
          <a:lstStyle>
            <a:lvl1pPr algn="r" defTabSz="474804">
              <a:defRPr sz="1300">
                <a:latin typeface="Calibri" pitchFamily="34" charset="0"/>
              </a:defRPr>
            </a:lvl1pPr>
          </a:lstStyle>
          <a:p>
            <a:fld id="{15E21153-6155-4A33-9CE8-E18D7D59B7C5}" type="datetimeFigureOut">
              <a:rPr lang="fr-FR" altLang="fr-FR"/>
              <a:pPr/>
              <a:t>05/09/2019</a:t>
            </a:fld>
            <a:endParaRPr lang="fr-FR" alt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33450" y="742950"/>
            <a:ext cx="4932363" cy="37004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5209" tIns="47604" rIns="95209" bIns="47604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 bwMode="auto">
          <a:xfrm>
            <a:off x="680984" y="4689017"/>
            <a:ext cx="5435708" cy="444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209" tIns="47604" rIns="95209" bIns="476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 bwMode="auto">
          <a:xfrm>
            <a:off x="1" y="9376503"/>
            <a:ext cx="2947382" cy="494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209" tIns="47604" rIns="95209" bIns="47604" numCol="1" anchor="b" anchorCtr="0" compatLnSpc="1">
            <a:prstTxWarp prst="textNoShape">
              <a:avLst/>
            </a:prstTxWarp>
          </a:bodyPr>
          <a:lstStyle>
            <a:lvl1pPr defTabSz="474804">
              <a:defRPr sz="1300">
                <a:latin typeface="Calibri" pitchFamily="34" charset="0"/>
              </a:defRPr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 bwMode="auto">
          <a:xfrm>
            <a:off x="3850294" y="9376503"/>
            <a:ext cx="2945862" cy="494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209" tIns="47604" rIns="95209" bIns="47604" numCol="1" anchor="b" anchorCtr="0" compatLnSpc="1">
            <a:prstTxWarp prst="textNoShape">
              <a:avLst/>
            </a:prstTxWarp>
          </a:bodyPr>
          <a:lstStyle>
            <a:lvl1pPr algn="r" defTabSz="474804">
              <a:defRPr sz="1300">
                <a:latin typeface="Calibri" pitchFamily="34" charset="0"/>
              </a:defRPr>
            </a:lvl1pPr>
          </a:lstStyle>
          <a:p>
            <a:fld id="{9F99BF25-9867-4C12-BA7A-C8E6ABFEAE6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73417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9BF25-9867-4C12-BA7A-C8E6ABFEAE6B}" type="slidenum">
              <a:rPr lang="fr-FR" altLang="fr-FR" smtClean="0"/>
              <a:pPr/>
              <a:t>7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37734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9BF25-9867-4C12-BA7A-C8E6ABFEAE6B}" type="slidenum">
              <a:rPr lang="fr-FR" altLang="fr-FR" smtClean="0"/>
              <a:pPr/>
              <a:t>12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56916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773124-2184-4324-906B-E24C2FA5A100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3B43002-3A31-4892-B78A-BC64E84A0E9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57269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3F1A4B-AAE6-44E5-AAC4-D704680243FC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C453AFE-9EA9-4673-922A-423DED52E2E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21210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1600200"/>
            <a:ext cx="2171700" cy="452596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0" y="1600200"/>
            <a:ext cx="63627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EC1F96-9DD5-4D31-A08F-89C61AD47B3A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7028A2-DFE1-4DAF-8005-A4EFCFFEF80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44118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4B0E92-7296-497D-BBF0-EEA5895BF134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DEE31A-463D-4E11-BA4F-6E39662F1688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039293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312C57-B8E7-47D7-A7FE-34F3BC4D1242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2E0C4B5-34E9-4902-8CA3-900EA45B5E1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94932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4255A6-5702-4F83-9C05-623F36B9DD4A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7D15C3-99CE-4F63-B6CC-01CC61874818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06258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0" y="1423988"/>
            <a:ext cx="4227513" cy="484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379913" y="1423988"/>
            <a:ext cx="4227512" cy="484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AE911-DB69-4D70-A669-B9340B2AA894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34D3B6-1A85-4E69-936E-1B28ADC828D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247536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EB2C82-8B1B-4378-A5B1-34ADC3E2EC57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6A7A03-BD2E-4B0A-8F22-30E4A2AD3BF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06044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3B92F1-95EA-44AF-B12E-4BD39ED6F270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E8B3191-6CEF-445D-BF9A-FB8904350E7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541969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035B80-66DA-4B56-A2DE-DEF9FDC27904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738E4F-C19B-4E26-9ED3-45563798616A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556246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61DDF-16DB-489B-A9D5-D4FABC8CECF9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ADCAC0-DD3E-4E88-80AC-C2D4BDD6FD1F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08779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3C01F8-BC8C-4425-80B8-EF4DABE9372B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56848B-F1AE-45A8-8387-C4D7E0CA223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238543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13DECC-35A8-4AF9-B2D4-022FD813EE2F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1AEC744-2E4B-4391-AA7F-70E6E754619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39890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6BB5EE-A5D4-4ADD-B47A-8F1F83798581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CFA509-8BE2-4607-AD3E-60164195825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989455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57950" y="0"/>
            <a:ext cx="2151063" cy="626586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305550" cy="626586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1D497B-2429-4532-9FCF-A0508EDA69F1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ED71CC-CA96-4ACB-8551-6316472EFA6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241445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22DF55-E4A3-40AA-8657-D5581C7C07A1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30D5D8-5A75-4493-A5E2-1A0412AE19F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198431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0D8505-1771-4465-A95F-FA4E2239BC93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2C13A4B-53FE-4C6A-8B60-B73E05CB8CFF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753212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F8DD10-8ECF-439B-B83F-853D17944835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856C8F-AA79-4D0D-95CD-8299BD77059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595098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829446-D4BC-4C06-81FC-691A94608980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BF5F808-9165-4467-AF1D-C08DD06F1C98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472842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BAC19D-7A8C-4B31-A561-F012719BECC1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4268F9-3BD3-4766-854C-755BD42844B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244870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037C75-D033-4BFA-9A95-5E4F1138CE73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05718DF-B21A-4ED7-A1F0-7AF8F2BE7E2E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502296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D425D5-8059-4993-9EDB-6BEC603928A6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48EA27-FA1C-4151-8977-0F514E10D27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41358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C3E92E-098C-4971-A160-D6F31DB8A66A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093B10-4A2E-4F50-9669-EB5AFD54AAE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23232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1E54E-D6AE-4581-A5C7-1DF35DB5B349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C4C67F-82D9-463C-BF03-22398A8CF1F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085528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304DB4-1979-47F4-B4C3-5F257B452525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14D015-4B85-452D-BEA6-73BD0AA4F12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477476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FBD593-437F-41B5-9527-582F40E98C1C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8DA95D-2F91-4DC5-9CBE-4CA7543BE51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651991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1600200"/>
            <a:ext cx="2171700" cy="452596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0" y="1600200"/>
            <a:ext cx="63627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575E7B-F7E2-47A7-936F-CA044335A1CA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F1EC2D-C09A-4A10-A98F-CA6BDC64850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472569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B697A6-0F99-4A2D-8D81-C9E3561A07C5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E6156CF-12AF-4CFE-AAA3-32DFBFA438A2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023336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25B7A2-1954-4732-BBD5-C9C4E3D52CC1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F7C1935-C248-45EE-9806-F5C77D14C58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223728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26A863-3274-4359-A80D-76DAF85431B2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A2C03F-943E-4857-AD9E-BAD7E13EDA5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288870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0" y="1423988"/>
            <a:ext cx="4227513" cy="484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379913" y="1423988"/>
            <a:ext cx="4227512" cy="484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402BEB-DED0-4CD2-A56C-171296131222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D2D072-E716-4F73-8EBA-ADEFB32E7F3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578745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50DAF3-FA97-4CBD-9607-3209E9A12061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04D520-A191-49AA-953A-CD5BE76508E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916423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76F23C-BCD1-4803-A996-776B88407ED5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EE3603-DABA-4F2D-897E-CE60D0F79FB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9042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F32642-EBA8-4EF7-AA85-E606600DAC5D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BC2FBDF-E94B-4B3B-BF3D-4B733302AC2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787729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3B53F4-6400-45DE-8F8A-5A2C144F5D2C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DE9BB8-BE98-4E13-98F3-B960D9E8934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63963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AEF6BE-9259-46EF-B76F-7B9D82CAAF10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F01542B-FE9B-4847-B6F6-0BF00136CFDC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5224714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4E66F0-FE15-444D-BE5B-74CE3A0FE185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BCB8F7B-AFE1-4A9E-8CB4-0DCA4FF3CAD1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857202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323C68-3074-4EA9-B384-7E8B27F8F035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9D13C7-95DB-4818-8A75-679363117DF7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561141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57950" y="0"/>
            <a:ext cx="2151063" cy="626586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305550" cy="626586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F5A2E6-3A39-4EC9-8313-A08EC5009D5D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BBB6A9-703F-464A-A2FE-8E75CB05E391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175356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6A12A7-0EEB-434F-9ED2-6ED8CF931FCF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F04477F-0922-4852-B432-B54E148B4B9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726999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4F6CF3-651B-495A-B6C9-6710E485ABC8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51CF140-FB3F-481D-BC8B-AC0EF77C77F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8142074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DFE0EC-6483-41F7-9614-980AA0F04A7B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405CA2-3AD6-4A5F-BC83-672905D7FB38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7812888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DA5986-94DD-42E5-A777-1E069B441584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D35831-1AF3-4A89-91DA-2E14F51D1FA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550911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A0947-6047-4D24-A5F5-CCCE57B4CDEF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8B3992-548F-479B-91C7-8C40D2E0B68A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50361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91D21C-0E4A-4931-A27A-F9A4698F7BE0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7509CFF-0F8F-4449-9439-B3439160C871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6429217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60E74F-4C41-491C-B389-6693DF50C926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0661F90-B3C5-4C2F-B32C-EE6DE4FFCE97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0847845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47F4D4-FA45-4491-BF43-A0CE2A3748CD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10D156E-7DC7-425F-9565-3DA4C06D5CDC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267413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14AB1A-23F7-4B6D-AB3C-C64EC5D86E83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5BC4AA-F919-4B6B-A1FA-8D09E416C991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304739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AE1963-1372-4231-9DD2-66A11AE327C8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056878-DD20-4FA4-B9F5-C774E3E42C3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5134223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9FED8E-8150-4307-A854-59F8C088FB69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9246470-1677-41A5-943C-38B1866C335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7109576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1600200"/>
            <a:ext cx="2171700" cy="452596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0" y="1600200"/>
            <a:ext cx="63627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E0A22B-80D7-4D83-8923-6ACC4D312C33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34AD99C-E4F3-4C11-B0B3-58FE0AA55142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1373057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21EAF8-CE79-403B-85A2-4570C392D72F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DA3100B-F2BC-4E14-920E-E6610AAED5CC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0340736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A960CA-2ACC-47DA-A1C2-3D89692FC884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0F5791-7FEA-41F9-8397-F24168864C57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1511187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DB877A-6112-4F92-877A-F2E70BCA4EFD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4DC51A-3570-4162-B3C1-B50BA1D68ABC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6633330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0" y="1423988"/>
            <a:ext cx="4227513" cy="484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379913" y="1423988"/>
            <a:ext cx="4227512" cy="484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A7D869-BCAF-46FC-9109-35E6318A3821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4A2D9A-CA9B-4DA9-A72E-4827B8A495B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71685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C65D69-5230-46D0-A862-E2CAE3603E18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8272E2-6844-4E6C-9836-5CDC8C855891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0372757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41611E-F002-4DCA-8CA5-CA5C674A254A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F237ED-A8AC-43AA-8A93-D54A3E54B85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0185667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AEC78-DDB3-4F45-9EB8-3F322068374F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5662889-4475-40DF-865B-3AB9F859B61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2968494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7AF840-E4BF-4395-BBFB-9173F482E0FD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96D896-1FB4-465F-A33D-ABF005D851F1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5353578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74DAAB-C999-401B-8C4B-22A5D5B232D7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129B339-9728-4281-8C48-49B53E59AE82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2295115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B93695-D798-4416-88A6-4DE3DE5B5136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03F395B-D7E1-4E76-9E30-740201B8B7A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227703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7A7D58-ACFE-4FDE-B9BC-CF341534493A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6871F1-3061-414A-BFCE-D5135EE5CDA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822759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57950" y="0"/>
            <a:ext cx="2151063" cy="626586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305550" cy="626586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C9643-0F8A-44C2-A7DD-35F3212152AF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B58E25B-0738-4263-99C4-4BCBE795FB4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0477797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8" descr="logo pole emplo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6157913"/>
            <a:ext cx="517525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-3175" y="-11113"/>
            <a:ext cx="9147175" cy="5729288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31B6B3"/>
                </a:solidFill>
                <a:round/>
                <a:headEnd/>
                <a:tailEnd/>
              </a14:hiddenLine>
            </a:ext>
          </a:extLst>
        </p:spPr>
        <p:txBody>
          <a:bodyPr lIns="144000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fr-FR" altLang="fr-FR" sz="1800">
              <a:latin typeface="Calibri" pitchFamily="34" charset="0"/>
            </a:endParaRPr>
          </a:p>
        </p:txBody>
      </p:sp>
      <p:sp>
        <p:nvSpPr>
          <p:cNvPr id="5" name="Ellipse 24"/>
          <p:cNvSpPr>
            <a:spLocks/>
          </p:cNvSpPr>
          <p:nvPr/>
        </p:nvSpPr>
        <p:spPr bwMode="auto">
          <a:xfrm>
            <a:off x="-3175" y="-33338"/>
            <a:ext cx="2379663" cy="2401888"/>
          </a:xfrm>
          <a:custGeom>
            <a:avLst/>
            <a:gdLst>
              <a:gd name="T0" fmla="*/ 2662 w 2379765"/>
              <a:gd name="T1" fmla="*/ 5715 h 2401719"/>
              <a:gd name="T2" fmla="*/ 2379663 w 2379765"/>
              <a:gd name="T3" fmla="*/ 0 h 2401719"/>
              <a:gd name="T4" fmla="*/ 3446 w 2379765"/>
              <a:gd name="T5" fmla="*/ 2401888 h 2401719"/>
              <a:gd name="T6" fmla="*/ 2662 w 2379765"/>
              <a:gd name="T7" fmla="*/ 5715 h 24017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379765" h="2401719">
                <a:moveTo>
                  <a:pt x="2662" y="5715"/>
                </a:moveTo>
                <a:lnTo>
                  <a:pt x="2379765" y="0"/>
                </a:lnTo>
                <a:cubicBezTo>
                  <a:pt x="2379765" y="1317665"/>
                  <a:pt x="1321111" y="2401719"/>
                  <a:pt x="3446" y="2401719"/>
                </a:cubicBezTo>
                <a:cubicBezTo>
                  <a:pt x="-3579" y="1710839"/>
                  <a:pt x="2239" y="1706506"/>
                  <a:pt x="2662" y="57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ZoneTexte 2"/>
          <p:cNvSpPr txBox="1">
            <a:spLocks noChangeArrowheads="1"/>
          </p:cNvSpPr>
          <p:nvPr/>
        </p:nvSpPr>
        <p:spPr bwMode="auto">
          <a:xfrm>
            <a:off x="18091" y="260252"/>
            <a:ext cx="1970198" cy="979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0000" tIns="180000" rIns="180000" bIns="18000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2000" b="1" dirty="0" smtClean="0">
                <a:solidFill>
                  <a:srgbClr val="F7A800"/>
                </a:solidFill>
                <a:cs typeface="Arial" charset="0"/>
              </a:rPr>
              <a:t>Clôture</a:t>
            </a:r>
            <a:r>
              <a:rPr lang="fr-FR" sz="2000" b="1" baseline="0" dirty="0" smtClean="0">
                <a:solidFill>
                  <a:srgbClr val="F7A800"/>
                </a:solidFill>
                <a:cs typeface="Arial" charset="0"/>
              </a:rPr>
              <a:t> de la visite</a:t>
            </a:r>
            <a:endParaRPr lang="fr-FR" sz="2000" b="1" dirty="0" smtClean="0">
              <a:solidFill>
                <a:srgbClr val="F7A800"/>
              </a:solidFill>
              <a:cs typeface="Arial" charset="0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577850" y="6564313"/>
            <a:ext cx="7262813" cy="0"/>
          </a:xfrm>
          <a:prstGeom prst="line">
            <a:avLst/>
          </a:prstGeom>
          <a:noFill/>
          <a:ln w="22225" cap="rnd">
            <a:solidFill>
              <a:srgbClr val="F7A8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577850" y="6265863"/>
            <a:ext cx="7262813" cy="0"/>
          </a:xfrm>
          <a:prstGeom prst="line">
            <a:avLst/>
          </a:prstGeom>
          <a:noFill/>
          <a:ln w="22225" cap="rnd">
            <a:solidFill>
              <a:srgbClr val="F7A8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" y="2195210"/>
            <a:ext cx="8607424" cy="3100690"/>
          </a:xfrm>
          <a:prstGeom prst="rect">
            <a:avLst/>
          </a:prstGeom>
        </p:spPr>
        <p:txBody>
          <a:bodyPr lIns="540000" bIns="180000">
            <a:normAutofit/>
          </a:bodyPr>
          <a:lstStyle>
            <a:lvl1pPr>
              <a:defRPr lang="fr-FR" cap="all" dirty="0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FF54D5-4BA1-4A37-A3E0-76CDA80051D0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6154BA-90F5-4F55-A08F-2C23E22095B8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9399079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 pole emplo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6157913"/>
            <a:ext cx="517525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-3175" y="-11113"/>
            <a:ext cx="9147175" cy="5729288"/>
          </a:xfrm>
          <a:prstGeom prst="rect">
            <a:avLst/>
          </a:prstGeom>
          <a:solidFill>
            <a:schemeClr val="accent3"/>
          </a:solidFill>
          <a:ln w="9525">
            <a:solidFill>
              <a:srgbClr val="31B6B3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  <a:ea typeface="+mn-ea"/>
            </a:endParaRPr>
          </a:p>
        </p:txBody>
      </p:sp>
      <p:sp>
        <p:nvSpPr>
          <p:cNvPr id="6" name="Ellipse 24"/>
          <p:cNvSpPr>
            <a:spLocks/>
          </p:cNvSpPr>
          <p:nvPr/>
        </p:nvSpPr>
        <p:spPr bwMode="auto">
          <a:xfrm>
            <a:off x="-3175" y="-33338"/>
            <a:ext cx="2379663" cy="2401888"/>
          </a:xfrm>
          <a:custGeom>
            <a:avLst/>
            <a:gdLst>
              <a:gd name="T0" fmla="*/ 2662 w 2379765"/>
              <a:gd name="T1" fmla="*/ 5715 h 2401719"/>
              <a:gd name="T2" fmla="*/ 2379663 w 2379765"/>
              <a:gd name="T3" fmla="*/ 0 h 2401719"/>
              <a:gd name="T4" fmla="*/ 3446 w 2379765"/>
              <a:gd name="T5" fmla="*/ 2401888 h 2401719"/>
              <a:gd name="T6" fmla="*/ 2662 w 2379765"/>
              <a:gd name="T7" fmla="*/ 5715 h 24017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379765" h="2401719">
                <a:moveTo>
                  <a:pt x="2662" y="5715"/>
                </a:moveTo>
                <a:lnTo>
                  <a:pt x="2379765" y="0"/>
                </a:lnTo>
                <a:cubicBezTo>
                  <a:pt x="2379765" y="1317665"/>
                  <a:pt x="1321111" y="2401719"/>
                  <a:pt x="3446" y="2401719"/>
                </a:cubicBezTo>
                <a:cubicBezTo>
                  <a:pt x="-3579" y="1710839"/>
                  <a:pt x="2239" y="1706506"/>
                  <a:pt x="2662" y="57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577850" y="5368925"/>
            <a:ext cx="8029575" cy="0"/>
          </a:xfrm>
          <a:prstGeom prst="line">
            <a:avLst/>
          </a:prstGeom>
          <a:noFill/>
          <a:ln w="22225" cap="rnd">
            <a:solidFill>
              <a:schemeClr val="bg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577850" y="5070475"/>
            <a:ext cx="8031163" cy="0"/>
          </a:xfrm>
          <a:prstGeom prst="line">
            <a:avLst/>
          </a:prstGeom>
          <a:noFill/>
          <a:ln w="22225" cap="rnd">
            <a:solidFill>
              <a:srgbClr val="FFFF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" y="2258710"/>
            <a:ext cx="8607424" cy="2452674"/>
          </a:xfrm>
        </p:spPr>
        <p:txBody>
          <a:bodyPr lIns="540000"/>
          <a:lstStyle>
            <a:lvl1pPr algn="l">
              <a:defRPr cap="all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0" y="210891"/>
            <a:ext cx="2038808" cy="992188"/>
          </a:xfrm>
          <a:prstGeom prst="rect">
            <a:avLst/>
          </a:prstGeo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80000" rIns="0" bIns="0">
            <a:normAutofit/>
          </a:bodyPr>
          <a:lstStyle>
            <a:lvl1pPr>
              <a:spcBef>
                <a:spcPts val="0"/>
              </a:spcBef>
              <a:defRPr lang="fr-FR" sz="1200" dirty="0" smtClean="0">
                <a:solidFill>
                  <a:srgbClr val="31B6B3"/>
                </a:solidFill>
              </a:defRPr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10" name="Espace réservé de la date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fld id="{9DD29D0F-B6A9-493B-92E0-8C387D68DF00}" type="datetime4">
              <a:rPr lang="fr-FR" altLang="fr-FR"/>
              <a:pPr/>
              <a:t>5 septembre 2019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3012918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logo pole emplo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6157913"/>
            <a:ext cx="517525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llipse 24"/>
          <p:cNvSpPr>
            <a:spLocks/>
          </p:cNvSpPr>
          <p:nvPr/>
        </p:nvSpPr>
        <p:spPr bwMode="auto">
          <a:xfrm>
            <a:off x="-3175" y="-33338"/>
            <a:ext cx="2379663" cy="2401888"/>
          </a:xfrm>
          <a:custGeom>
            <a:avLst/>
            <a:gdLst>
              <a:gd name="T0" fmla="*/ 2662 w 2379765"/>
              <a:gd name="T1" fmla="*/ 5715 h 2401719"/>
              <a:gd name="T2" fmla="*/ 2379663 w 2379765"/>
              <a:gd name="T3" fmla="*/ 0 h 2401719"/>
              <a:gd name="T4" fmla="*/ 3446 w 2379765"/>
              <a:gd name="T5" fmla="*/ 2401888 h 2401719"/>
              <a:gd name="T6" fmla="*/ 2662 w 2379765"/>
              <a:gd name="T7" fmla="*/ 5715 h 24017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379765" h="2401719">
                <a:moveTo>
                  <a:pt x="2662" y="5715"/>
                </a:moveTo>
                <a:lnTo>
                  <a:pt x="2379765" y="0"/>
                </a:lnTo>
                <a:cubicBezTo>
                  <a:pt x="2379765" y="1317665"/>
                  <a:pt x="1321111" y="2401719"/>
                  <a:pt x="3446" y="2401719"/>
                </a:cubicBezTo>
                <a:cubicBezTo>
                  <a:pt x="-3579" y="1710839"/>
                  <a:pt x="2239" y="1706506"/>
                  <a:pt x="2662" y="5715"/>
                </a:cubicBezTo>
                <a:close/>
              </a:path>
            </a:pathLst>
          </a:custGeom>
          <a:solidFill>
            <a:srgbClr val="31B6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-12700" y="14288"/>
            <a:ext cx="2085340" cy="9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76000" tIns="180000" rIns="180000" bIns="1800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altLang="fr-FR" sz="1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PROGRAMME DE LA VISITE</a:t>
            </a:r>
            <a:endParaRPr lang="fr-FR" altLang="fr-FR" sz="1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577850" y="6564313"/>
            <a:ext cx="7262813" cy="0"/>
          </a:xfrm>
          <a:prstGeom prst="line">
            <a:avLst/>
          </a:prstGeom>
          <a:noFill/>
          <a:ln w="22225" cap="rnd">
            <a:solidFill>
              <a:srgbClr val="31B6B3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577850" y="6265863"/>
            <a:ext cx="7262813" cy="0"/>
          </a:xfrm>
          <a:prstGeom prst="line">
            <a:avLst/>
          </a:prstGeom>
          <a:noFill/>
          <a:ln w="22225" cap="rnd">
            <a:solidFill>
              <a:srgbClr val="31B6B3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72640" y="2319880"/>
            <a:ext cx="6534785" cy="3776664"/>
          </a:xfrm>
          <a:prstGeom prst="rect">
            <a:avLst/>
          </a:prstGeom>
        </p:spPr>
        <p:txBody>
          <a:bodyPr lIns="0" bIns="0">
            <a:normAutofit/>
          </a:bodyPr>
          <a:lstStyle>
            <a:lvl1pPr marL="538163" indent="-538163">
              <a:spcBef>
                <a:spcPts val="1200"/>
              </a:spcBef>
              <a:buNone/>
              <a:tabLst>
                <a:tab pos="538163" algn="l"/>
              </a:tabLst>
              <a:defRPr>
                <a:solidFill>
                  <a:schemeClr val="tx2"/>
                </a:solidFill>
              </a:defRPr>
            </a:lvl1pPr>
            <a:lvl2pPr marL="539750" indent="-539750">
              <a:spcBef>
                <a:spcPts val="1200"/>
              </a:spcBef>
              <a:tabLst>
                <a:tab pos="539750" algn="l"/>
              </a:tabLst>
              <a:defRPr>
                <a:solidFill>
                  <a:schemeClr val="tx2"/>
                </a:solidFill>
              </a:defRPr>
            </a:lvl2pPr>
            <a:lvl3pPr>
              <a:spcBef>
                <a:spcPts val="1200"/>
              </a:spcBef>
              <a:defRPr>
                <a:solidFill>
                  <a:schemeClr val="tx2"/>
                </a:solidFill>
              </a:defRPr>
            </a:lvl3pPr>
            <a:lvl4pPr>
              <a:spcBef>
                <a:spcPts val="1200"/>
              </a:spcBef>
              <a:defRPr>
                <a:solidFill>
                  <a:schemeClr val="tx2"/>
                </a:solidFill>
              </a:defRPr>
            </a:lvl4pPr>
            <a:lvl5pPr>
              <a:spcBef>
                <a:spcPts val="1200"/>
              </a:spcBef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722EE4-30F5-4FA7-B4F1-2509FFBD9C32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84D505F-9981-4B21-A3AE-E1C8D209CDDF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68105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2253CF-9CB9-4B1C-A936-705F8A4839F8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BCB7A8A-7FB9-47F5-A982-9CBF86CC598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555808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8" descr="logo pole emplo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6157913"/>
            <a:ext cx="517525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-3175" y="-11113"/>
            <a:ext cx="9147175" cy="5729288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31B6B3"/>
                </a:solidFill>
                <a:round/>
                <a:headEnd/>
                <a:tailEnd/>
              </a14:hiddenLine>
            </a:ext>
          </a:extLst>
        </p:spPr>
        <p:txBody>
          <a:bodyPr lIns="144000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fr-FR" altLang="fr-FR" sz="1800">
              <a:latin typeface="Calibri" pitchFamily="34" charset="0"/>
            </a:endParaRPr>
          </a:p>
        </p:txBody>
      </p:sp>
      <p:sp>
        <p:nvSpPr>
          <p:cNvPr id="5" name="Ellipse 24"/>
          <p:cNvSpPr>
            <a:spLocks/>
          </p:cNvSpPr>
          <p:nvPr/>
        </p:nvSpPr>
        <p:spPr bwMode="auto">
          <a:xfrm>
            <a:off x="-3175" y="-33338"/>
            <a:ext cx="2379663" cy="2401888"/>
          </a:xfrm>
          <a:custGeom>
            <a:avLst/>
            <a:gdLst>
              <a:gd name="T0" fmla="*/ 2662 w 2379765"/>
              <a:gd name="T1" fmla="*/ 5715 h 2401719"/>
              <a:gd name="T2" fmla="*/ 2379663 w 2379765"/>
              <a:gd name="T3" fmla="*/ 0 h 2401719"/>
              <a:gd name="T4" fmla="*/ 3446 w 2379765"/>
              <a:gd name="T5" fmla="*/ 2401888 h 2401719"/>
              <a:gd name="T6" fmla="*/ 2662 w 2379765"/>
              <a:gd name="T7" fmla="*/ 5715 h 24017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379765" h="2401719">
                <a:moveTo>
                  <a:pt x="2662" y="5715"/>
                </a:moveTo>
                <a:lnTo>
                  <a:pt x="2379765" y="0"/>
                </a:lnTo>
                <a:cubicBezTo>
                  <a:pt x="2379765" y="1317665"/>
                  <a:pt x="1321111" y="2401719"/>
                  <a:pt x="3446" y="2401719"/>
                </a:cubicBezTo>
                <a:cubicBezTo>
                  <a:pt x="-3579" y="1710839"/>
                  <a:pt x="2239" y="1706506"/>
                  <a:pt x="2662" y="57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ZoneTexte 2"/>
          <p:cNvSpPr txBox="1">
            <a:spLocks noChangeArrowheads="1"/>
          </p:cNvSpPr>
          <p:nvPr/>
        </p:nvSpPr>
        <p:spPr bwMode="auto">
          <a:xfrm>
            <a:off x="18091" y="260252"/>
            <a:ext cx="1970198" cy="979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0000" tIns="180000" rIns="180000" bIns="18000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2000" b="0" dirty="0" smtClean="0">
                <a:solidFill>
                  <a:srgbClr val="F7A800"/>
                </a:solidFill>
                <a:cs typeface="Arial" charset="0"/>
              </a:rPr>
              <a:t>Accueil et introduction</a:t>
            </a: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577850" y="6564313"/>
            <a:ext cx="7262813" cy="0"/>
          </a:xfrm>
          <a:prstGeom prst="line">
            <a:avLst/>
          </a:prstGeom>
          <a:noFill/>
          <a:ln w="22225" cap="rnd">
            <a:solidFill>
              <a:srgbClr val="F7A8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577850" y="6265863"/>
            <a:ext cx="7262813" cy="0"/>
          </a:xfrm>
          <a:prstGeom prst="line">
            <a:avLst/>
          </a:prstGeom>
          <a:noFill/>
          <a:ln w="22225" cap="rnd">
            <a:solidFill>
              <a:srgbClr val="F7A8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" y="2195210"/>
            <a:ext cx="8607424" cy="3100690"/>
          </a:xfrm>
          <a:prstGeom prst="rect">
            <a:avLst/>
          </a:prstGeom>
        </p:spPr>
        <p:txBody>
          <a:bodyPr lIns="540000" bIns="180000">
            <a:normAutofit/>
          </a:bodyPr>
          <a:lstStyle>
            <a:lvl1pPr>
              <a:defRPr lang="fr-FR" cap="all" dirty="0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FF54D5-4BA1-4A37-A3E0-76CDA80051D0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6154BA-90F5-4F55-A08F-2C23E22095B8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5201254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logo pole emplo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6157913"/>
            <a:ext cx="517525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577850" y="6564313"/>
            <a:ext cx="7262813" cy="0"/>
          </a:xfrm>
          <a:prstGeom prst="line">
            <a:avLst/>
          </a:prstGeom>
          <a:noFill/>
          <a:ln w="22225" cap="rnd">
            <a:solidFill>
              <a:srgbClr val="F7A8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577850" y="6265863"/>
            <a:ext cx="7262813" cy="0"/>
          </a:xfrm>
          <a:prstGeom prst="line">
            <a:avLst/>
          </a:prstGeom>
          <a:noFill/>
          <a:ln w="22225" cap="rnd">
            <a:solidFill>
              <a:srgbClr val="F7A8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7850" y="2293200"/>
            <a:ext cx="8029575" cy="3776664"/>
          </a:xfrm>
          <a:prstGeom prst="rect">
            <a:avLst/>
          </a:prstGeom>
        </p:spPr>
        <p:txBody>
          <a:bodyPr lIns="0" tIns="0">
            <a:normAutofit/>
          </a:bodyPr>
          <a:lstStyle>
            <a:lvl1pPr marL="342900" indent="-342900">
              <a:spcBef>
                <a:spcPts val="1200"/>
              </a:spcBef>
              <a:buFont typeface="Lucida Grande"/>
              <a:buChar char="→"/>
              <a:defRPr sz="2400">
                <a:solidFill>
                  <a:schemeClr val="tx1"/>
                </a:solidFill>
              </a:defRPr>
            </a:lvl1pPr>
            <a:lvl2pPr marL="357188" indent="-357188">
              <a:spcBef>
                <a:spcPts val="1200"/>
              </a:spcBef>
              <a:buFont typeface="Arial"/>
              <a:buChar char="•"/>
              <a:tabLst/>
              <a:defRPr sz="2000" cap="none">
                <a:solidFill>
                  <a:schemeClr val="tx2"/>
                </a:solidFill>
              </a:defRPr>
            </a:lvl2pPr>
            <a:lvl3pPr marL="361950" indent="-361950">
              <a:spcBef>
                <a:spcPts val="1200"/>
              </a:spcBef>
              <a:buFont typeface="Lucida Grande"/>
              <a:buChar char="&gt;"/>
              <a:defRPr sz="1500" b="0" cap="none">
                <a:solidFill>
                  <a:schemeClr val="tx1"/>
                </a:solidFill>
              </a:defRPr>
            </a:lvl3pPr>
            <a:lvl4pPr marL="984250" indent="-265113">
              <a:spcBef>
                <a:spcPts val="1200"/>
              </a:spcBef>
              <a:defRPr sz="1500" b="0" cap="none">
                <a:solidFill>
                  <a:schemeClr val="tx1"/>
                </a:solidFill>
              </a:defRPr>
            </a:lvl4pPr>
            <a:lvl5pPr marL="1524000" indent="-265113">
              <a:spcBef>
                <a:spcPts val="1200"/>
              </a:spcBef>
              <a:buFont typeface="Arial"/>
              <a:buChar char="•"/>
              <a:defRPr sz="1500" b="0" cap="none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2939E6-2380-4B5D-98BF-C3189A8753F9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1D89CD-6E62-4D1A-AF2B-4FA01996593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49912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A6ED97-94DA-4C12-B82C-D7FC5FD8E86F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BAAA3A-AB7D-4820-8EF7-46FD49471D9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05288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20D8BA-B5A3-4224-BBFE-F7B74C18B0F9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911669-D8A6-4B06-84FA-C3CB002D1AC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42081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7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68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69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7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63" name="Picture 11" descr="logo pole emplo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6157913"/>
            <a:ext cx="517525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354" name="Rectangle 9"/>
          <p:cNvSpPr>
            <a:spLocks noChangeArrowheads="1"/>
          </p:cNvSpPr>
          <p:nvPr/>
        </p:nvSpPr>
        <p:spPr bwMode="auto">
          <a:xfrm>
            <a:off x="-3175" y="-11113"/>
            <a:ext cx="9147175" cy="5729288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31B6B3"/>
                </a:solidFill>
                <a:round/>
                <a:headEnd/>
                <a:tailEnd/>
              </a14:hiddenLine>
            </a:ext>
          </a:extLst>
        </p:spPr>
        <p:txBody>
          <a:bodyPr lIns="144000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fr-FR" altLang="fr-FR" sz="1800">
              <a:latin typeface="Calibri" pitchFamily="34" charset="0"/>
            </a:endParaRPr>
          </a:p>
        </p:txBody>
      </p:sp>
      <p:sp>
        <p:nvSpPr>
          <p:cNvPr id="100355" name="Ellipse 24"/>
          <p:cNvSpPr>
            <a:spLocks/>
          </p:cNvSpPr>
          <p:nvPr/>
        </p:nvSpPr>
        <p:spPr bwMode="auto">
          <a:xfrm>
            <a:off x="-3175" y="-33338"/>
            <a:ext cx="2379663" cy="2401888"/>
          </a:xfrm>
          <a:custGeom>
            <a:avLst/>
            <a:gdLst>
              <a:gd name="T0" fmla="*/ 2662 w 2379765"/>
              <a:gd name="T1" fmla="*/ 5715 h 2401719"/>
              <a:gd name="T2" fmla="*/ 2379663 w 2379765"/>
              <a:gd name="T3" fmla="*/ 0 h 2401719"/>
              <a:gd name="T4" fmla="*/ 3446 w 2379765"/>
              <a:gd name="T5" fmla="*/ 2401888 h 2401719"/>
              <a:gd name="T6" fmla="*/ 2662 w 2379765"/>
              <a:gd name="T7" fmla="*/ 5715 h 24017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379765" h="2401719">
                <a:moveTo>
                  <a:pt x="2662" y="5715"/>
                </a:moveTo>
                <a:lnTo>
                  <a:pt x="2379765" y="0"/>
                </a:lnTo>
                <a:cubicBezTo>
                  <a:pt x="2379765" y="1317665"/>
                  <a:pt x="1321111" y="2401719"/>
                  <a:pt x="3446" y="2401719"/>
                </a:cubicBezTo>
                <a:cubicBezTo>
                  <a:pt x="-3579" y="1710839"/>
                  <a:pt x="2239" y="1706506"/>
                  <a:pt x="2662" y="57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-3175" y="36959"/>
            <a:ext cx="1970198" cy="9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0000" tIns="180000" rIns="180000" bIns="1800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altLang="fr-FR" sz="1800" b="1" dirty="0" smtClean="0">
                <a:solidFill>
                  <a:schemeClr val="bg2"/>
                </a:solidFill>
                <a:cs typeface="Arial" charset="0"/>
              </a:rPr>
              <a:t>L’approche compétences</a:t>
            </a:r>
            <a:endParaRPr lang="fr-FR" altLang="fr-FR" sz="1800" b="1" dirty="0">
              <a:solidFill>
                <a:schemeClr val="bg2"/>
              </a:solidFill>
              <a:cs typeface="Arial" charset="0"/>
            </a:endParaRPr>
          </a:p>
        </p:txBody>
      </p:sp>
      <p:sp>
        <p:nvSpPr>
          <p:cNvPr id="15372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47900"/>
            <a:ext cx="8609013" cy="311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440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577850" y="6564313"/>
            <a:ext cx="7262813" cy="0"/>
          </a:xfrm>
          <a:prstGeom prst="line">
            <a:avLst/>
          </a:prstGeom>
          <a:noFill/>
          <a:ln w="22225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577850" y="6265863"/>
            <a:ext cx="7262813" cy="0"/>
          </a:xfrm>
          <a:prstGeom prst="line">
            <a:avLst/>
          </a:prstGeom>
          <a:noFill/>
          <a:ln w="22225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59450" y="6265863"/>
            <a:ext cx="2081213" cy="298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>
              <a:defRPr sz="1000">
                <a:solidFill>
                  <a:schemeClr val="bg2"/>
                </a:solidFill>
                <a:cs typeface="Arial" charset="0"/>
              </a:defRPr>
            </a:lvl1pPr>
          </a:lstStyle>
          <a:p>
            <a:fld id="{6F2512A6-B60D-4C7B-9E38-8DBD9C345FBB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77850" y="6265863"/>
            <a:ext cx="733425" cy="298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1000">
                <a:solidFill>
                  <a:schemeClr val="bg2"/>
                </a:solidFill>
                <a:cs typeface="Arial" charset="0"/>
              </a:defRPr>
            </a:lvl1pPr>
          </a:lstStyle>
          <a:p>
            <a:fld id="{60ADC635-885A-4FBA-8D78-50038A9B159B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hf hdr="0" ft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b="1">
          <a:solidFill>
            <a:schemeClr val="tx1"/>
          </a:solidFill>
          <a:latin typeface="+mn-lt"/>
          <a:ea typeface="+mn-ea"/>
          <a:cs typeface="Arial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b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b="1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b="1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b="1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b="1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b="1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b="1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8609013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0" tIns="180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23988"/>
            <a:ext cx="8607425" cy="484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0" tIns="360000" rIns="0" bIns="180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10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59450" y="6265863"/>
            <a:ext cx="2081213" cy="298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>
              <a:defRPr sz="1000">
                <a:solidFill>
                  <a:srgbClr val="F7A800"/>
                </a:solidFill>
                <a:cs typeface="Arial" charset="0"/>
              </a:defRPr>
            </a:lvl1pPr>
          </a:lstStyle>
          <a:p>
            <a:fld id="{5F0B99F9-9C0C-4190-BEE9-A6A499E48826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77850" y="6265863"/>
            <a:ext cx="733425" cy="298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1000">
                <a:solidFill>
                  <a:srgbClr val="F7A800"/>
                </a:solidFill>
                <a:cs typeface="Arial" charset="0"/>
              </a:defRPr>
            </a:lvl1pPr>
          </a:lstStyle>
          <a:p>
            <a:fld id="{B3A1632F-7215-4C92-BA5E-15F8C25ACE89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</p:sldLayoutIdLst>
  <p:hf hdr="0" ftr="0"/>
  <p:txStyles>
    <p:titleStyle>
      <a:lvl1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 kern="1200" cap="all">
          <a:solidFill>
            <a:schemeClr val="tx2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457200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defTabSz="457200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defTabSz="457200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defTabSz="457200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algn="l" defTabSz="457200" rtl="0" eaLnBrk="0" fontAlgn="base" hangingPunct="0">
        <a:spcBef>
          <a:spcPct val="50000"/>
        </a:spcBef>
        <a:spcAft>
          <a:spcPct val="0"/>
        </a:spcAft>
        <a:buFont typeface="Wingdings 3" pitchFamily="18" charset="2"/>
        <a:defRPr sz="2400" b="1" kern="1200" cap="all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5113" algn="l" defTabSz="457200" rtl="0" eaLnBrk="0" fontAlgn="base" hangingPunct="0">
        <a:spcBef>
          <a:spcPct val="50000"/>
        </a:spcBef>
        <a:spcAft>
          <a:spcPct val="0"/>
        </a:spcAft>
        <a:buFont typeface="Arial" charset="0"/>
        <a:buChar char="●"/>
        <a:defRPr sz="2000" b="1" kern="1200" cap="all">
          <a:solidFill>
            <a:schemeClr val="tx2"/>
          </a:solidFill>
          <a:latin typeface="+mn-lt"/>
          <a:ea typeface="+mn-ea"/>
          <a:cs typeface="Arial"/>
        </a:defRPr>
      </a:lvl2pPr>
      <a:lvl3pPr marL="536575" indent="-268288" algn="l" defTabSz="457200" rtl="0" eaLnBrk="0" fontAlgn="base" hangingPunct="0">
        <a:spcBef>
          <a:spcPct val="50000"/>
        </a:spcBef>
        <a:spcAft>
          <a:spcPct val="0"/>
        </a:spcAft>
        <a:buFont typeface="Arial" charset="0"/>
        <a:buChar char="&gt;"/>
        <a:defRPr kern="1200" cap="all">
          <a:solidFill>
            <a:schemeClr val="tx1"/>
          </a:solidFill>
          <a:latin typeface="+mn-lt"/>
          <a:ea typeface="+mn-ea"/>
          <a:cs typeface="Arial"/>
        </a:defRPr>
      </a:lvl3pPr>
      <a:lvl4pPr marL="806450" indent="-268288" algn="l" defTabSz="457200" rtl="0" eaLnBrk="0" fontAlgn="base" hangingPunct="0">
        <a:spcBef>
          <a:spcPct val="50000"/>
        </a:spcBef>
        <a:spcAft>
          <a:spcPct val="0"/>
        </a:spcAft>
        <a:buFont typeface="Arial" charset="0"/>
        <a:buChar char="–"/>
        <a:defRPr kern="1200" cap="all">
          <a:solidFill>
            <a:schemeClr val="tx1"/>
          </a:solidFill>
          <a:latin typeface="+mn-lt"/>
          <a:ea typeface="+mn-ea"/>
          <a:cs typeface="Arial"/>
        </a:defRPr>
      </a:lvl4pPr>
      <a:lvl5pPr marL="1076325" indent="-2682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●"/>
        <a:defRPr kern="1200" cap="all">
          <a:solidFill>
            <a:schemeClr val="tx1"/>
          </a:solidFill>
          <a:latin typeface="+mn-lt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5" name="Picture 9" descr="logo pole emplo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6157913"/>
            <a:ext cx="517525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577850" y="6564313"/>
            <a:ext cx="7262813" cy="0"/>
          </a:xfrm>
          <a:prstGeom prst="line">
            <a:avLst/>
          </a:prstGeom>
          <a:noFill/>
          <a:ln w="22225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577850" y="6265863"/>
            <a:ext cx="7262813" cy="0"/>
          </a:xfrm>
          <a:prstGeom prst="line">
            <a:avLst/>
          </a:prstGeom>
          <a:noFill/>
          <a:ln w="22225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8609013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0" tIns="180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et modifiez le titre</a:t>
            </a:r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23988"/>
            <a:ext cx="8607425" cy="484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0" tIns="360000" rIns="0" bIns="180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10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59450" y="6265863"/>
            <a:ext cx="2081213" cy="298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>
              <a:defRPr sz="1000">
                <a:solidFill>
                  <a:schemeClr val="bg2"/>
                </a:solidFill>
                <a:cs typeface="Arial" charset="0"/>
              </a:defRPr>
            </a:lvl1pPr>
          </a:lstStyle>
          <a:p>
            <a:fld id="{812DC4C8-2F39-4E61-B5BD-D468C6B815D4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77850" y="6265863"/>
            <a:ext cx="733425" cy="298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1000">
                <a:solidFill>
                  <a:schemeClr val="bg2"/>
                </a:solidFill>
                <a:cs typeface="Arial" charset="0"/>
              </a:defRPr>
            </a:lvl1pPr>
          </a:lstStyle>
          <a:p>
            <a:fld id="{62842F71-BAC3-4984-B648-BA0DEF5C3EEB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hf hdr="0" ftr="0"/>
  <p:txStyles>
    <p:titleStyle>
      <a:lvl1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Arial" charset="0"/>
          <a:ea typeface="ＭＳ Ｐゴシック" pitchFamily="34" charset="-128"/>
        </a:defRPr>
      </a:lvl2pPr>
      <a:lvl3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Arial" charset="0"/>
          <a:ea typeface="ＭＳ Ｐゴシック" pitchFamily="34" charset="-128"/>
        </a:defRPr>
      </a:lvl3pPr>
      <a:lvl4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Arial" charset="0"/>
          <a:ea typeface="ＭＳ Ｐゴシック" pitchFamily="34" charset="-128"/>
        </a:defRPr>
      </a:lvl4pPr>
      <a:lvl5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Arial" charset="0"/>
          <a:ea typeface="ＭＳ Ｐゴシック" pitchFamily="34" charset="-128"/>
        </a:defRPr>
      </a:lvl5pPr>
      <a:lvl6pPr marL="457200"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Arial" charset="0"/>
          <a:ea typeface="ＭＳ Ｐゴシック" pitchFamily="34" charset="-128"/>
        </a:defRPr>
      </a:lvl6pPr>
      <a:lvl7pPr marL="914400"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Arial" charset="0"/>
          <a:ea typeface="ＭＳ Ｐゴシック" pitchFamily="34" charset="-128"/>
        </a:defRPr>
      </a:lvl7pPr>
      <a:lvl8pPr marL="1371600"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Arial" charset="0"/>
          <a:ea typeface="ＭＳ Ｐゴシック" pitchFamily="34" charset="-128"/>
        </a:defRPr>
      </a:lvl8pPr>
      <a:lvl9pPr marL="1828800"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Arial" charset="0"/>
          <a:ea typeface="ＭＳ Ｐゴシック" pitchFamily="34" charset="-128"/>
        </a:defRPr>
      </a:lvl9pPr>
    </p:titleStyle>
    <p:bodyStyle>
      <a:lvl1pPr algn="l" defTabSz="457200" rtl="0" eaLnBrk="0" fontAlgn="base" hangingPunct="0">
        <a:spcBef>
          <a:spcPct val="50000"/>
        </a:spcBef>
        <a:spcAft>
          <a:spcPct val="0"/>
        </a:spcAft>
        <a:buFont typeface="Wingdings 3" pitchFamily="18" charset="2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5113" algn="l" defTabSz="457200" rtl="0" eaLnBrk="0" fontAlgn="base" hangingPunct="0">
        <a:spcBef>
          <a:spcPct val="50000"/>
        </a:spcBef>
        <a:spcAft>
          <a:spcPct val="0"/>
        </a:spcAft>
        <a:buFont typeface="Arial" charset="0"/>
        <a:buChar char="●"/>
        <a:defRPr sz="2000" b="1">
          <a:solidFill>
            <a:schemeClr val="bg2"/>
          </a:solidFill>
          <a:latin typeface="+mn-lt"/>
          <a:ea typeface="+mn-ea"/>
          <a:cs typeface="Arial" charset="0"/>
        </a:defRPr>
      </a:lvl2pPr>
      <a:lvl3pPr marL="536575" indent="-268288" algn="l" defTabSz="457200" rtl="0" eaLnBrk="0" fontAlgn="base" hangingPunct="0">
        <a:spcBef>
          <a:spcPct val="50000"/>
        </a:spcBef>
        <a:spcAft>
          <a:spcPct val="0"/>
        </a:spcAft>
        <a:buFont typeface="Arial" charset="0"/>
        <a:buChar char="&gt;"/>
        <a:defRPr>
          <a:solidFill>
            <a:schemeClr val="tx1"/>
          </a:solidFill>
          <a:latin typeface="+mn-lt"/>
          <a:ea typeface="+mn-ea"/>
          <a:cs typeface="Arial" charset="0"/>
        </a:defRPr>
      </a:lvl3pPr>
      <a:lvl4pPr marL="806450" indent="-268288" algn="l" defTabSz="457200" rtl="0" eaLnBrk="0" fontAlgn="base" hangingPunct="0">
        <a:spcBef>
          <a:spcPct val="5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ea typeface="+mn-ea"/>
          <a:cs typeface="Arial" charset="0"/>
        </a:defRPr>
      </a:lvl4pPr>
      <a:lvl5pPr marL="1076325" indent="-2682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●"/>
        <a:defRPr>
          <a:solidFill>
            <a:schemeClr val="tx1"/>
          </a:solidFill>
          <a:latin typeface="+mn-lt"/>
          <a:ea typeface="+mn-ea"/>
          <a:cs typeface="Arial" charset="0"/>
        </a:defRPr>
      </a:lvl5pPr>
      <a:lvl6pPr marL="1533525" indent="-2682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●"/>
        <a:defRPr>
          <a:solidFill>
            <a:schemeClr val="tx1"/>
          </a:solidFill>
          <a:latin typeface="+mn-lt"/>
          <a:ea typeface="+mn-ea"/>
          <a:cs typeface="Arial" charset="0"/>
        </a:defRPr>
      </a:lvl6pPr>
      <a:lvl7pPr marL="1990725" indent="-2682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●"/>
        <a:defRPr>
          <a:solidFill>
            <a:schemeClr val="tx1"/>
          </a:solidFill>
          <a:latin typeface="+mn-lt"/>
          <a:ea typeface="+mn-ea"/>
          <a:cs typeface="Arial" charset="0"/>
        </a:defRPr>
      </a:lvl7pPr>
      <a:lvl8pPr marL="2447925" indent="-2682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●"/>
        <a:defRPr>
          <a:solidFill>
            <a:schemeClr val="tx1"/>
          </a:solidFill>
          <a:latin typeface="+mn-lt"/>
          <a:ea typeface="+mn-ea"/>
          <a:cs typeface="Arial" charset="0"/>
        </a:defRPr>
      </a:lvl8pPr>
      <a:lvl9pPr marL="2905125" indent="-2682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●"/>
        <a:defRPr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1" name="Picture 11" descr="logo pole emplo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6157913"/>
            <a:ext cx="517525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02" name="Rectangle 9"/>
          <p:cNvSpPr>
            <a:spLocks noChangeArrowheads="1"/>
          </p:cNvSpPr>
          <p:nvPr/>
        </p:nvSpPr>
        <p:spPr bwMode="auto">
          <a:xfrm>
            <a:off x="-3175" y="-11113"/>
            <a:ext cx="9147175" cy="572928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31B6B3"/>
                </a:solidFill>
                <a:round/>
                <a:headEnd/>
                <a:tailEnd/>
              </a14:hiddenLine>
            </a:ext>
          </a:extLst>
        </p:spPr>
        <p:txBody>
          <a:bodyPr lIns="144000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fr-FR" altLang="fr-FR" sz="1800">
              <a:latin typeface="Calibri" pitchFamily="34" charset="0"/>
            </a:endParaRPr>
          </a:p>
        </p:txBody>
      </p:sp>
      <p:sp>
        <p:nvSpPr>
          <p:cNvPr id="102403" name="Ellipse 24"/>
          <p:cNvSpPr>
            <a:spLocks/>
          </p:cNvSpPr>
          <p:nvPr/>
        </p:nvSpPr>
        <p:spPr bwMode="auto">
          <a:xfrm>
            <a:off x="-3175" y="-33338"/>
            <a:ext cx="2379663" cy="2401888"/>
          </a:xfrm>
          <a:custGeom>
            <a:avLst/>
            <a:gdLst>
              <a:gd name="T0" fmla="*/ 2662 w 2379765"/>
              <a:gd name="T1" fmla="*/ 5715 h 2401719"/>
              <a:gd name="T2" fmla="*/ 2379663 w 2379765"/>
              <a:gd name="T3" fmla="*/ 0 h 2401719"/>
              <a:gd name="T4" fmla="*/ 3446 w 2379765"/>
              <a:gd name="T5" fmla="*/ 2401888 h 2401719"/>
              <a:gd name="T6" fmla="*/ 2662 w 2379765"/>
              <a:gd name="T7" fmla="*/ 5715 h 24017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379765" h="2401719">
                <a:moveTo>
                  <a:pt x="2662" y="5715"/>
                </a:moveTo>
                <a:lnTo>
                  <a:pt x="2379765" y="0"/>
                </a:lnTo>
                <a:cubicBezTo>
                  <a:pt x="2379765" y="1317665"/>
                  <a:pt x="1321111" y="2401719"/>
                  <a:pt x="3446" y="2401719"/>
                </a:cubicBezTo>
                <a:cubicBezTo>
                  <a:pt x="-3579" y="1710839"/>
                  <a:pt x="2239" y="1706506"/>
                  <a:pt x="2662" y="57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18091" y="68858"/>
            <a:ext cx="1693752" cy="1102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0000" tIns="180000" rIns="180000" bIns="1800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altLang="fr-FR" sz="2400" b="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formation</a:t>
            </a:r>
            <a:endParaRPr lang="fr-FR" altLang="fr-FR" sz="2400" b="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72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47900"/>
            <a:ext cx="8609013" cy="311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440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577850" y="6564313"/>
            <a:ext cx="7262813" cy="0"/>
          </a:xfrm>
          <a:prstGeom prst="line">
            <a:avLst/>
          </a:prstGeom>
          <a:noFill/>
          <a:ln w="22225" cap="rnd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577850" y="6265863"/>
            <a:ext cx="7262813" cy="0"/>
          </a:xfrm>
          <a:prstGeom prst="line">
            <a:avLst/>
          </a:prstGeom>
          <a:noFill/>
          <a:ln w="22225" cap="rnd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59450" y="6265863"/>
            <a:ext cx="2081213" cy="298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>
              <a:defRPr sz="1000">
                <a:solidFill>
                  <a:schemeClr val="accent1"/>
                </a:solidFill>
                <a:cs typeface="Arial" charset="0"/>
              </a:defRPr>
            </a:lvl1pPr>
          </a:lstStyle>
          <a:p>
            <a:fld id="{C28EEC54-E2B4-42DD-953A-3EE5D8B3586D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77850" y="6265863"/>
            <a:ext cx="733425" cy="298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1000">
                <a:solidFill>
                  <a:schemeClr val="accent1"/>
                </a:solidFill>
                <a:cs typeface="Arial" charset="0"/>
              </a:defRPr>
            </a:lvl1pPr>
          </a:lstStyle>
          <a:p>
            <a:fld id="{DF39433B-4592-4541-994C-7C14A1F416AB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hf hdr="0" ft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5pPr>
      <a:lvl6pPr marL="457200"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6pPr>
      <a:lvl7pPr marL="914400"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7pPr>
      <a:lvl8pPr marL="1371600"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8pPr>
      <a:lvl9pPr marL="1828800"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b="1">
          <a:solidFill>
            <a:schemeClr val="tx1"/>
          </a:solidFill>
          <a:latin typeface="+mn-lt"/>
          <a:ea typeface="+mn-ea"/>
          <a:cs typeface="Arial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b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b="1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b="1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b="1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b="1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b="1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b="1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33" name="Picture 9" descr="logo pole emplo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6157913"/>
            <a:ext cx="517525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577850" y="6564313"/>
            <a:ext cx="7262813" cy="0"/>
          </a:xfrm>
          <a:prstGeom prst="line">
            <a:avLst/>
          </a:prstGeom>
          <a:noFill/>
          <a:ln w="22225" cap="rnd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577850" y="6265863"/>
            <a:ext cx="7262813" cy="0"/>
          </a:xfrm>
          <a:prstGeom prst="line">
            <a:avLst/>
          </a:prstGeom>
          <a:noFill/>
          <a:ln w="22225" cap="rnd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8609013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0" tIns="180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et modifiez le titre</a:t>
            </a:r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23988"/>
            <a:ext cx="8607425" cy="484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0" tIns="360000" rIns="0" bIns="180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10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59450" y="6265863"/>
            <a:ext cx="2081213" cy="298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>
              <a:defRPr sz="1000">
                <a:solidFill>
                  <a:schemeClr val="accent1"/>
                </a:solidFill>
                <a:cs typeface="Arial" charset="0"/>
              </a:defRPr>
            </a:lvl1pPr>
          </a:lstStyle>
          <a:p>
            <a:fld id="{F3304CEB-458B-487A-A245-22065CFCD021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77850" y="6265863"/>
            <a:ext cx="733425" cy="298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1000">
                <a:solidFill>
                  <a:schemeClr val="accent1"/>
                </a:solidFill>
                <a:cs typeface="Arial" charset="0"/>
              </a:defRPr>
            </a:lvl1pPr>
          </a:lstStyle>
          <a:p>
            <a:fld id="{60E6B5B6-4D15-457D-A575-2C9A3DCCBB3E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/>
  <p:txStyles>
    <p:titleStyle>
      <a:lvl1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  <a:ea typeface="ＭＳ Ｐゴシック" pitchFamily="34" charset="-128"/>
        </a:defRPr>
      </a:lvl2pPr>
      <a:lvl3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  <a:ea typeface="ＭＳ Ｐゴシック" pitchFamily="34" charset="-128"/>
        </a:defRPr>
      </a:lvl3pPr>
      <a:lvl4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  <a:ea typeface="ＭＳ Ｐゴシック" pitchFamily="34" charset="-128"/>
        </a:defRPr>
      </a:lvl4pPr>
      <a:lvl5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  <a:ea typeface="ＭＳ Ｐゴシック" pitchFamily="34" charset="-128"/>
        </a:defRPr>
      </a:lvl5pPr>
      <a:lvl6pPr marL="457200"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  <a:ea typeface="ＭＳ Ｐゴシック" pitchFamily="34" charset="-128"/>
        </a:defRPr>
      </a:lvl6pPr>
      <a:lvl7pPr marL="914400"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  <a:ea typeface="ＭＳ Ｐゴシック" pitchFamily="34" charset="-128"/>
        </a:defRPr>
      </a:lvl7pPr>
      <a:lvl8pPr marL="1371600"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  <a:ea typeface="ＭＳ Ｐゴシック" pitchFamily="34" charset="-128"/>
        </a:defRPr>
      </a:lvl8pPr>
      <a:lvl9pPr marL="1828800"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  <a:ea typeface="ＭＳ Ｐゴシック" pitchFamily="34" charset="-128"/>
        </a:defRPr>
      </a:lvl9pPr>
    </p:titleStyle>
    <p:bodyStyle>
      <a:lvl1pPr algn="l" defTabSz="457200" rtl="0" eaLnBrk="0" fontAlgn="base" hangingPunct="0">
        <a:spcBef>
          <a:spcPct val="50000"/>
        </a:spcBef>
        <a:spcAft>
          <a:spcPct val="0"/>
        </a:spcAft>
        <a:buFont typeface="Wingdings 3" pitchFamily="18" charset="2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5113" algn="l" defTabSz="457200" rtl="0" eaLnBrk="0" fontAlgn="base" hangingPunct="0">
        <a:spcBef>
          <a:spcPct val="50000"/>
        </a:spcBef>
        <a:spcAft>
          <a:spcPct val="0"/>
        </a:spcAft>
        <a:buFont typeface="Arial" charset="0"/>
        <a:buChar char="●"/>
        <a:defRPr sz="2000" b="1">
          <a:solidFill>
            <a:schemeClr val="accent1"/>
          </a:solidFill>
          <a:latin typeface="+mn-lt"/>
          <a:ea typeface="+mn-ea"/>
          <a:cs typeface="Arial" charset="0"/>
        </a:defRPr>
      </a:lvl2pPr>
      <a:lvl3pPr marL="536575" indent="-268288" algn="l" defTabSz="457200" rtl="0" eaLnBrk="0" fontAlgn="base" hangingPunct="0">
        <a:spcBef>
          <a:spcPct val="50000"/>
        </a:spcBef>
        <a:spcAft>
          <a:spcPct val="0"/>
        </a:spcAft>
        <a:buFont typeface="Arial" charset="0"/>
        <a:buChar char="&gt;"/>
        <a:defRPr>
          <a:solidFill>
            <a:schemeClr val="tx1"/>
          </a:solidFill>
          <a:latin typeface="+mn-lt"/>
          <a:ea typeface="+mn-ea"/>
          <a:cs typeface="Arial" charset="0"/>
        </a:defRPr>
      </a:lvl3pPr>
      <a:lvl4pPr marL="806450" indent="-268288" algn="l" defTabSz="457200" rtl="0" eaLnBrk="0" fontAlgn="base" hangingPunct="0">
        <a:spcBef>
          <a:spcPct val="5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ea typeface="+mn-ea"/>
          <a:cs typeface="Arial" charset="0"/>
        </a:defRPr>
      </a:lvl4pPr>
      <a:lvl5pPr marL="1076325" indent="-2682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●"/>
        <a:defRPr>
          <a:solidFill>
            <a:schemeClr val="tx1"/>
          </a:solidFill>
          <a:latin typeface="+mn-lt"/>
          <a:ea typeface="+mn-ea"/>
          <a:cs typeface="Arial" charset="0"/>
        </a:defRPr>
      </a:lvl5pPr>
      <a:lvl6pPr marL="1533525" indent="-2682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●"/>
        <a:defRPr>
          <a:solidFill>
            <a:schemeClr val="tx1"/>
          </a:solidFill>
          <a:latin typeface="+mn-lt"/>
          <a:ea typeface="+mn-ea"/>
          <a:cs typeface="Arial" charset="0"/>
        </a:defRPr>
      </a:lvl6pPr>
      <a:lvl7pPr marL="1990725" indent="-2682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●"/>
        <a:defRPr>
          <a:solidFill>
            <a:schemeClr val="tx1"/>
          </a:solidFill>
          <a:latin typeface="+mn-lt"/>
          <a:ea typeface="+mn-ea"/>
          <a:cs typeface="Arial" charset="0"/>
        </a:defRPr>
      </a:lvl7pPr>
      <a:lvl8pPr marL="2447925" indent="-2682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●"/>
        <a:defRPr>
          <a:solidFill>
            <a:schemeClr val="tx1"/>
          </a:solidFill>
          <a:latin typeface="+mn-lt"/>
          <a:ea typeface="+mn-ea"/>
          <a:cs typeface="Arial" charset="0"/>
        </a:defRPr>
      </a:lvl8pPr>
      <a:lvl9pPr marL="2905125" indent="-2682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●"/>
        <a:defRPr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9" name="Picture 11" descr="logo pole emplo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6157913"/>
            <a:ext cx="517525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450" name="Rectangle 9"/>
          <p:cNvSpPr>
            <a:spLocks noChangeArrowheads="1"/>
          </p:cNvSpPr>
          <p:nvPr/>
        </p:nvSpPr>
        <p:spPr bwMode="auto">
          <a:xfrm>
            <a:off x="-3175" y="-11113"/>
            <a:ext cx="9147175" cy="572928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31B6B3"/>
                </a:solidFill>
                <a:round/>
                <a:headEnd/>
                <a:tailEnd/>
              </a14:hiddenLine>
            </a:ext>
          </a:extLst>
        </p:spPr>
        <p:txBody>
          <a:bodyPr lIns="144000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fr-FR" altLang="fr-FR" sz="1800">
              <a:latin typeface="Calibri" pitchFamily="34" charset="0"/>
            </a:endParaRPr>
          </a:p>
        </p:txBody>
      </p:sp>
      <p:sp>
        <p:nvSpPr>
          <p:cNvPr id="104451" name="Ellipse 24"/>
          <p:cNvSpPr>
            <a:spLocks/>
          </p:cNvSpPr>
          <p:nvPr/>
        </p:nvSpPr>
        <p:spPr bwMode="auto">
          <a:xfrm>
            <a:off x="-3175" y="-33338"/>
            <a:ext cx="2379663" cy="2401888"/>
          </a:xfrm>
          <a:custGeom>
            <a:avLst/>
            <a:gdLst>
              <a:gd name="T0" fmla="*/ 2662 w 2379765"/>
              <a:gd name="T1" fmla="*/ 5715 h 2401719"/>
              <a:gd name="T2" fmla="*/ 2379663 w 2379765"/>
              <a:gd name="T3" fmla="*/ 0 h 2401719"/>
              <a:gd name="T4" fmla="*/ 3446 w 2379765"/>
              <a:gd name="T5" fmla="*/ 2401888 h 2401719"/>
              <a:gd name="T6" fmla="*/ 2662 w 2379765"/>
              <a:gd name="T7" fmla="*/ 5715 h 24017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379765" h="2401719">
                <a:moveTo>
                  <a:pt x="2662" y="5715"/>
                </a:moveTo>
                <a:lnTo>
                  <a:pt x="2379765" y="0"/>
                </a:lnTo>
                <a:cubicBezTo>
                  <a:pt x="2379765" y="1317665"/>
                  <a:pt x="1321111" y="2401719"/>
                  <a:pt x="3446" y="2401719"/>
                </a:cubicBezTo>
                <a:cubicBezTo>
                  <a:pt x="-3579" y="1710839"/>
                  <a:pt x="2239" y="1706506"/>
                  <a:pt x="2662" y="57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-3175" y="91232"/>
            <a:ext cx="1746915" cy="1040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0000" tIns="180000" rIns="180000" bIns="1800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altLang="fr-FR" sz="2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</a:t>
            </a:r>
            <a:r>
              <a:rPr lang="fr-FR" altLang="fr-FR" sz="2200" b="1" baseline="0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publics spécifiques</a:t>
            </a:r>
            <a:endParaRPr lang="fr-FR" altLang="fr-FR" sz="2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72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47900"/>
            <a:ext cx="8609013" cy="311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440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577850" y="6564313"/>
            <a:ext cx="7262813" cy="0"/>
          </a:xfrm>
          <a:prstGeom prst="line">
            <a:avLst/>
          </a:prstGeom>
          <a:noFill/>
          <a:ln w="22225" cap="rnd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577850" y="6265863"/>
            <a:ext cx="7262813" cy="0"/>
          </a:xfrm>
          <a:prstGeom prst="line">
            <a:avLst/>
          </a:prstGeom>
          <a:noFill/>
          <a:ln w="22225" cap="rnd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59450" y="6265863"/>
            <a:ext cx="2081213" cy="298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>
              <a:defRPr sz="1000">
                <a:solidFill>
                  <a:schemeClr val="accent2"/>
                </a:solidFill>
                <a:cs typeface="Arial" charset="0"/>
              </a:defRPr>
            </a:lvl1pPr>
          </a:lstStyle>
          <a:p>
            <a:fld id="{1464919B-D3FE-4D52-8DAB-7A6F69490050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77850" y="6256338"/>
            <a:ext cx="733425" cy="298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1000">
                <a:solidFill>
                  <a:schemeClr val="accent2"/>
                </a:solidFill>
                <a:cs typeface="Arial" charset="0"/>
              </a:defRPr>
            </a:lvl1pPr>
          </a:lstStyle>
          <a:p>
            <a:fld id="{73C94A93-D068-4B43-A1C7-6449C966C11A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hf hdr="0" ft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5pPr>
      <a:lvl6pPr marL="457200"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6pPr>
      <a:lvl7pPr marL="914400"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7pPr>
      <a:lvl8pPr marL="1371600"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8pPr>
      <a:lvl9pPr marL="1828800"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b="1">
          <a:solidFill>
            <a:schemeClr val="tx1"/>
          </a:solidFill>
          <a:latin typeface="+mn-lt"/>
          <a:ea typeface="+mn-ea"/>
          <a:cs typeface="Arial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b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b="1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b="1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b="1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b="1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b="1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b="1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81" name="Picture 9" descr="logo pole emploi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6157913"/>
            <a:ext cx="517525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577850" y="6564313"/>
            <a:ext cx="7262813" cy="0"/>
          </a:xfrm>
          <a:prstGeom prst="line">
            <a:avLst/>
          </a:prstGeom>
          <a:noFill/>
          <a:ln w="22225" cap="rnd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577850" y="6265863"/>
            <a:ext cx="7262813" cy="0"/>
          </a:xfrm>
          <a:prstGeom prst="line">
            <a:avLst/>
          </a:prstGeom>
          <a:noFill/>
          <a:ln w="22225" cap="rnd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8609013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0" tIns="180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et modifiez le titre</a:t>
            </a:r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23988"/>
            <a:ext cx="8607425" cy="484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0" tIns="360000" rIns="0" bIns="180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10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59450" y="6265863"/>
            <a:ext cx="2081213" cy="298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>
              <a:defRPr sz="1000">
                <a:solidFill>
                  <a:schemeClr val="accent2"/>
                </a:solidFill>
                <a:cs typeface="Arial" charset="0"/>
              </a:defRPr>
            </a:lvl1pPr>
          </a:lstStyle>
          <a:p>
            <a:fld id="{3E812F91-007B-4854-8C01-4034A496578B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77850" y="6265863"/>
            <a:ext cx="733425" cy="298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1000">
                <a:solidFill>
                  <a:schemeClr val="accent2"/>
                </a:solidFill>
                <a:cs typeface="Arial" charset="0"/>
              </a:defRPr>
            </a:lvl1pPr>
          </a:lstStyle>
          <a:p>
            <a:fld id="{9971DFD2-85C2-4574-B1B8-26A4C868EE78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  <p:sldLayoutId id="2147483870" r:id="rId12"/>
  </p:sldLayoutIdLst>
  <p:hf hdr="0" ftr="0"/>
  <p:txStyles>
    <p:titleStyle>
      <a:lvl1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  <a:ea typeface="ＭＳ Ｐゴシック" pitchFamily="34" charset="-128"/>
        </a:defRPr>
      </a:lvl2pPr>
      <a:lvl3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  <a:ea typeface="ＭＳ Ｐゴシック" pitchFamily="34" charset="-128"/>
        </a:defRPr>
      </a:lvl3pPr>
      <a:lvl4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  <a:ea typeface="ＭＳ Ｐゴシック" pitchFamily="34" charset="-128"/>
        </a:defRPr>
      </a:lvl4pPr>
      <a:lvl5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  <a:ea typeface="ＭＳ Ｐゴシック" pitchFamily="34" charset="-128"/>
        </a:defRPr>
      </a:lvl5pPr>
      <a:lvl6pPr marL="457200"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  <a:ea typeface="ＭＳ Ｐゴシック" pitchFamily="34" charset="-128"/>
        </a:defRPr>
      </a:lvl6pPr>
      <a:lvl7pPr marL="914400"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  <a:ea typeface="ＭＳ Ｐゴシック" pitchFamily="34" charset="-128"/>
        </a:defRPr>
      </a:lvl7pPr>
      <a:lvl8pPr marL="1371600"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  <a:ea typeface="ＭＳ Ｐゴシック" pitchFamily="34" charset="-128"/>
        </a:defRPr>
      </a:lvl8pPr>
      <a:lvl9pPr marL="1828800"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  <a:ea typeface="ＭＳ Ｐゴシック" pitchFamily="34" charset="-128"/>
        </a:defRPr>
      </a:lvl9pPr>
    </p:titleStyle>
    <p:bodyStyle>
      <a:lvl1pPr algn="l" defTabSz="457200" rtl="0" eaLnBrk="0" fontAlgn="base" hangingPunct="0">
        <a:spcBef>
          <a:spcPct val="50000"/>
        </a:spcBef>
        <a:spcAft>
          <a:spcPct val="0"/>
        </a:spcAft>
        <a:buFont typeface="Wingdings 3" pitchFamily="18" charset="2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5113" algn="l" defTabSz="457200" rtl="0" eaLnBrk="0" fontAlgn="base" hangingPunct="0">
        <a:spcBef>
          <a:spcPct val="50000"/>
        </a:spcBef>
        <a:spcAft>
          <a:spcPct val="0"/>
        </a:spcAft>
        <a:buFont typeface="Arial" charset="0"/>
        <a:buChar char="●"/>
        <a:defRPr sz="2000" b="1">
          <a:solidFill>
            <a:schemeClr val="accent2"/>
          </a:solidFill>
          <a:latin typeface="+mn-lt"/>
          <a:ea typeface="+mn-ea"/>
          <a:cs typeface="Arial" charset="0"/>
        </a:defRPr>
      </a:lvl2pPr>
      <a:lvl3pPr marL="536575" indent="-268288" algn="l" defTabSz="457200" rtl="0" eaLnBrk="0" fontAlgn="base" hangingPunct="0">
        <a:spcBef>
          <a:spcPct val="50000"/>
        </a:spcBef>
        <a:spcAft>
          <a:spcPct val="0"/>
        </a:spcAft>
        <a:buFont typeface="Arial" charset="0"/>
        <a:buChar char="&gt;"/>
        <a:defRPr>
          <a:solidFill>
            <a:schemeClr val="tx1"/>
          </a:solidFill>
          <a:latin typeface="+mn-lt"/>
          <a:ea typeface="+mn-ea"/>
          <a:cs typeface="Arial" charset="0"/>
        </a:defRPr>
      </a:lvl3pPr>
      <a:lvl4pPr marL="806450" indent="-268288" algn="l" defTabSz="457200" rtl="0" eaLnBrk="0" fontAlgn="base" hangingPunct="0">
        <a:spcBef>
          <a:spcPct val="5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ea typeface="+mn-ea"/>
          <a:cs typeface="Arial" charset="0"/>
        </a:defRPr>
      </a:lvl4pPr>
      <a:lvl5pPr marL="1076325" indent="-2682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●"/>
        <a:defRPr>
          <a:solidFill>
            <a:schemeClr val="tx1"/>
          </a:solidFill>
          <a:latin typeface="+mn-lt"/>
          <a:ea typeface="+mn-ea"/>
          <a:cs typeface="Arial" charset="0"/>
        </a:defRPr>
      </a:lvl5pPr>
      <a:lvl6pPr marL="1533525" indent="-2682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●"/>
        <a:defRPr>
          <a:solidFill>
            <a:schemeClr val="tx1"/>
          </a:solidFill>
          <a:latin typeface="+mn-lt"/>
          <a:ea typeface="+mn-ea"/>
          <a:cs typeface="Arial" charset="0"/>
        </a:defRPr>
      </a:lvl6pPr>
      <a:lvl7pPr marL="1990725" indent="-2682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●"/>
        <a:defRPr>
          <a:solidFill>
            <a:schemeClr val="tx1"/>
          </a:solidFill>
          <a:latin typeface="+mn-lt"/>
          <a:ea typeface="+mn-ea"/>
          <a:cs typeface="Arial" charset="0"/>
        </a:defRPr>
      </a:lvl7pPr>
      <a:lvl8pPr marL="2447925" indent="-2682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●"/>
        <a:defRPr>
          <a:solidFill>
            <a:schemeClr val="tx1"/>
          </a:solidFill>
          <a:latin typeface="+mn-lt"/>
          <a:ea typeface="+mn-ea"/>
          <a:cs typeface="Arial" charset="0"/>
        </a:defRPr>
      </a:lvl8pPr>
      <a:lvl9pPr marL="2905125" indent="-2682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●"/>
        <a:defRPr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5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-3175" y="2238375"/>
            <a:ext cx="8610600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440000" tIns="0" rIns="0" bIns="180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et modifiez le titre</a:t>
            </a:r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-3175" y="0"/>
            <a:ext cx="2379663" cy="127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76000" tIns="180000" rIns="180000" bIns="1800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7850" y="5070475"/>
            <a:ext cx="2081213" cy="298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1000">
                <a:solidFill>
                  <a:schemeClr val="bg1"/>
                </a:solidFill>
                <a:cs typeface="Arial" charset="0"/>
              </a:defRPr>
            </a:lvl1pPr>
          </a:lstStyle>
          <a:p>
            <a:fld id="{CADD0BAE-387C-4101-AA71-BC19E0452A03}" type="datetime4">
              <a:rPr lang="fr-FR" altLang="fr-FR"/>
              <a:pPr/>
              <a:t>5 septembre 2019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</p:sldLayoutIdLst>
  <p:hf sldNum="0" hdr="0" ft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60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60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60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60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algn="l" defTabSz="457200" rtl="0" eaLnBrk="0" fontAlgn="base" hangingPunct="0">
        <a:spcBef>
          <a:spcPct val="0"/>
        </a:spcBef>
        <a:spcAft>
          <a:spcPct val="0"/>
        </a:spcAft>
        <a:defRPr sz="1500" kern="1200" cap="all">
          <a:solidFill>
            <a:srgbClr val="31B6B3"/>
          </a:solidFill>
          <a:latin typeface="+mn-lt"/>
          <a:ea typeface="+mn-ea"/>
          <a:cs typeface="+mn-cs"/>
        </a:defRPr>
      </a:lvl1pPr>
      <a:lvl2pPr marL="820738" indent="-285750" algn="l" defTabSz="457200" rtl="0" eaLnBrk="0" fontAlgn="base" hangingPunct="0">
        <a:spcBef>
          <a:spcPct val="0"/>
        </a:spcBef>
        <a:spcAft>
          <a:spcPct val="0"/>
        </a:spcAft>
        <a:defRPr sz="1500" kern="1200" cap="all">
          <a:solidFill>
            <a:srgbClr val="31B6B3"/>
          </a:solidFill>
          <a:latin typeface="+mn-lt"/>
          <a:ea typeface="+mn-ea"/>
          <a:cs typeface="+mn-cs"/>
        </a:defRPr>
      </a:lvl2pPr>
      <a:lvl3pPr marL="1228725" indent="-228600" algn="l" defTabSz="457200" rtl="0" eaLnBrk="0" fontAlgn="base" hangingPunct="0">
        <a:spcBef>
          <a:spcPct val="0"/>
        </a:spcBef>
        <a:spcAft>
          <a:spcPct val="0"/>
        </a:spcAft>
        <a:defRPr sz="1500" kern="1200" cap="all">
          <a:solidFill>
            <a:srgbClr val="31B6B3"/>
          </a:solidFill>
          <a:latin typeface="+mn-lt"/>
          <a:ea typeface="+mn-ea"/>
          <a:cs typeface="+mn-cs"/>
        </a:defRPr>
      </a:lvl3pPr>
      <a:lvl4pPr marL="1636713" indent="-228600" algn="l" defTabSz="457200" rtl="0" eaLnBrk="0" fontAlgn="base" hangingPunct="0">
        <a:spcBef>
          <a:spcPct val="0"/>
        </a:spcBef>
        <a:spcAft>
          <a:spcPct val="0"/>
        </a:spcAft>
        <a:defRPr sz="1500" kern="1200" cap="all">
          <a:solidFill>
            <a:srgbClr val="31B6B3"/>
          </a:solidFill>
          <a:latin typeface="+mn-lt"/>
          <a:ea typeface="+mn-ea"/>
          <a:cs typeface="+mn-cs"/>
        </a:defRPr>
      </a:lvl4pPr>
      <a:lvl5pPr marL="2044700" indent="-228600" algn="l" defTabSz="457200" rtl="0" eaLnBrk="0" fontAlgn="base" hangingPunct="0">
        <a:spcBef>
          <a:spcPct val="0"/>
        </a:spcBef>
        <a:spcAft>
          <a:spcPct val="0"/>
        </a:spcAft>
        <a:defRPr sz="1500" kern="1200" cap="all">
          <a:solidFill>
            <a:srgbClr val="31B6B3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1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328863"/>
            <a:ext cx="8686800" cy="374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00000" tIns="0" rIns="0" bIns="180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10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59450" y="6265863"/>
            <a:ext cx="2081213" cy="298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>
              <a:defRPr sz="1000">
                <a:solidFill>
                  <a:srgbClr val="31B6B3"/>
                </a:solidFill>
                <a:cs typeface="Arial" charset="0"/>
              </a:defRPr>
            </a:lvl1pPr>
          </a:lstStyle>
          <a:p>
            <a:fld id="{E767CC69-1AE0-4683-8AE9-FD7A35886D2A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77850" y="6265863"/>
            <a:ext cx="733425" cy="298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1000">
                <a:solidFill>
                  <a:srgbClr val="31B6B3"/>
                </a:solidFill>
                <a:cs typeface="Arial" charset="0"/>
              </a:defRPr>
            </a:lvl1pPr>
          </a:lstStyle>
          <a:p>
            <a:fld id="{EA24D3A3-4122-4376-8264-2F55533A9148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</p:sldLayoutIdLst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algn="l" defTabSz="457200" rtl="0" eaLnBrk="0" fontAlgn="base" hangingPunct="0">
        <a:spcBef>
          <a:spcPct val="45000"/>
        </a:spcBef>
        <a:spcAft>
          <a:spcPct val="0"/>
        </a:spcAft>
        <a:buFont typeface="Arial" charset="0"/>
        <a:defRPr b="1" kern="1200" cap="all">
          <a:solidFill>
            <a:schemeClr val="tx2"/>
          </a:solidFill>
          <a:latin typeface="+mn-lt"/>
          <a:ea typeface="+mn-ea"/>
          <a:cs typeface="+mn-cs"/>
        </a:defRPr>
      </a:lvl1pPr>
      <a:lvl2pPr marL="1588" algn="l" defTabSz="457200" rtl="0" eaLnBrk="0" fontAlgn="base" hangingPunct="0">
        <a:spcBef>
          <a:spcPct val="45000"/>
        </a:spcBef>
        <a:spcAft>
          <a:spcPct val="0"/>
        </a:spcAft>
        <a:buFont typeface="Arial" charset="0"/>
        <a:defRPr b="1" kern="1200" cap="all">
          <a:solidFill>
            <a:schemeClr val="bg2"/>
          </a:solidFill>
          <a:latin typeface="+mn-lt"/>
          <a:ea typeface="+mn-ea"/>
          <a:cs typeface="Arial"/>
        </a:defRPr>
      </a:lvl2pPr>
      <a:lvl3pPr marL="3175" algn="l" defTabSz="457200" rtl="0" eaLnBrk="0" fontAlgn="base" hangingPunct="0">
        <a:spcBef>
          <a:spcPct val="45000"/>
        </a:spcBef>
        <a:spcAft>
          <a:spcPct val="0"/>
        </a:spcAft>
        <a:buFont typeface="Arial" charset="0"/>
        <a:defRPr b="1" kern="1200" cap="all">
          <a:solidFill>
            <a:schemeClr val="accent1"/>
          </a:solidFill>
          <a:latin typeface="+mn-lt"/>
          <a:ea typeface="+mn-ea"/>
          <a:cs typeface="Arial"/>
        </a:defRPr>
      </a:lvl3pPr>
      <a:lvl4pPr marL="4763" algn="l" defTabSz="457200" rtl="0" eaLnBrk="0" fontAlgn="base" hangingPunct="0">
        <a:spcBef>
          <a:spcPct val="45000"/>
        </a:spcBef>
        <a:spcAft>
          <a:spcPct val="0"/>
        </a:spcAft>
        <a:buFont typeface="Arial" charset="0"/>
        <a:defRPr b="1" kern="1200" cap="all">
          <a:solidFill>
            <a:schemeClr val="accent2"/>
          </a:solidFill>
          <a:latin typeface="+mn-lt"/>
          <a:ea typeface="+mn-ea"/>
          <a:cs typeface="Arial"/>
        </a:defRPr>
      </a:lvl4pPr>
      <a:lvl5pPr marL="4041775" indent="-228600" algn="l" defTabSz="457200" rtl="0" eaLnBrk="0" fontAlgn="base" hangingPunct="0">
        <a:spcBef>
          <a:spcPct val="45000"/>
        </a:spcBef>
        <a:spcAft>
          <a:spcPct val="0"/>
        </a:spcAft>
        <a:buFont typeface="Arial" charset="0"/>
        <a:buChar char="»"/>
        <a:defRPr b="1" kern="1200" cap="all">
          <a:solidFill>
            <a:schemeClr val="tx1"/>
          </a:solidFill>
          <a:latin typeface="+mn-lt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2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47900"/>
            <a:ext cx="8609013" cy="311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440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59450" y="6265863"/>
            <a:ext cx="2081213" cy="298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>
              <a:defRPr sz="1000">
                <a:solidFill>
                  <a:srgbClr val="F7A800"/>
                </a:solidFill>
                <a:cs typeface="Arial" charset="0"/>
              </a:defRPr>
            </a:lvl1pPr>
          </a:lstStyle>
          <a:p>
            <a:fld id="{8E2DEFCD-0D87-424C-97D9-A0501B3D5FD7}" type="datetime4">
              <a:rPr lang="fr-FR" altLang="fr-FR"/>
              <a:pPr/>
              <a:t>5 septembre 2019</a:t>
            </a:fld>
            <a:endParaRPr lang="fr-FR" altLang="fr-FR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77850" y="6265863"/>
            <a:ext cx="733425" cy="298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1000">
                <a:solidFill>
                  <a:srgbClr val="F7A800"/>
                </a:solidFill>
                <a:cs typeface="Arial" charset="0"/>
              </a:defRPr>
            </a:lvl1pPr>
          </a:lstStyle>
          <a:p>
            <a:fld id="{EC16D81C-5E42-49AF-B07F-527BD17C1EC4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</p:sldLayoutIdLst>
  <p:hf hdr="0" ft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lang="fr-FR" sz="4400" b="1" kern="1200" dirty="0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b="1" kern="1200" cap="all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b="1" kern="1200" cap="all">
          <a:solidFill>
            <a:schemeClr val="tx1"/>
          </a:solidFill>
          <a:latin typeface="+mn-lt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b="1" kern="1200" cap="all">
          <a:solidFill>
            <a:schemeClr val="tx1"/>
          </a:solidFill>
          <a:latin typeface="+mn-lt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b="1" kern="1200" cap="all">
          <a:solidFill>
            <a:schemeClr val="tx1"/>
          </a:solidFill>
          <a:latin typeface="+mn-lt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b="1" kern="1200" cap="all">
          <a:solidFill>
            <a:schemeClr val="tx1"/>
          </a:solidFill>
          <a:latin typeface="+mn-lt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cid:image001.png@01D5619B.C768FFB0" TargetMode="Externa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23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fr-FR" altLang="fr-FR" sz="1200" dirty="0" smtClean="0">
                <a:solidFill>
                  <a:srgbClr val="07192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 septembre 2019</a:t>
            </a:r>
            <a:endParaRPr lang="fr-FR" altLang="fr-FR" sz="1200" dirty="0">
              <a:solidFill>
                <a:srgbClr val="07192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-262820" y="189729"/>
            <a:ext cx="2379663" cy="82518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fr-FR" altLang="fr-FR" b="1" cap="none" dirty="0" smtClean="0">
                <a:solidFill>
                  <a:srgbClr val="071921"/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Agence </a:t>
            </a:r>
          </a:p>
          <a:p>
            <a:r>
              <a:rPr lang="fr-FR" altLang="fr-FR" b="1" cap="none" dirty="0" smtClean="0">
                <a:solidFill>
                  <a:srgbClr val="071921"/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Marseille Paradis</a:t>
            </a:r>
          </a:p>
        </p:txBody>
      </p:sp>
      <p:sp>
        <p:nvSpPr>
          <p:cNvPr id="17416" name="Rectangle 8"/>
          <p:cNvSpPr>
            <a:spLocks noGrp="1"/>
          </p:cNvSpPr>
          <p:nvPr>
            <p:ph type="title" idx="4294967295"/>
          </p:nvPr>
        </p:nvSpPr>
        <p:spPr>
          <a:xfrm>
            <a:off x="-82198" y="2565756"/>
            <a:ext cx="8610600" cy="2330450"/>
          </a:xfrm>
        </p:spPr>
        <p:txBody>
          <a:bodyPr/>
          <a:lstStyle/>
          <a:p>
            <a:r>
              <a:rPr lang="fr-FR" altLang="fr-FR" sz="4800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Visite </a:t>
            </a:r>
            <a:br>
              <a:rPr lang="fr-FR" altLang="fr-FR" sz="4800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</a:br>
            <a:r>
              <a:rPr lang="fr-FR" altLang="fr-FR" sz="4800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de la délégation italienne</a:t>
            </a:r>
          </a:p>
        </p:txBody>
      </p:sp>
      <p:pic>
        <p:nvPicPr>
          <p:cNvPr id="5" name="Image 4" descr="cid:image007.png@01D3395D.A3B49920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608" y="189729"/>
            <a:ext cx="3086336" cy="1018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04" y="6126229"/>
            <a:ext cx="702945" cy="336550"/>
          </a:xfrm>
          <a:prstGeom prst="rect">
            <a:avLst/>
          </a:prstGeom>
          <a:noFill/>
        </p:spPr>
      </p:pic>
      <p:pic>
        <p:nvPicPr>
          <p:cNvPr id="7" name="Immagin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028" y="6165630"/>
            <a:ext cx="1062355" cy="340995"/>
          </a:xfrm>
          <a:prstGeom prst="rect">
            <a:avLst/>
          </a:prstGeom>
          <a:noFill/>
        </p:spPr>
      </p:pic>
      <p:pic>
        <p:nvPicPr>
          <p:cNvPr id="8" name="Immagine 13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526" y="6168805"/>
            <a:ext cx="1137285" cy="337820"/>
          </a:xfrm>
          <a:prstGeom prst="rect">
            <a:avLst/>
          </a:prstGeom>
          <a:noFill/>
        </p:spPr>
      </p:pic>
      <p:pic>
        <p:nvPicPr>
          <p:cNvPr id="9" name="Immagine 14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7622" y="6059554"/>
            <a:ext cx="469900" cy="469900"/>
          </a:xfrm>
          <a:prstGeom prst="rect">
            <a:avLst/>
          </a:prstGeom>
          <a:noFill/>
        </p:spPr>
      </p:pic>
      <p:pic>
        <p:nvPicPr>
          <p:cNvPr id="10" name="Immagine 15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740" y="6064387"/>
            <a:ext cx="575945" cy="514350"/>
          </a:xfrm>
          <a:prstGeom prst="rect">
            <a:avLst/>
          </a:prstGeom>
          <a:noFill/>
        </p:spPr>
      </p:pic>
      <p:pic>
        <p:nvPicPr>
          <p:cNvPr id="11" name="Immagine 16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405" y="6165630"/>
            <a:ext cx="770890" cy="311785"/>
          </a:xfrm>
          <a:prstGeom prst="rect">
            <a:avLst/>
          </a:prstGeom>
          <a:noFill/>
        </p:spPr>
      </p:pic>
      <p:pic>
        <p:nvPicPr>
          <p:cNvPr id="12" name="Immagine 17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661" y="6139595"/>
            <a:ext cx="824230" cy="3378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3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sz="32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L’approche compétences : la notion de compétence</a:t>
            </a:r>
            <a:endParaRPr lang="fr-FR" altLang="fr-FR" sz="320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Textfeld 41"/>
          <p:cNvSpPr txBox="1"/>
          <p:nvPr/>
        </p:nvSpPr>
        <p:spPr>
          <a:xfrm>
            <a:off x="8417100" y="864868"/>
            <a:ext cx="609420" cy="427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176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02</a:t>
            </a:r>
            <a:endParaRPr lang="de-DE" sz="2176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Textfeld 36"/>
          <p:cNvSpPr txBox="1"/>
          <p:nvPr/>
        </p:nvSpPr>
        <p:spPr>
          <a:xfrm>
            <a:off x="2744013" y="1005168"/>
            <a:ext cx="57694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●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</a:t>
            </a:r>
          </a:p>
        </p:txBody>
      </p:sp>
      <p:sp>
        <p:nvSpPr>
          <p:cNvPr id="28" name="Ellipse 27"/>
          <p:cNvSpPr>
            <a:spLocks noChangeArrowheads="1"/>
          </p:cNvSpPr>
          <p:nvPr/>
        </p:nvSpPr>
        <p:spPr bwMode="auto">
          <a:xfrm>
            <a:off x="1447081" y="2765582"/>
            <a:ext cx="576263" cy="574675"/>
          </a:xfrm>
          <a:prstGeom prst="ellipse">
            <a:avLst/>
          </a:prstGeom>
          <a:solidFill>
            <a:srgbClr val="E5312C"/>
          </a:solidFill>
          <a:ln w="25400">
            <a:solidFill>
              <a:srgbClr val="E5312C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lIns="0" tIns="36000" rIns="0" bIns="36000" anchor="ctr"/>
          <a:lstStyle/>
          <a:p>
            <a:pPr algn="ctr"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29" name="Rectangle à coins arrondis 28"/>
          <p:cNvSpPr/>
          <p:nvPr/>
        </p:nvSpPr>
        <p:spPr>
          <a:xfrm>
            <a:off x="485976" y="1413328"/>
            <a:ext cx="8402637" cy="863600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Une définition simple et partagée de la ‘compétence’</a:t>
            </a:r>
          </a:p>
          <a:p>
            <a:pPr algn="ctr">
              <a:defRPr/>
            </a:pPr>
            <a:endParaRPr lang="fr-FR" sz="10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r>
              <a:rPr lang="fr-FR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 Capacité à exercer des activités dans une </a:t>
            </a:r>
            <a:r>
              <a:rPr lang="fr-FR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situation professionnelle </a:t>
            </a:r>
            <a:r>
              <a:rPr lang="fr-FR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donnée »</a:t>
            </a:r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>
            <a:off x="473943" y="3670456"/>
            <a:ext cx="252095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fr-FR" altLang="fr-FR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</a:t>
            </a:r>
            <a:r>
              <a:rPr lang="fr-FR" altLang="fr-FR" b="1" u="sng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 Savoir-Faire »</a:t>
            </a:r>
            <a:endParaRPr lang="fr-FR" altLang="fr-FR" b="1" u="sng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fr-FR" altLang="fr-FR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alt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Capacité à mettre en œuvre les savoirs acquis, développés notamment au cours des expériences professionnelles</a:t>
            </a:r>
          </a:p>
        </p:txBody>
      </p:sp>
      <p:sp>
        <p:nvSpPr>
          <p:cNvPr id="31" name="Ellipse 30"/>
          <p:cNvSpPr>
            <a:spLocks noChangeArrowheads="1"/>
          </p:cNvSpPr>
          <p:nvPr/>
        </p:nvSpPr>
        <p:spPr bwMode="auto">
          <a:xfrm>
            <a:off x="4449572" y="2768756"/>
            <a:ext cx="576263" cy="576262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36000" rIns="0" bIns="36000" anchor="ctr"/>
          <a:lstStyle/>
          <a:p>
            <a:pPr algn="ctr"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32" name="Rectangle 35"/>
          <p:cNvSpPr>
            <a:spLocks noChangeArrowheads="1"/>
          </p:cNvSpPr>
          <p:nvPr/>
        </p:nvSpPr>
        <p:spPr bwMode="auto">
          <a:xfrm>
            <a:off x="3478022" y="3670456"/>
            <a:ext cx="2519363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fr-FR" altLang="fr-FR" b="1" u="sng" dirty="0">
                <a:solidFill>
                  <a:srgbClr val="F394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</a:t>
            </a:r>
            <a:r>
              <a:rPr lang="fr-FR" altLang="fr-FR" b="1" u="sng" dirty="0" smtClean="0">
                <a:solidFill>
                  <a:srgbClr val="F394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 Savoirs »</a:t>
            </a:r>
            <a:endParaRPr lang="fr-FR" altLang="fr-FR" b="1" u="sng" dirty="0">
              <a:solidFill>
                <a:srgbClr val="F394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fr-FR" altLang="fr-FR" dirty="0">
              <a:solidFill>
                <a:srgbClr val="F394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altLang="fr-FR" dirty="0">
                <a:solidFill>
                  <a:srgbClr val="F394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Ensemble de connaissances théoriques et techniques acquises par l’enseignement</a:t>
            </a:r>
          </a:p>
        </p:txBody>
      </p:sp>
      <p:sp>
        <p:nvSpPr>
          <p:cNvPr id="33" name="Ellipse 32"/>
          <p:cNvSpPr>
            <a:spLocks noChangeArrowheads="1"/>
          </p:cNvSpPr>
          <p:nvPr/>
        </p:nvSpPr>
        <p:spPr bwMode="auto">
          <a:xfrm>
            <a:off x="7227167" y="2776694"/>
            <a:ext cx="576262" cy="576263"/>
          </a:xfrm>
          <a:prstGeom prst="ellipse">
            <a:avLst/>
          </a:prstGeom>
          <a:solidFill>
            <a:srgbClr val="4276B9"/>
          </a:soli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36000" rIns="0" bIns="36000" anchor="ctr"/>
          <a:lstStyle/>
          <a:p>
            <a:pPr algn="ctr"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255617" y="3670456"/>
            <a:ext cx="2519362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fr-FR" b="1" u="sng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</a:t>
            </a:r>
            <a:r>
              <a:rPr lang="fr-FR" b="1" u="sng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 Qualités Professionnelles »</a:t>
            </a:r>
            <a:endParaRPr lang="fr-FR" b="1" u="sng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endParaRPr lang="fr-FR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r>
              <a:rPr lang="fr-FR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Ensemble de manières d’agir et des capacités relationnelles utiles pour interagir dans un contexte 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professionnel</a:t>
            </a:r>
          </a:p>
        </p:txBody>
      </p:sp>
    </p:spTree>
    <p:extLst>
      <p:ext uri="{BB962C8B-B14F-4D97-AF65-F5344CB8AC3E}">
        <p14:creationId xmlns:p14="http://schemas.microsoft.com/office/powerpoint/2010/main" val="155025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3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sz="32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L’approche compétences : le référentiel des    14 qualités professionnelles</a:t>
            </a:r>
            <a:endParaRPr lang="fr-FR" altLang="fr-FR" sz="320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Textfeld 41"/>
          <p:cNvSpPr txBox="1"/>
          <p:nvPr/>
        </p:nvSpPr>
        <p:spPr>
          <a:xfrm>
            <a:off x="4250651" y="1722463"/>
            <a:ext cx="609420" cy="427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176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02</a:t>
            </a:r>
            <a:endParaRPr lang="de-DE" sz="2176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Textfeld 36"/>
          <p:cNvSpPr txBox="1"/>
          <p:nvPr/>
        </p:nvSpPr>
        <p:spPr>
          <a:xfrm>
            <a:off x="2744013" y="1005168"/>
            <a:ext cx="57694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●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</a:t>
            </a:r>
          </a:p>
        </p:txBody>
      </p:sp>
      <p:grpSp>
        <p:nvGrpSpPr>
          <p:cNvPr id="12" name="Grouper 6"/>
          <p:cNvGrpSpPr/>
          <p:nvPr/>
        </p:nvGrpSpPr>
        <p:grpSpPr>
          <a:xfrm>
            <a:off x="462844" y="1613632"/>
            <a:ext cx="8794047" cy="4609971"/>
            <a:chOff x="1794068" y="1293814"/>
            <a:chExt cx="10004823" cy="5439088"/>
          </a:xfrm>
        </p:grpSpPr>
        <p:grpSp>
          <p:nvGrpSpPr>
            <p:cNvPr id="13" name="Groupe 88"/>
            <p:cNvGrpSpPr>
              <a:grpSpLocks/>
            </p:cNvGrpSpPr>
            <p:nvPr/>
          </p:nvGrpSpPr>
          <p:grpSpPr bwMode="auto">
            <a:xfrm>
              <a:off x="1794068" y="1293814"/>
              <a:ext cx="4520800" cy="3345550"/>
              <a:chOff x="270793" y="1294207"/>
              <a:chExt cx="4520211" cy="3345445"/>
            </a:xfrm>
          </p:grpSpPr>
          <p:sp>
            <p:nvSpPr>
              <p:cNvPr id="41" name="Rectangle 40"/>
              <p:cNvSpPr>
                <a:spLocks noChangeArrowheads="1"/>
              </p:cNvSpPr>
              <p:nvPr/>
            </p:nvSpPr>
            <p:spPr bwMode="auto">
              <a:xfrm>
                <a:off x="270793" y="1294207"/>
                <a:ext cx="4520211" cy="3152677"/>
              </a:xfrm>
              <a:prstGeom prst="rect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endParaRPr lang="fr-FR" altLang="x-none"/>
              </a:p>
            </p:txBody>
          </p:sp>
          <p:sp>
            <p:nvSpPr>
              <p:cNvPr id="42" name="ZoneTexte 41"/>
              <p:cNvSpPr txBox="1"/>
              <p:nvPr/>
            </p:nvSpPr>
            <p:spPr>
              <a:xfrm>
                <a:off x="403515" y="1337069"/>
                <a:ext cx="4017435" cy="76255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fr-FR" b="1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L’entreprise est une organisation soumise à son environnement…</a:t>
                </a:r>
              </a:p>
            </p:txBody>
          </p:sp>
          <p:sp>
            <p:nvSpPr>
              <p:cNvPr id="43" name="ZoneTexte 42"/>
              <p:cNvSpPr txBox="1"/>
              <p:nvPr/>
            </p:nvSpPr>
            <p:spPr>
              <a:xfrm>
                <a:off x="422133" y="2279373"/>
                <a:ext cx="3638073" cy="236027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  <a:defRPr/>
                </a:pPr>
                <a:r>
                  <a:rPr lang="fr-FR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Capacité d’adaptation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  <a:defRPr/>
                </a:pPr>
                <a:r>
                  <a:rPr lang="fr-FR" dirty="0" smtClean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Gestion </a:t>
                </a:r>
                <a:r>
                  <a:rPr lang="fr-FR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du stress 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  <a:defRPr/>
                </a:pPr>
                <a:r>
                  <a:rPr lang="fr-FR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Sens </a:t>
                </a:r>
                <a:r>
                  <a:rPr lang="fr-FR" dirty="0" smtClean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 </a:t>
                </a:r>
                <a:r>
                  <a:rPr lang="fr-FR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l’organisation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  <a:defRPr/>
                </a:pPr>
                <a:r>
                  <a:rPr lang="fr-FR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Rigueur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  <a:defRPr/>
                </a:pPr>
                <a:endParaRPr lang="fr-FR" sz="16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6450049" y="1293814"/>
              <a:ext cx="4385620" cy="3152775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endParaRPr lang="fr-FR" altLang="x-none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1794068" y="4540250"/>
              <a:ext cx="9041601" cy="2157411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endParaRPr lang="fr-FR" altLang="x-none"/>
            </a:p>
          </p:txBody>
        </p:sp>
        <p:grpSp>
          <p:nvGrpSpPr>
            <p:cNvPr id="16" name="Groupe 94"/>
            <p:cNvGrpSpPr>
              <a:grpSpLocks/>
            </p:cNvGrpSpPr>
            <p:nvPr/>
          </p:nvGrpSpPr>
          <p:grpSpPr bwMode="auto">
            <a:xfrm>
              <a:off x="4402553" y="2112950"/>
              <a:ext cx="3763962" cy="3557586"/>
              <a:chOff x="2607855" y="1643599"/>
              <a:chExt cx="4331291" cy="4318683"/>
            </a:xfrm>
          </p:grpSpPr>
          <p:pic>
            <p:nvPicPr>
              <p:cNvPr id="40" name="Image 98"/>
              <p:cNvPicPr>
                <a:picLocks noChangeAspect="1"/>
              </p:cNvPicPr>
              <p:nvPr/>
            </p:nvPicPr>
            <p:blipFill>
              <a:blip r:embed="rId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633519">
                <a:off x="2607855" y="2246700"/>
                <a:ext cx="2238375" cy="3286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" name="Image 95"/>
              <p:cNvPicPr>
                <a:picLocks noChangeAspect="1"/>
              </p:cNvPicPr>
              <p:nvPr/>
            </p:nvPicPr>
            <p:blipFill>
              <a:blip r:embed="rId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225515">
                <a:off x="3744976" y="3173820"/>
                <a:ext cx="2254971" cy="33219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7" name="Image 96"/>
              <p:cNvPicPr>
                <a:picLocks noChangeAspect="1"/>
              </p:cNvPicPr>
              <p:nvPr/>
            </p:nvPicPr>
            <p:blipFill>
              <a:blip r:embed="rId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00772" y="2151820"/>
                <a:ext cx="2238374" cy="32861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9" name="Image 97"/>
              <p:cNvPicPr>
                <a:picLocks noChangeAspect="1"/>
              </p:cNvPicPr>
              <p:nvPr/>
            </p:nvPicPr>
            <p:blipFill>
              <a:blip r:embed="rId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037737">
                <a:off x="3556205" y="1119724"/>
                <a:ext cx="2238376" cy="32861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7" name="ZoneTexte 16"/>
            <p:cNvSpPr txBox="1"/>
            <p:nvPr/>
          </p:nvSpPr>
          <p:spPr>
            <a:xfrm>
              <a:off x="7010345" y="1336676"/>
              <a:ext cx="3881437" cy="7625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avec une dimension collective et une coopération nécessaire…</a:t>
              </a: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8100561" y="2468631"/>
              <a:ext cx="2330451" cy="43575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q"/>
                <a:defRPr/>
              </a:pPr>
              <a:r>
                <a:rPr lang="fr-FR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Travail en équipe </a:t>
              </a: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8100561" y="2905890"/>
              <a:ext cx="2611438" cy="7625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q"/>
                <a:defRPr/>
              </a:pPr>
              <a:r>
                <a:rPr lang="fr-FR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Capacité à fédérer</a:t>
              </a:r>
            </a:p>
            <a:p>
              <a:pPr>
                <a:defRPr/>
              </a:pPr>
              <a:endParaRPr lang="fr-FR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AutoShape 7"/>
            <p:cNvSpPr>
              <a:spLocks noChangeArrowheads="1"/>
            </p:cNvSpPr>
            <p:nvPr/>
          </p:nvSpPr>
          <p:spPr bwMode="auto">
            <a:xfrm>
              <a:off x="4896270" y="3163889"/>
              <a:ext cx="2674937" cy="1417637"/>
            </a:xfrm>
            <a:prstGeom prst="hexagon">
              <a:avLst>
                <a:gd name="adj" fmla="val 27049"/>
                <a:gd name="vf" fmla="val 115470"/>
              </a:avLst>
            </a:prstGeom>
            <a:solidFill>
              <a:schemeClr val="bg1"/>
            </a:solidFill>
            <a:ln w="6350">
              <a:solidFill>
                <a:schemeClr val="bg2"/>
              </a:solidFill>
              <a:miter lim="800000"/>
              <a:headEnd/>
              <a:tailEnd/>
            </a:ln>
            <a:extLst/>
          </p:spPr>
          <p:txBody>
            <a:bodyPr wrap="none" lIns="0" tIns="0" rIns="0" bIns="0" anchor="ctr"/>
            <a:lstStyle>
              <a:lvl1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fr-FR" altLang="fr-FR" sz="18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Qualités</a:t>
              </a:r>
            </a:p>
            <a:p>
              <a:pPr algn="ctr">
                <a:defRPr/>
              </a:pPr>
              <a:r>
                <a:rPr lang="fr-FR" altLang="fr-FR" sz="18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Professionnelles</a:t>
              </a: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8160342" y="5280093"/>
              <a:ext cx="3638549" cy="43575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q"/>
                <a:defRPr/>
              </a:pPr>
              <a:r>
                <a:rPr lang="fr-FR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Persévérance</a:t>
              </a: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8100561" y="3326576"/>
              <a:ext cx="2197099" cy="7625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q"/>
                <a:defRPr/>
              </a:pPr>
              <a:r>
                <a:rPr lang="fr-FR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Sens de la  </a:t>
              </a:r>
            </a:p>
            <a:p>
              <a:pPr>
                <a:defRPr/>
              </a:pPr>
              <a:r>
                <a:rPr lang="fr-FR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 communication  </a:t>
              </a: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8152650" y="4932905"/>
              <a:ext cx="2813050" cy="43575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q"/>
                <a:defRPr/>
              </a:pPr>
              <a:r>
                <a:rPr lang="fr-FR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Réactivité </a:t>
              </a: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1945857" y="4906266"/>
              <a:ext cx="2840037" cy="43575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q"/>
                <a:defRPr/>
              </a:pPr>
              <a:r>
                <a:rPr lang="fr-FR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Capacité de décision</a:t>
              </a: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8152650" y="4605880"/>
              <a:ext cx="2840043" cy="43575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q"/>
                <a:defRPr/>
              </a:pPr>
              <a:r>
                <a:rPr lang="fr-FR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Prise de recul</a:t>
              </a: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1971258" y="4582416"/>
              <a:ext cx="1857375" cy="43575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q"/>
                <a:defRPr/>
              </a:pPr>
              <a:r>
                <a:rPr lang="fr-FR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Autonomie</a:t>
              </a: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2257427" y="6260831"/>
              <a:ext cx="7439025" cy="47207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2000" b="1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Et une performance en lien avec les qualités individuelles 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971258" y="5625325"/>
              <a:ext cx="1485664" cy="4357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q"/>
                <a:defRPr/>
              </a:pPr>
              <a:r>
                <a:rPr lang="fr-FR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Curiosité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960144" y="5233290"/>
              <a:ext cx="2742491" cy="4357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q"/>
                <a:defRPr/>
              </a:pPr>
              <a:r>
                <a:rPr lang="fr-FR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Force de proposition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120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3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sz="32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L’approche compétences : la traduction concrète à travers le profil de compétences</a:t>
            </a:r>
            <a:endParaRPr lang="fr-FR" altLang="fr-FR" sz="320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Textfeld 41"/>
          <p:cNvSpPr txBox="1"/>
          <p:nvPr/>
        </p:nvSpPr>
        <p:spPr>
          <a:xfrm>
            <a:off x="8417100" y="864868"/>
            <a:ext cx="609420" cy="427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176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02</a:t>
            </a:r>
            <a:endParaRPr lang="de-DE" sz="2176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2" name="Groupe 3"/>
          <p:cNvGrpSpPr>
            <a:grpSpLocks/>
          </p:cNvGrpSpPr>
          <p:nvPr/>
        </p:nvGrpSpPr>
        <p:grpSpPr bwMode="auto">
          <a:xfrm>
            <a:off x="232511" y="1292037"/>
            <a:ext cx="3168004" cy="1680782"/>
            <a:chOff x="230912" y="1749976"/>
            <a:chExt cx="3630669" cy="1574995"/>
          </a:xfrm>
        </p:grpSpPr>
        <p:sp>
          <p:nvSpPr>
            <p:cNvPr id="13" name="Rectangle à coins arrondis 12"/>
            <p:cNvSpPr/>
            <p:nvPr/>
          </p:nvSpPr>
          <p:spPr>
            <a:xfrm>
              <a:off x="230912" y="1749976"/>
              <a:ext cx="3630669" cy="157499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72000" rIns="36000" bIns="72000" anchor="ctr"/>
            <a:lstStyle/>
            <a:p>
              <a:pPr algn="ctr">
                <a:spcAft>
                  <a:spcPts val="600"/>
                </a:spcAft>
                <a:defRPr/>
              </a:pPr>
              <a:r>
                <a:rPr lang="fr-FR" sz="1100" b="1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POUR LE CANDIDAT</a:t>
              </a:r>
            </a:p>
            <a:p>
              <a:pPr marL="533400">
                <a:defRPr/>
              </a:pPr>
              <a:r>
                <a:rPr lang="fr-FR" sz="12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Pouvoir identifier et valoriser ses compétences auprès des recruteurs pour bénéficier de plus </a:t>
              </a:r>
              <a:r>
                <a:rPr lang="fr-FR" sz="1200" dirty="0" smtClean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d’opportunités</a:t>
              </a:r>
            </a:p>
            <a:p>
              <a:pPr marL="533400">
                <a:defRPr/>
              </a:pPr>
              <a:endParaRPr lang="fr-FR" sz="12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533400">
                <a:defRPr/>
              </a:pPr>
              <a:r>
                <a:rPr lang="fr-FR" sz="1200" dirty="0" smtClean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Améliorer la compréhension des attentes des employeurs</a:t>
              </a:r>
              <a:endParaRPr lang="fr-FR" sz="12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>
                <a:defRPr/>
              </a:pPr>
              <a:endParaRPr lang="fr-FR" sz="1100" dirty="0">
                <a:solidFill>
                  <a:srgbClr val="F39400"/>
                </a:solidFill>
              </a:endParaRPr>
            </a:p>
          </p:txBody>
        </p:sp>
        <p:pic>
          <p:nvPicPr>
            <p:cNvPr id="14" name="Picture 5" descr="d:\Profiles\lerrico\AppData\Local\Temp\4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39" y="2071709"/>
              <a:ext cx="655637" cy="711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Groupe 6"/>
          <p:cNvGrpSpPr>
            <a:grpSpLocks/>
          </p:cNvGrpSpPr>
          <p:nvPr/>
        </p:nvGrpSpPr>
        <p:grpSpPr bwMode="auto">
          <a:xfrm>
            <a:off x="5653073" y="1292036"/>
            <a:ext cx="3382963" cy="1857563"/>
            <a:chOff x="5292080" y="1340767"/>
            <a:chExt cx="3383607" cy="1255565"/>
          </a:xfrm>
        </p:grpSpPr>
        <p:sp>
          <p:nvSpPr>
            <p:cNvPr id="16" name="Rectangle à coins arrondis 15"/>
            <p:cNvSpPr/>
            <p:nvPr/>
          </p:nvSpPr>
          <p:spPr>
            <a:xfrm>
              <a:off x="5292080" y="1340767"/>
              <a:ext cx="3383607" cy="125556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72000" rIns="36000" bIns="72000" anchor="ctr"/>
            <a:lstStyle/>
            <a:p>
              <a:pPr algn="ctr">
                <a:spcAft>
                  <a:spcPts val="600"/>
                </a:spcAft>
                <a:defRPr/>
              </a:pPr>
              <a:r>
                <a:rPr lang="fr-FR" sz="1200" b="1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POUR LE RECRUTEUR</a:t>
              </a:r>
            </a:p>
            <a:p>
              <a:pPr marL="533400">
                <a:defRPr/>
              </a:pPr>
              <a:r>
                <a:rPr lang="fr-FR" sz="12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Développer et faciliter la saisie des compétences dans </a:t>
              </a:r>
              <a:r>
                <a:rPr lang="fr-FR" sz="1200" dirty="0" smtClean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l’offre</a:t>
              </a:r>
            </a:p>
            <a:p>
              <a:pPr marL="533400">
                <a:defRPr/>
              </a:pPr>
              <a:endParaRPr lang="fr-FR" sz="6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533400">
                <a:defRPr/>
              </a:pPr>
              <a:r>
                <a:rPr lang="fr-FR" sz="12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Enrichir le « </a:t>
              </a:r>
              <a:r>
                <a:rPr lang="fr-FR" sz="1200" dirty="0" err="1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sourcing</a:t>
              </a:r>
              <a:r>
                <a:rPr lang="fr-FR" sz="12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 »  de profils plus pertinents et </a:t>
              </a:r>
              <a:r>
                <a:rPr lang="fr-FR" sz="1200" dirty="0" smtClean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différents</a:t>
              </a:r>
            </a:p>
            <a:p>
              <a:pPr marL="533400">
                <a:defRPr/>
              </a:pPr>
              <a:endParaRPr lang="fr-FR" sz="6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533400">
                <a:defRPr/>
              </a:pPr>
              <a:r>
                <a:rPr lang="fr-FR" sz="12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Des suggestions de profils pour élargir son </a:t>
              </a:r>
              <a:r>
                <a:rPr lang="fr-FR" sz="1200" dirty="0" err="1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sourcing</a:t>
              </a:r>
              <a:endParaRPr lang="fr-FR" sz="12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>
                <a:defRPr/>
              </a:pPr>
              <a:endParaRPr lang="fr-FR" sz="1100" dirty="0">
                <a:solidFill>
                  <a:schemeClr val="tx2"/>
                </a:solidFill>
              </a:endParaRPr>
            </a:p>
          </p:txBody>
        </p:sp>
        <p:pic>
          <p:nvPicPr>
            <p:cNvPr id="17" name="Picture 4" descr="d:\Profiles\lerrico\AppData\Local\Temp\3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364088" y="1628800"/>
              <a:ext cx="568551" cy="68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8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086" y="4066298"/>
            <a:ext cx="1590675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5753086" y="3398828"/>
            <a:ext cx="1692275" cy="63360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fr-FR" sz="1200" b="1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Recherche directe depuis la page d’accueil</a:t>
            </a:r>
            <a:endParaRPr lang="fr-FR" sz="120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" name="Image 11"/>
          <p:cNvPicPr preferRelativeResize="0"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11" y="4324012"/>
            <a:ext cx="154781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7453299" y="3820775"/>
            <a:ext cx="1582737" cy="179387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fr-FR" sz="1200" b="1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partir du dépôt d’offre en ligne</a:t>
            </a:r>
            <a:endParaRPr lang="fr-FR" sz="120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3" name="Imag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911" y="3914805"/>
            <a:ext cx="893688" cy="1269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243800" y="3470025"/>
            <a:ext cx="2317750" cy="2762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fr-FR" sz="1200" b="1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Une valorisation des compétences sur le C.V.</a:t>
            </a:r>
            <a:endParaRPr lang="fr-FR" sz="120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1117601" y="5484813"/>
            <a:ext cx="6820954" cy="1257300"/>
          </a:xfrm>
          <a:prstGeom prst="round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72000" anchor="ctr"/>
          <a:lstStyle/>
          <a:p>
            <a:pPr algn="ctr">
              <a:spcAft>
                <a:spcPts val="600"/>
              </a:spcAft>
              <a:defRPr/>
            </a:pPr>
            <a:endParaRPr lang="fr-FR" sz="1200" b="1" dirty="0">
              <a:solidFill>
                <a:srgbClr val="E5312C"/>
              </a:solidFill>
            </a:endParaRPr>
          </a:p>
          <a:p>
            <a:pPr algn="ctr">
              <a:spcAft>
                <a:spcPts val="600"/>
              </a:spcAft>
              <a:defRPr/>
            </a:pPr>
            <a:r>
              <a:rPr lang="fr-FR" sz="1200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POUR PÔLE EMPLOI</a:t>
            </a:r>
          </a:p>
          <a:p>
            <a:pPr algn="ctr">
              <a:spcAft>
                <a:spcPts val="600"/>
              </a:spcAft>
              <a:defRPr/>
            </a:pPr>
            <a:r>
              <a:rPr lang="fr-FR" sz="12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Amélioration de l’accompagnement des recruteurs sur la définition de leurs besoins</a:t>
            </a:r>
          </a:p>
          <a:p>
            <a:pPr algn="ctr">
              <a:spcAft>
                <a:spcPts val="600"/>
              </a:spcAft>
              <a:defRPr/>
            </a:pPr>
            <a:r>
              <a:rPr lang="fr-FR" sz="12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Amélioration de l’accompagnement des candidats pour valoriser leurs compétences </a:t>
            </a:r>
          </a:p>
          <a:p>
            <a:pPr algn="ctr">
              <a:spcAft>
                <a:spcPts val="600"/>
              </a:spcAft>
              <a:defRPr/>
            </a:pPr>
            <a:r>
              <a:rPr lang="fr-FR" sz="12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Facilitation du développement du conseil en évolution </a:t>
            </a:r>
            <a:r>
              <a:rPr lang="fr-FR" sz="12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professionnelle en se centrant sur l’approche compétence</a:t>
            </a:r>
            <a:endParaRPr lang="fr-FR" sz="120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41325" algn="ctr">
              <a:defRPr/>
            </a:pPr>
            <a:endParaRPr lang="fr-FR" sz="1100" b="1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26" name="Groupe 17"/>
          <p:cNvGrpSpPr>
            <a:grpSpLocks/>
          </p:cNvGrpSpPr>
          <p:nvPr/>
        </p:nvGrpSpPr>
        <p:grpSpPr bwMode="auto">
          <a:xfrm>
            <a:off x="3544710" y="2636838"/>
            <a:ext cx="1986772" cy="2373312"/>
            <a:chOff x="3544854" y="2564904"/>
            <a:chExt cx="1986525" cy="2372931"/>
          </a:xfrm>
          <a:solidFill>
            <a:schemeClr val="bg2">
              <a:lumMod val="75000"/>
            </a:schemeClr>
          </a:solidFill>
        </p:grpSpPr>
        <p:sp>
          <p:nvSpPr>
            <p:cNvPr id="27" name="Ellipse 26"/>
            <p:cNvSpPr/>
            <p:nvPr/>
          </p:nvSpPr>
          <p:spPr>
            <a:xfrm>
              <a:off x="3544854" y="2564904"/>
              <a:ext cx="1986525" cy="1923564"/>
            </a:xfrm>
            <a:prstGeom prst="ellipse">
              <a:avLst/>
            </a:prstGeom>
            <a:grpFill/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8000"/>
            <a:lstStyle/>
            <a:p>
              <a:pPr algn="ctr">
                <a:defRPr/>
              </a:pPr>
              <a:endParaRPr lang="fr-FR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>
                <a:defRPr/>
              </a:pPr>
              <a:r>
                <a:rPr lang="fr-FR" sz="2000" b="1" dirty="0" smtClean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 profil de compétences</a:t>
              </a:r>
              <a:endParaRPr lang="fr-FR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34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936" y="3774576"/>
              <a:ext cx="1128792" cy="1163259"/>
            </a:xfrm>
            <a:prstGeom prst="rect">
              <a:avLst/>
            </a:prstGeom>
            <a:grpFill/>
            <a:ln w="9525">
              <a:solidFill>
                <a:schemeClr val="bg2">
                  <a:lumMod val="60000"/>
                  <a:lumOff val="40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35" name="Flèche droite 34"/>
          <p:cNvSpPr/>
          <p:nvPr/>
        </p:nvSpPr>
        <p:spPr>
          <a:xfrm rot="18714172" flipV="1">
            <a:off x="5203018" y="2550320"/>
            <a:ext cx="396875" cy="287338"/>
          </a:xfrm>
          <a:prstGeom prst="rightArrow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6" name="Flèche droite 35"/>
          <p:cNvSpPr/>
          <p:nvPr/>
        </p:nvSpPr>
        <p:spPr>
          <a:xfrm rot="3006566" flipH="1" flipV="1">
            <a:off x="3559915" y="2505912"/>
            <a:ext cx="396875" cy="287338"/>
          </a:xfrm>
          <a:prstGeom prst="rightArrow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7" name="Flèche droite 36"/>
          <p:cNvSpPr/>
          <p:nvPr/>
        </p:nvSpPr>
        <p:spPr>
          <a:xfrm rot="5400000">
            <a:off x="4362436" y="5049838"/>
            <a:ext cx="395287" cy="287338"/>
          </a:xfrm>
          <a:prstGeom prst="rightArrow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9" name="Espace réservé du numéro de diapositive 5"/>
          <p:cNvSpPr txBox="1">
            <a:spLocks/>
          </p:cNvSpPr>
          <p:nvPr/>
        </p:nvSpPr>
        <p:spPr bwMode="auto">
          <a:xfrm>
            <a:off x="6758865" y="6381328"/>
            <a:ext cx="2133600" cy="3762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r" defTabSz="914400" rtl="0" eaLnBrk="0" latinLnBrk="0" hangingPunct="0">
              <a:defRPr sz="1200" b="1" kern="1200">
                <a:solidFill>
                  <a:srgbClr val="6B8AB2"/>
                </a:solidFill>
                <a:latin typeface="Calibri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altLang="fr-FR" dirty="0" smtClean="0"/>
              <a:t>11</a:t>
            </a:r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41591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405BA-7895-441E-958B-983EAD7CBA6E}" type="datetime4">
              <a:rPr lang="fr-FR" altLang="fr-FR">
                <a:solidFill>
                  <a:srgbClr val="071921"/>
                </a:solidFill>
              </a:rPr>
              <a:pPr/>
              <a:t>5 septembre 2019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5123AE-1158-4B88-B690-799B0F9CCDA1}" type="slidenum">
              <a:rPr lang="fr-FR" altLang="fr-FR">
                <a:solidFill>
                  <a:srgbClr val="071921"/>
                </a:solidFill>
              </a:rPr>
              <a:pPr/>
              <a:t>13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title"/>
          </p:nvPr>
        </p:nvSpPr>
        <p:spPr>
          <a:xfrm>
            <a:off x="-225777" y="2247900"/>
            <a:ext cx="8737599" cy="31115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r>
              <a:rPr lang="fr-FR" altLang="fr-FR" sz="4000" kern="1200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La formation, au service du développement de compétences et du retour à l’emploi</a:t>
            </a:r>
            <a:r>
              <a:rPr lang="fr-FR" altLang="fr-FR" sz="4000" kern="12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/>
            </a:r>
            <a:br>
              <a:rPr lang="fr-FR" altLang="fr-FR" sz="4000" kern="12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</a:br>
            <a:r>
              <a:rPr lang="fr-FR" altLang="fr-FR" sz="2400" i="1" kern="12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/>
            </a:r>
            <a:br>
              <a:rPr lang="fr-FR" altLang="fr-FR" sz="2400" i="1" kern="12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</a:br>
            <a:r>
              <a:rPr lang="fr-FR" altLang="fr-FR" sz="2400" i="1" kern="1200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Carole JOUGON, responsable d’équipe Pôle emploi Marseille Paradis</a:t>
            </a:r>
            <a:br>
              <a:rPr lang="fr-FR" altLang="fr-FR" sz="2400" i="1" kern="1200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</a:br>
            <a:r>
              <a:rPr lang="fr-FR" altLang="fr-FR" sz="2400" i="1" kern="1200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Sophie BERNACHON, conseillère référente formation</a:t>
            </a:r>
            <a:endParaRPr lang="fr-FR" altLang="fr-FR" sz="2400" i="1" kern="1200" dirty="0">
              <a:latin typeface="Calibri" panose="020F0502020204030204" pitchFamily="34" charset="0"/>
              <a:ea typeface="ＭＳ Ｐゴシック" pitchFamily="34" charset="-128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formation au service du développement des </a:t>
            </a:r>
            <a:r>
              <a:rPr lang="fr-FR" sz="32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compétences </a:t>
            </a:r>
            <a:r>
              <a:rPr lang="fr-FR" sz="32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du retour à l’emploi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B7A2-1954-4732-BBD5-C9C4E3D52CC1}" type="datetime4">
              <a:rPr lang="fr-FR" altLang="fr-FR" smtClean="0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7C1935-C248-45EE-9806-F5C77D14C58B}" type="slidenum">
              <a:rPr lang="fr-FR" altLang="fr-FR" smtClean="0"/>
              <a:pPr/>
              <a:t>14</a:t>
            </a:fld>
            <a:endParaRPr lang="fr-FR" altLang="fr-FR"/>
          </a:p>
        </p:txBody>
      </p:sp>
      <p:grpSp>
        <p:nvGrpSpPr>
          <p:cNvPr id="7" name="Group 5"/>
          <p:cNvGrpSpPr/>
          <p:nvPr/>
        </p:nvGrpSpPr>
        <p:grpSpPr>
          <a:xfrm>
            <a:off x="2261696" y="1259006"/>
            <a:ext cx="6573828" cy="1633623"/>
            <a:chOff x="2284274" y="1484785"/>
            <a:chExt cx="6573828" cy="1445237"/>
          </a:xfrm>
        </p:grpSpPr>
        <p:grpSp>
          <p:nvGrpSpPr>
            <p:cNvPr id="8" name="Group 8"/>
            <p:cNvGrpSpPr/>
            <p:nvPr/>
          </p:nvGrpSpPr>
          <p:grpSpPr>
            <a:xfrm>
              <a:off x="2738102" y="1484785"/>
              <a:ext cx="6120000" cy="1445237"/>
              <a:chOff x="2738102" y="1484785"/>
              <a:chExt cx="6120000" cy="1445237"/>
            </a:xfrm>
          </p:grpSpPr>
          <p:sp>
            <p:nvSpPr>
              <p:cNvPr id="10" name="Rounded Rectangle 3"/>
              <p:cNvSpPr/>
              <p:nvPr/>
            </p:nvSpPr>
            <p:spPr bwMode="auto">
              <a:xfrm>
                <a:off x="2738102" y="1484785"/>
                <a:ext cx="6120000" cy="1440000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800" b="0" i="0" u="none" strike="noStrike" cap="none" normalizeH="0" baseline="0" dirty="0">
                  <a:ln>
                    <a:noFill/>
                  </a:ln>
                  <a:solidFill>
                    <a:schemeClr val="accent4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1" name="TextBox 30"/>
              <p:cNvSpPr txBox="1"/>
              <p:nvPr/>
            </p:nvSpPr>
            <p:spPr>
              <a:xfrm>
                <a:off x="4749346" y="1541372"/>
                <a:ext cx="3654494" cy="13886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fr-FR" sz="1600" dirty="0" smtClean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Analyse des besoins en développement de compétences des demandeurs d’emploi</a:t>
                </a:r>
                <a:endParaRPr lang="fr-FR" sz="16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fr-FR" sz="1600" dirty="0" smtClean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Analyse des besoins en compétences des entreprises</a:t>
                </a:r>
                <a:endParaRPr lang="fr-FR" sz="16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fr-FR" sz="1600" dirty="0" smtClean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Une réévaluation annuelle</a:t>
                </a:r>
                <a:endParaRPr lang="fr-FR" sz="16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" name="Rounded Rectangle 31"/>
              <p:cNvSpPr/>
              <p:nvPr/>
            </p:nvSpPr>
            <p:spPr bwMode="auto">
              <a:xfrm>
                <a:off x="2863322" y="1503485"/>
                <a:ext cx="1934455" cy="1260000"/>
              </a:xfrm>
              <a:prstGeom prst="round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45720" rIns="3600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fr-FR" sz="1600" b="1" dirty="0" smtClean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Un diagnostic partagé avec les acteurs économiques</a:t>
                </a:r>
                <a:endParaRPr lang="fr-FR" sz="16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9" name="Isosceles Triangle 29"/>
            <p:cNvSpPr/>
            <p:nvPr/>
          </p:nvSpPr>
          <p:spPr bwMode="white">
            <a:xfrm rot="5400000">
              <a:off x="2109595" y="2019503"/>
              <a:ext cx="727745" cy="378387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>
                <a:ln>
                  <a:noFill/>
                </a:ln>
                <a:solidFill>
                  <a:schemeClr val="accent4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3" name="Group 7"/>
          <p:cNvGrpSpPr/>
          <p:nvPr/>
        </p:nvGrpSpPr>
        <p:grpSpPr>
          <a:xfrm>
            <a:off x="2239118" y="5085807"/>
            <a:ext cx="6629268" cy="1061231"/>
            <a:chOff x="2284274" y="5244763"/>
            <a:chExt cx="6629268" cy="1186941"/>
          </a:xfrm>
        </p:grpSpPr>
        <p:grpSp>
          <p:nvGrpSpPr>
            <p:cNvPr id="14" name="Group 10"/>
            <p:cNvGrpSpPr/>
            <p:nvPr/>
          </p:nvGrpSpPr>
          <p:grpSpPr>
            <a:xfrm>
              <a:off x="2793542" y="5244763"/>
              <a:ext cx="6120000" cy="1186941"/>
              <a:chOff x="2793542" y="5244763"/>
              <a:chExt cx="6120000" cy="1186941"/>
            </a:xfrm>
          </p:grpSpPr>
          <p:sp>
            <p:nvSpPr>
              <p:cNvPr id="16" name="Rounded Rectangle 27"/>
              <p:cNvSpPr/>
              <p:nvPr/>
            </p:nvSpPr>
            <p:spPr bwMode="auto">
              <a:xfrm>
                <a:off x="2793542" y="5244763"/>
                <a:ext cx="6120000" cy="1186941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7" name="Rounded Rectangle 33"/>
              <p:cNvSpPr/>
              <p:nvPr/>
            </p:nvSpPr>
            <p:spPr bwMode="auto">
              <a:xfrm>
                <a:off x="2897040" y="5373216"/>
                <a:ext cx="2052000" cy="977028"/>
              </a:xfrm>
              <a:prstGeom prst="round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45720" rIns="3600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fr-FR" sz="1600" b="1" dirty="0" smtClean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Des parcours de formation personnalisés</a:t>
                </a:r>
                <a:endParaRPr lang="fr-FR" sz="16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" name="TextBox 35"/>
              <p:cNvSpPr txBox="1"/>
              <p:nvPr/>
            </p:nvSpPr>
            <p:spPr>
              <a:xfrm>
                <a:off x="4790502" y="5244763"/>
                <a:ext cx="3285958" cy="1122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fr-FR" sz="1600" dirty="0" smtClean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Achat de sessions de formation collectives par les agences</a:t>
                </a:r>
                <a:endParaRPr lang="fr-FR" sz="16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fr-FR" sz="1600" dirty="0" smtClean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Financement de parcours de formation individuelle</a:t>
                </a:r>
                <a:endParaRPr lang="fr-FR" sz="16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5" name="Isosceles Triangle 39"/>
            <p:cNvSpPr/>
            <p:nvPr/>
          </p:nvSpPr>
          <p:spPr bwMode="white">
            <a:xfrm rot="5400000">
              <a:off x="2109595" y="5547895"/>
              <a:ext cx="727745" cy="378387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>
                <a:ln>
                  <a:noFill/>
                </a:ln>
                <a:solidFill>
                  <a:schemeClr val="accent4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53187" y="2696667"/>
            <a:ext cx="231617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20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Une stratégie d’achat de formation au plus près des besoins des territoires et des publics</a:t>
            </a:r>
            <a:endParaRPr lang="fr-FR" sz="2000" b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2" name="Group 6"/>
          <p:cNvGrpSpPr/>
          <p:nvPr/>
        </p:nvGrpSpPr>
        <p:grpSpPr>
          <a:xfrm>
            <a:off x="2261696" y="3025496"/>
            <a:ext cx="6606690" cy="1877975"/>
            <a:chOff x="2284274" y="3285143"/>
            <a:chExt cx="6606690" cy="1877975"/>
          </a:xfrm>
        </p:grpSpPr>
        <p:grpSp>
          <p:nvGrpSpPr>
            <p:cNvPr id="23" name="Group 9"/>
            <p:cNvGrpSpPr/>
            <p:nvPr/>
          </p:nvGrpSpPr>
          <p:grpSpPr>
            <a:xfrm>
              <a:off x="2770964" y="3285143"/>
              <a:ext cx="6120000" cy="1877975"/>
              <a:chOff x="2770964" y="3285143"/>
              <a:chExt cx="6120000" cy="1877975"/>
            </a:xfrm>
          </p:grpSpPr>
          <p:sp>
            <p:nvSpPr>
              <p:cNvPr id="25" name="Rounded Rectangle 26"/>
              <p:cNvSpPr/>
              <p:nvPr/>
            </p:nvSpPr>
            <p:spPr bwMode="auto">
              <a:xfrm>
                <a:off x="2770964" y="3285143"/>
                <a:ext cx="6120000" cy="1873882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fr-FR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6" name="Rounded Rectangle 32"/>
              <p:cNvSpPr/>
              <p:nvPr/>
            </p:nvSpPr>
            <p:spPr bwMode="auto">
              <a:xfrm>
                <a:off x="2897040" y="3483563"/>
                <a:ext cx="1900737" cy="1260000"/>
              </a:xfrm>
              <a:prstGeom prst="round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45720" rIns="3600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fr-FR" sz="1600" b="1" dirty="0" smtClean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Une stratégie visant plusieurs objectifs</a:t>
                </a:r>
                <a:endParaRPr lang="fr-FR" sz="16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7" name="TextBox 34"/>
              <p:cNvSpPr txBox="1"/>
              <p:nvPr/>
            </p:nvSpPr>
            <p:spPr>
              <a:xfrm>
                <a:off x="4765929" y="3347236"/>
                <a:ext cx="397167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fr-FR" sz="1600" dirty="0" smtClean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Proposer des parcours qualifiants au regard des besoins en temps réel ou de façon prospective et renouvelés dans leurs contenus.</a:t>
                </a:r>
              </a:p>
              <a:p>
                <a:pPr marL="285750" indent="-285750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fr-FR" sz="1600" dirty="0" smtClean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Garantir l’accès des publics les plus fragiles par la consolidation des compétences clefs.</a:t>
                </a:r>
                <a:endParaRPr lang="fr-FR" sz="16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4" name="Isosceles Triangle 37"/>
            <p:cNvSpPr/>
            <p:nvPr/>
          </p:nvSpPr>
          <p:spPr bwMode="white">
            <a:xfrm rot="5400000">
              <a:off x="2109595" y="3815950"/>
              <a:ext cx="727745" cy="378387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>
                <a:ln>
                  <a:noFill/>
                </a:ln>
                <a:solidFill>
                  <a:schemeClr val="accent4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59679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ADCB6-C182-40AA-8DBD-44284325F4CF}" type="datetime4">
              <a:rPr lang="fr-FR" altLang="fr-FR">
                <a:solidFill>
                  <a:srgbClr val="071921"/>
                </a:solidFill>
              </a:rPr>
              <a:pPr/>
              <a:t>5 septembre 2019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83A1A8-D900-4185-ACCA-DB730287289E}" type="slidenum">
              <a:rPr lang="fr-FR" altLang="fr-FR">
                <a:solidFill>
                  <a:srgbClr val="071921"/>
                </a:solidFill>
              </a:rPr>
              <a:pPr/>
              <a:t>15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72711" name="Rectangle 7"/>
          <p:cNvSpPr>
            <a:spLocks noGrp="1"/>
          </p:cNvSpPr>
          <p:nvPr>
            <p:ph type="title"/>
          </p:nvPr>
        </p:nvSpPr>
        <p:spPr>
          <a:xfrm>
            <a:off x="0" y="0"/>
            <a:ext cx="8609013" cy="1193800"/>
          </a:xfrm>
        </p:spPr>
        <p:txBody>
          <a:bodyPr/>
          <a:lstStyle/>
          <a:p>
            <a:r>
              <a:rPr lang="fr-FR" altLang="fr-FR" sz="32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formation au service du développement des </a:t>
            </a:r>
            <a:r>
              <a:rPr lang="fr-FR" altLang="fr-FR" sz="32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compétences </a:t>
            </a:r>
            <a:r>
              <a:rPr lang="fr-FR" altLang="fr-FR" sz="32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du retour à </a:t>
            </a:r>
            <a:r>
              <a:rPr lang="fr-FR" altLang="fr-FR" sz="32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l’emploi</a:t>
            </a:r>
            <a:endParaRPr lang="fr-FR" altLang="fr-FR" sz="320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87126" y="1672656"/>
            <a:ext cx="829122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 objectifs et des moyens ambitieux, déconcentrés au niveau des agences Pôle </a:t>
            </a:r>
            <a:r>
              <a:rPr lang="fr-FR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emploi.</a:t>
            </a:r>
          </a:p>
          <a:p>
            <a:endParaRPr lang="fr-FR" sz="105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6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Pour l’agence </a:t>
            </a:r>
            <a:r>
              <a:rPr lang="fr-FR" sz="16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Marseille </a:t>
            </a:r>
            <a:r>
              <a:rPr lang="fr-FR" sz="16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Paradis, </a:t>
            </a:r>
            <a:r>
              <a:rPr lang="fr-FR" sz="16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sur </a:t>
            </a:r>
            <a:r>
              <a:rPr lang="fr-FR" sz="16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l’année 2019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Un objectif de 542 entrées en formation,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Un budget de 1,34 millions d’€ (frais pédagogiques et rémunération),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La prise en charge d’une vingtaine de sessions de formation collectives,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La mobilisation de 8 conseillers « référents formation » chargés du diagnostic, </a:t>
            </a:r>
            <a:r>
              <a:rPr lang="fr-FR" sz="16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du </a:t>
            </a:r>
            <a:r>
              <a:rPr lang="fr-FR" sz="1600" dirty="0" err="1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sourcing</a:t>
            </a:r>
            <a:r>
              <a:rPr lang="fr-FR" sz="16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, </a:t>
            </a:r>
            <a:r>
              <a:rPr lang="fr-FR" sz="16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du suivi des actions de formation et des relations avec les organismes de formation.</a:t>
            </a:r>
            <a:endParaRPr lang="fr-FR" sz="160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30681" y="4153797"/>
            <a:ext cx="829122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Une forte mobilisation pour favoriser le retour à l’emploi des sortants de formation :</a:t>
            </a:r>
          </a:p>
          <a:p>
            <a:endParaRPr lang="fr-FR" sz="1000" b="1" dirty="0" smtClean="0">
              <a:solidFill>
                <a:schemeClr val="accent1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Par la mobilisation des entreprises : organisation de sessions de recrutement ou « job </a:t>
            </a:r>
            <a:r>
              <a:rPr lang="fr-FR" sz="1600" dirty="0" err="1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dating</a:t>
            </a:r>
            <a:r>
              <a:rPr lang="fr-FR" sz="16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 » spécifiques au sein de l’agence,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Par le redémarrage de l’accompagnement des demandeurs sortants de formation ou la mobilisation de prestations. </a:t>
            </a:r>
          </a:p>
        </p:txBody>
      </p:sp>
    </p:spTree>
    <p:extLst>
      <p:ext uri="{BB962C8B-B14F-4D97-AF65-F5344CB8AC3E}">
        <p14:creationId xmlns:p14="http://schemas.microsoft.com/office/powerpoint/2010/main" val="385870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ADCB6-C182-40AA-8DBD-44284325F4CF}" type="datetime4">
              <a:rPr lang="fr-FR" altLang="fr-FR">
                <a:solidFill>
                  <a:srgbClr val="071921"/>
                </a:solidFill>
              </a:rPr>
              <a:pPr/>
              <a:t>5 septembre 2019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83A1A8-D900-4185-ACCA-DB730287289E}" type="slidenum">
              <a:rPr lang="fr-FR" altLang="fr-FR">
                <a:solidFill>
                  <a:srgbClr val="071921"/>
                </a:solidFill>
              </a:rPr>
              <a:pPr/>
              <a:t>16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72711" name="Rectangle 7"/>
          <p:cNvSpPr>
            <a:spLocks noGrp="1"/>
          </p:cNvSpPr>
          <p:nvPr>
            <p:ph type="title"/>
          </p:nvPr>
        </p:nvSpPr>
        <p:spPr>
          <a:xfrm>
            <a:off x="0" y="0"/>
            <a:ext cx="8609013" cy="1193800"/>
          </a:xfrm>
        </p:spPr>
        <p:txBody>
          <a:bodyPr/>
          <a:lstStyle/>
          <a:p>
            <a:r>
              <a:rPr lang="fr-FR" altLang="fr-FR" sz="32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Focus sur la prestation « Valoriser son image professionnelle »</a:t>
            </a:r>
            <a:endParaRPr lang="fr-FR" altLang="fr-FR" sz="320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87126" y="1424298"/>
            <a:ext cx="829122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Pourquoi cette prestation ?</a:t>
            </a:r>
            <a:endParaRPr lang="fr-FR" sz="160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600" dirty="0" smtClean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6 </a:t>
            </a:r>
            <a:r>
              <a:rPr lang="fr-FR" sz="16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employeurs sur 10 considèrent que les savoir-être professionnels sont plus importants que les compétences techniques.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Les savoir-être professionnels mentionnés dans les CV sont regardés prioritairement par 57% des employeurs.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Pour 9 employeurs sur 10, l’autonomie et la motivation sont des qualités décisives dans le choix d’un candidat. </a:t>
            </a:r>
            <a:endParaRPr lang="fr-FR" sz="1600" dirty="0" smtClean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Et </a:t>
            </a:r>
            <a:r>
              <a:rPr lang="fr-FR" sz="16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pourtant les </a:t>
            </a:r>
            <a:r>
              <a:rPr lang="fr-FR" sz="16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demandeurs d’emploi </a:t>
            </a:r>
            <a:r>
              <a:rPr lang="fr-FR" sz="16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sous-estiment très largement l’importance des savoir-être professionnels pour les employeurs. </a:t>
            </a:r>
            <a:endParaRPr lang="fr-FR" sz="1600" dirty="0" smtClean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r>
              <a:rPr lang="fr-FR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Pour quel public ?</a:t>
            </a:r>
            <a:endParaRPr lang="fr-FR" b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2C3CD9A7-9975-44F4-9FB9-34D30993F7EF}"/>
              </a:ext>
            </a:extLst>
          </p:cNvPr>
          <p:cNvSpPr txBox="1"/>
          <p:nvPr/>
        </p:nvSpPr>
        <p:spPr>
          <a:xfrm>
            <a:off x="3409505" y="5246246"/>
            <a:ext cx="1922470" cy="12051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Aft>
                <a:spcPct val="35000"/>
              </a:spcAft>
            </a:pPr>
            <a:r>
              <a:rPr lang="fr-FR" sz="14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Demandeur d’emploi </a:t>
            </a:r>
            <a:r>
              <a:rPr lang="fr-FR" sz="1400" kern="12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 a eu des périodes d’essai interrompues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D79FF040-F07F-4EAB-B445-646C25C2EA12}"/>
              </a:ext>
            </a:extLst>
          </p:cNvPr>
          <p:cNvSpPr txBox="1"/>
          <p:nvPr/>
        </p:nvSpPr>
        <p:spPr>
          <a:xfrm>
            <a:off x="327369" y="4342443"/>
            <a:ext cx="3082136" cy="12051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400" kern="12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Demandeur d’emploi </a:t>
            </a:r>
            <a:r>
              <a:rPr lang="fr-FR" sz="1400" kern="12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 a effectué sa </a:t>
            </a:r>
            <a:r>
              <a:rPr lang="fr-FR" sz="14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fr-FR" sz="1400" kern="12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arrière dans une entreprise unique, n’a pas suivi les évolutions du marché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A7497F84-85ED-470E-A238-6C10AB192216}"/>
              </a:ext>
            </a:extLst>
          </p:cNvPr>
          <p:cNvSpPr txBox="1"/>
          <p:nvPr/>
        </p:nvSpPr>
        <p:spPr>
          <a:xfrm>
            <a:off x="6208541" y="4352686"/>
            <a:ext cx="2081119" cy="12051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Aft>
                <a:spcPct val="35000"/>
              </a:spcAft>
            </a:pPr>
            <a:r>
              <a:rPr lang="fr-FR" sz="14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Demandeur d’emploi qui </a:t>
            </a:r>
            <a:r>
              <a:rPr lang="fr-FR" sz="1400" kern="12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une présentation décalée par rapport au métier qu’il recherche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="" xmlns:a16="http://schemas.microsoft.com/office/drawing/2014/main" id="{2B17E31B-BF1E-44E0-845C-578B231BCDCA}"/>
              </a:ext>
            </a:extLst>
          </p:cNvPr>
          <p:cNvSpPr txBox="1"/>
          <p:nvPr/>
        </p:nvSpPr>
        <p:spPr>
          <a:xfrm>
            <a:off x="747622" y="5273469"/>
            <a:ext cx="2241629" cy="12051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Aft>
                <a:spcPct val="35000"/>
              </a:spcAft>
            </a:pPr>
            <a:r>
              <a:rPr lang="fr-FR" sz="14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Demandeur d’emploi </a:t>
            </a:r>
            <a:r>
              <a:rPr lang="fr-FR" sz="14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 </a:t>
            </a:r>
            <a:r>
              <a:rPr lang="fr-FR" sz="14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décroche des </a:t>
            </a:r>
            <a:r>
              <a:rPr lang="fr-FR" sz="1400" kern="12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entretiens mais qui ne parvient pas à </a:t>
            </a:r>
            <a:r>
              <a:rPr lang="fr-FR" sz="14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être recruté</a:t>
            </a:r>
            <a:r>
              <a:rPr lang="fr-FR" sz="1400" kern="12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="" xmlns:a16="http://schemas.microsoft.com/office/drawing/2014/main" id="{784A1B48-D983-4833-B076-EA0BE903A117}"/>
              </a:ext>
            </a:extLst>
          </p:cNvPr>
          <p:cNvSpPr txBox="1"/>
          <p:nvPr/>
        </p:nvSpPr>
        <p:spPr>
          <a:xfrm>
            <a:off x="3548078" y="4342441"/>
            <a:ext cx="2169318" cy="12051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Aft>
                <a:spcPct val="35000"/>
              </a:spcAft>
            </a:pPr>
            <a:r>
              <a:rPr lang="fr-FR" sz="14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Demandeur d’emploi </a:t>
            </a:r>
            <a:r>
              <a:rPr lang="fr-FR" sz="1400" kern="12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 a besoin de développer certains savoir-être professionnels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CB8FE3A4-9B77-40F5-8EC6-78ECAB068D5A}"/>
              </a:ext>
            </a:extLst>
          </p:cNvPr>
          <p:cNvSpPr txBox="1"/>
          <p:nvPr/>
        </p:nvSpPr>
        <p:spPr>
          <a:xfrm>
            <a:off x="5954721" y="5259093"/>
            <a:ext cx="2654292" cy="12051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Aft>
                <a:spcPct val="35000"/>
              </a:spcAft>
            </a:pPr>
            <a:r>
              <a:rPr lang="fr-FR" sz="14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Demandeur d’emploi </a:t>
            </a:r>
            <a:r>
              <a:rPr lang="fr-FR" sz="1400" kern="12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 a eu des conflits avec </a:t>
            </a:r>
            <a:r>
              <a:rPr lang="fr-FR" sz="14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ses précédents </a:t>
            </a:r>
            <a:r>
              <a:rPr lang="fr-FR" sz="1400" kern="12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employeurs ou collègues</a:t>
            </a:r>
          </a:p>
        </p:txBody>
      </p:sp>
    </p:spTree>
    <p:extLst>
      <p:ext uri="{BB962C8B-B14F-4D97-AF65-F5344CB8AC3E}">
        <p14:creationId xmlns:p14="http://schemas.microsoft.com/office/powerpoint/2010/main" val="376064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B7A2-1954-4732-BBD5-C9C4E3D52CC1}" type="datetime4">
              <a:rPr lang="fr-FR" altLang="fr-FR" smtClean="0"/>
              <a:pPr/>
              <a:t>5 septembre 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7C1935-C248-45EE-9806-F5C77D14C58B}" type="slidenum">
              <a:rPr lang="fr-FR" altLang="fr-FR" smtClean="0"/>
              <a:pPr/>
              <a:t>17</a:t>
            </a:fld>
            <a:endParaRPr lang="fr-FR" alt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47" y="1750044"/>
            <a:ext cx="8647288" cy="4173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Rectangle 7"/>
          <p:cNvSpPr>
            <a:spLocks noGrp="1"/>
          </p:cNvSpPr>
          <p:nvPr>
            <p:ph type="title"/>
          </p:nvPr>
        </p:nvSpPr>
        <p:spPr>
          <a:xfrm>
            <a:off x="0" y="0"/>
            <a:ext cx="8609013" cy="1193800"/>
          </a:xfrm>
        </p:spPr>
        <p:txBody>
          <a:bodyPr/>
          <a:lstStyle/>
          <a:p>
            <a:r>
              <a:rPr lang="fr-FR" altLang="fr-FR" sz="32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Focus sur la prestation « Valoriser son image professionnelle »</a:t>
            </a:r>
            <a:endParaRPr lang="fr-FR" altLang="fr-FR" sz="320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385525" y="1435587"/>
            <a:ext cx="8291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déroulement de la prestation</a:t>
            </a:r>
            <a:endParaRPr lang="fr-FR" sz="160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7444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07D75-4CFB-41B8-938D-216CA954BB91}" type="datetime4">
              <a:rPr lang="fr-FR" altLang="fr-FR">
                <a:solidFill>
                  <a:srgbClr val="071921"/>
                </a:solidFill>
              </a:rPr>
              <a:pPr/>
              <a:t>5 septembre 2019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07089A-0A54-4546-9718-0B111FB853D7}" type="slidenum">
              <a:rPr lang="fr-FR" altLang="fr-FR">
                <a:solidFill>
                  <a:srgbClr val="071921"/>
                </a:solidFill>
              </a:rPr>
              <a:pPr/>
              <a:t>18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title"/>
          </p:nvPr>
        </p:nvSpPr>
        <p:spPr>
          <a:xfrm>
            <a:off x="-225777" y="2146299"/>
            <a:ext cx="8737599" cy="31115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r>
              <a:rPr lang="fr-FR" altLang="fr-FR" sz="5500" kern="1200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L’accompagnement des publics spécifiques</a:t>
            </a:r>
            <a:br>
              <a:rPr lang="fr-FR" altLang="fr-FR" sz="5500" kern="1200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</a:br>
            <a:r>
              <a:rPr lang="fr-FR" altLang="fr-FR" sz="2500" kern="120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/>
            </a:r>
            <a:br>
              <a:rPr lang="fr-FR" altLang="fr-FR" sz="2500" kern="120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</a:br>
            <a:r>
              <a:rPr lang="fr-FR" altLang="fr-FR" sz="2400" i="1" kern="1200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Christophe NEUVILLE, directeur Pôle emploi Marseille Paradis</a:t>
            </a:r>
            <a:br>
              <a:rPr lang="fr-FR" altLang="fr-FR" sz="2400" i="1" kern="1200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</a:br>
            <a:r>
              <a:rPr lang="fr-FR" altLang="fr-FR" sz="2400" i="1" kern="1200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Geneviève Cochet, conseillère en charge de l’accompagnement global</a:t>
            </a:r>
            <a:endParaRPr lang="fr-FR" altLang="fr-FR" sz="2400" i="1" kern="1200" dirty="0">
              <a:latin typeface="Calibri" panose="020F0502020204030204" pitchFamily="34" charset="0"/>
              <a:ea typeface="ＭＳ Ｐゴシック" pitchFamily="34" charset="-128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E51C-7310-4926-A304-8D345AD12CEC}" type="datetime4">
              <a:rPr lang="fr-FR" altLang="fr-FR">
                <a:solidFill>
                  <a:srgbClr val="071921"/>
                </a:solidFill>
              </a:rPr>
              <a:pPr/>
              <a:t>5 septembre 2019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CB5DDD-660C-4798-92FF-9C01904E3399}" type="slidenum">
              <a:rPr lang="fr-FR" altLang="fr-FR">
                <a:solidFill>
                  <a:srgbClr val="071921"/>
                </a:solidFill>
              </a:rPr>
              <a:pPr/>
              <a:t>19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 bwMode="auto">
          <a:xfrm>
            <a:off x="152400" y="152400"/>
            <a:ext cx="8609013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0" tIns="180000" rIns="0" bIns="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2pPr>
            <a:lvl3pPr algn="l" defTabSz="4572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3pPr>
            <a:lvl4pPr algn="l" defTabSz="4572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4pPr>
            <a:lvl5pPr algn="l" defTabSz="4572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5pPr>
            <a:lvl6pPr marL="457200" algn="l" defTabSz="4572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6pPr>
            <a:lvl7pPr marL="914400" algn="l" defTabSz="4572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7pPr>
            <a:lvl8pPr marL="1371600" algn="l" defTabSz="4572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8pPr>
            <a:lvl9pPr marL="1828800" algn="l" defTabSz="4572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fr-FR" altLang="fr-FR" sz="3200" kern="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Portrait de la demande d’emploi                        sur le Bassin de Marseille</a:t>
            </a:r>
            <a:endParaRPr lang="fr-FR" altLang="fr-FR" sz="3200" kern="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llipse 2"/>
          <p:cNvSpPr/>
          <p:nvPr/>
        </p:nvSpPr>
        <p:spPr>
          <a:xfrm>
            <a:off x="3032568" y="2107396"/>
            <a:ext cx="3148314" cy="305957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67 900  demandeurs d’emploi en cat. A</a:t>
            </a:r>
          </a:p>
          <a:p>
            <a:pPr algn="ctr"/>
            <a:endParaRPr lang="fr-FR" dirty="0"/>
          </a:p>
          <a:p>
            <a:pPr algn="ctr"/>
            <a:r>
              <a:rPr lang="fr-FR" dirty="0" smtClean="0"/>
              <a:t>99 978 demandeurs d’emploi </a:t>
            </a:r>
          </a:p>
          <a:p>
            <a:pPr algn="ctr"/>
            <a:r>
              <a:rPr lang="fr-FR" dirty="0" smtClean="0"/>
              <a:t>en cat. A, B et C</a:t>
            </a:r>
            <a:endParaRPr lang="fr-FR" dirty="0"/>
          </a:p>
        </p:txBody>
      </p:sp>
      <p:sp>
        <p:nvSpPr>
          <p:cNvPr id="9" name="Ellipse 8"/>
          <p:cNvSpPr/>
          <p:nvPr/>
        </p:nvSpPr>
        <p:spPr>
          <a:xfrm>
            <a:off x="5847325" y="1008605"/>
            <a:ext cx="1898247" cy="182719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33% résidents en QPV</a:t>
            </a:r>
            <a:endParaRPr lang="fr-FR" dirty="0"/>
          </a:p>
        </p:txBody>
      </p:sp>
      <p:sp>
        <p:nvSpPr>
          <p:cNvPr id="10" name="Ellipse 9"/>
          <p:cNvSpPr/>
          <p:nvPr/>
        </p:nvSpPr>
        <p:spPr>
          <a:xfrm>
            <a:off x="4813139" y="4728257"/>
            <a:ext cx="1400535" cy="13233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11%</a:t>
            </a:r>
          </a:p>
          <a:p>
            <a:pPr algn="ctr"/>
            <a:r>
              <a:rPr lang="fr-FR" dirty="0" smtClean="0"/>
              <a:t>Jeunes &lt;25 ans</a:t>
            </a:r>
          </a:p>
        </p:txBody>
      </p:sp>
      <p:sp>
        <p:nvSpPr>
          <p:cNvPr id="11" name="Ellipse 10"/>
          <p:cNvSpPr/>
          <p:nvPr/>
        </p:nvSpPr>
        <p:spPr>
          <a:xfrm>
            <a:off x="2229091" y="1570038"/>
            <a:ext cx="1606951" cy="154136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26%</a:t>
            </a:r>
          </a:p>
          <a:p>
            <a:pPr algn="ctr"/>
            <a:r>
              <a:rPr lang="fr-FR" dirty="0" smtClean="0"/>
              <a:t>Seniors &gt;25 ans</a:t>
            </a:r>
          </a:p>
        </p:txBody>
      </p:sp>
      <p:sp>
        <p:nvSpPr>
          <p:cNvPr id="12" name="Ellipse 11"/>
          <p:cNvSpPr/>
          <p:nvPr/>
        </p:nvSpPr>
        <p:spPr>
          <a:xfrm>
            <a:off x="4813139" y="2014797"/>
            <a:ext cx="441244" cy="44369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</p:txBody>
      </p:sp>
      <p:sp>
        <p:nvSpPr>
          <p:cNvPr id="14" name="Ellipse 13"/>
          <p:cNvSpPr/>
          <p:nvPr/>
        </p:nvSpPr>
        <p:spPr>
          <a:xfrm>
            <a:off x="6720159" y="3791673"/>
            <a:ext cx="220622" cy="22184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</p:txBody>
      </p:sp>
      <p:sp>
        <p:nvSpPr>
          <p:cNvPr id="15" name="Ellipse 14"/>
          <p:cNvSpPr/>
          <p:nvPr/>
        </p:nvSpPr>
        <p:spPr>
          <a:xfrm>
            <a:off x="6355205" y="3341063"/>
            <a:ext cx="441244" cy="44369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</p:txBody>
      </p:sp>
      <p:sp>
        <p:nvSpPr>
          <p:cNvPr id="16" name="Ellipse 15"/>
          <p:cNvSpPr/>
          <p:nvPr/>
        </p:nvSpPr>
        <p:spPr>
          <a:xfrm>
            <a:off x="577851" y="3126851"/>
            <a:ext cx="1007882" cy="102066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9%</a:t>
            </a:r>
          </a:p>
          <a:p>
            <a:pPr algn="ctr"/>
            <a:r>
              <a:rPr lang="fr-FR" sz="1600" dirty="0" smtClean="0"/>
              <a:t>TH</a:t>
            </a:r>
            <a:endParaRPr lang="fr-FR" sz="1600" dirty="0"/>
          </a:p>
        </p:txBody>
      </p:sp>
      <p:sp>
        <p:nvSpPr>
          <p:cNvPr id="17" name="Ellipse 16"/>
          <p:cNvSpPr/>
          <p:nvPr/>
        </p:nvSpPr>
        <p:spPr>
          <a:xfrm>
            <a:off x="6830470" y="4066570"/>
            <a:ext cx="1595900" cy="162817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27%</a:t>
            </a:r>
          </a:p>
          <a:p>
            <a:pPr algn="ctr"/>
            <a:r>
              <a:rPr lang="fr-FR" dirty="0" smtClean="0"/>
              <a:t>DELD&gt;2 ans</a:t>
            </a:r>
          </a:p>
        </p:txBody>
      </p:sp>
      <p:sp>
        <p:nvSpPr>
          <p:cNvPr id="18" name="Ellipse 17"/>
          <p:cNvSpPr/>
          <p:nvPr/>
        </p:nvSpPr>
        <p:spPr>
          <a:xfrm>
            <a:off x="2229091" y="4352633"/>
            <a:ext cx="1503742" cy="146628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26%</a:t>
            </a:r>
          </a:p>
          <a:p>
            <a:pPr algn="ctr"/>
            <a:r>
              <a:rPr lang="fr-FR" dirty="0" smtClean="0"/>
              <a:t>RSA</a:t>
            </a:r>
          </a:p>
        </p:txBody>
      </p:sp>
      <p:sp>
        <p:nvSpPr>
          <p:cNvPr id="19" name="Ellipse 18"/>
          <p:cNvSpPr/>
          <p:nvPr/>
        </p:nvSpPr>
        <p:spPr>
          <a:xfrm>
            <a:off x="1802848" y="3328443"/>
            <a:ext cx="220622" cy="22184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</p:txBody>
      </p:sp>
      <p:sp>
        <p:nvSpPr>
          <p:cNvPr id="20" name="Ellipse 19"/>
          <p:cNvSpPr/>
          <p:nvPr/>
        </p:nvSpPr>
        <p:spPr>
          <a:xfrm>
            <a:off x="1692537" y="3784759"/>
            <a:ext cx="441244" cy="44369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5EA60-1572-4048-AAFB-CF563AC515CC}" type="datetime4">
              <a:rPr lang="fr-FR" altLang="fr-FR">
                <a:solidFill>
                  <a:srgbClr val="071921"/>
                </a:solidFill>
              </a:rPr>
              <a:pPr/>
              <a:t>5 septembre 2019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8CF52E-2C8D-408B-A936-9E2C305E07B9}" type="slidenum">
              <a:rPr lang="fr-FR" altLang="fr-FR">
                <a:solidFill>
                  <a:srgbClr val="071921"/>
                </a:solidFill>
              </a:rPr>
              <a:pPr/>
              <a:t>2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31752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-677340" y="2351441"/>
            <a:ext cx="9358496" cy="3744912"/>
          </a:xfrm>
        </p:spPr>
        <p:txBody>
          <a:bodyPr/>
          <a:lstStyle/>
          <a:p>
            <a:pPr defTabSz="180975" eaLnBrk="1" hangingPunct="1"/>
            <a:r>
              <a:rPr lang="fr-FR" altLang="fr-FR" sz="200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9h30-10h00	</a:t>
            </a:r>
            <a:r>
              <a:rPr lang="fr-FR" altLang="fr-FR" sz="2000" b="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			Accueil et introduction</a:t>
            </a:r>
          </a:p>
          <a:p>
            <a:pPr defTabSz="180975" eaLnBrk="1" hangingPunct="1"/>
            <a:r>
              <a:rPr lang="fr-FR" altLang="fr-FR" sz="200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10h00-10h50</a:t>
            </a:r>
            <a:r>
              <a:rPr lang="fr-FR" altLang="fr-FR" sz="2000" b="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			Le parcours du demandeur d’emploi à travers la visite 											de 	l’agence Marseille Paradis</a:t>
            </a:r>
          </a:p>
          <a:p>
            <a:pPr defTabSz="180975" eaLnBrk="1" hangingPunct="1"/>
            <a:r>
              <a:rPr lang="fr-FR" altLang="fr-FR" sz="200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10h50-11h00</a:t>
            </a:r>
            <a:r>
              <a:rPr lang="fr-FR" altLang="fr-FR" sz="2000" b="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			Pause</a:t>
            </a:r>
          </a:p>
          <a:p>
            <a:pPr lvl="1" defTabSz="180975" eaLnBrk="1" hangingPunct="1">
              <a:spcBef>
                <a:spcPts val="600"/>
              </a:spcBef>
            </a:pPr>
            <a:r>
              <a:rPr lang="fr-FR" altLang="fr-FR" sz="200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11h00-11h30</a:t>
            </a:r>
            <a:r>
              <a:rPr lang="fr-FR" altLang="fr-FR" sz="2000" b="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			L’approche par les compétences </a:t>
            </a:r>
          </a:p>
          <a:p>
            <a:pPr lvl="1" defTabSz="180975" eaLnBrk="1" hangingPunct="1">
              <a:spcBef>
                <a:spcPts val="600"/>
              </a:spcBef>
            </a:pPr>
            <a:r>
              <a:rPr lang="fr-FR" altLang="fr-FR" sz="200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11h30-12h00	</a:t>
            </a:r>
            <a:r>
              <a:rPr lang="fr-FR" altLang="fr-FR" sz="2000" b="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		</a:t>
            </a:r>
            <a:r>
              <a:rPr lang="fr-FR" altLang="fr-FR" sz="2000" b="0" cap="none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La </a:t>
            </a:r>
            <a:r>
              <a:rPr lang="fr-FR" altLang="fr-FR" sz="2000" b="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formation </a:t>
            </a:r>
            <a:r>
              <a:rPr lang="fr-FR" altLang="fr-FR" sz="2000" b="0" cap="none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au service du développement de </a:t>
            </a:r>
            <a:r>
              <a:rPr lang="fr-FR" altLang="fr-FR" sz="2000" b="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						                             compétences </a:t>
            </a:r>
            <a:r>
              <a:rPr lang="fr-FR" altLang="fr-FR" sz="2000" b="0" cap="none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et du retour à </a:t>
            </a:r>
            <a:r>
              <a:rPr lang="fr-FR" altLang="fr-FR" sz="2000" b="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l’emploi</a:t>
            </a:r>
          </a:p>
          <a:p>
            <a:pPr lvl="1" defTabSz="180975" eaLnBrk="1" hangingPunct="1">
              <a:spcBef>
                <a:spcPts val="600"/>
              </a:spcBef>
            </a:pPr>
            <a:r>
              <a:rPr lang="fr-FR" altLang="fr-FR" sz="200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12h00-12h20	</a:t>
            </a:r>
            <a:r>
              <a:rPr lang="fr-FR" altLang="fr-FR" sz="2000" b="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		L’accompagnement des publics spécifiques</a:t>
            </a:r>
          </a:p>
          <a:p>
            <a:pPr lvl="1" defTabSz="180975" eaLnBrk="1" hangingPunct="1">
              <a:spcBef>
                <a:spcPts val="600"/>
              </a:spcBef>
            </a:pPr>
            <a:r>
              <a:rPr lang="fr-FR" altLang="fr-FR" sz="200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12h20-12h30</a:t>
            </a:r>
            <a:r>
              <a:rPr lang="fr-FR" altLang="fr-FR" sz="2000" b="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			Clôture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E51C-7310-4926-A304-8D345AD12CEC}" type="datetime4">
              <a:rPr lang="fr-FR" altLang="fr-FR">
                <a:solidFill>
                  <a:srgbClr val="071921"/>
                </a:solidFill>
              </a:rPr>
              <a:pPr/>
              <a:t>5 septembre 2019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CB5DDD-660C-4798-92FF-9C01904E3399}" type="slidenum">
              <a:rPr lang="fr-FR" altLang="fr-FR">
                <a:solidFill>
                  <a:srgbClr val="071921"/>
                </a:solidFill>
              </a:rPr>
              <a:pPr/>
              <a:t>20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74759" name="Rectangle 7"/>
          <p:cNvSpPr>
            <a:spLocks noGrp="1"/>
          </p:cNvSpPr>
          <p:nvPr>
            <p:ph type="title"/>
          </p:nvPr>
        </p:nvSpPr>
        <p:spPr>
          <a:xfrm>
            <a:off x="0" y="0"/>
            <a:ext cx="9000066" cy="829733"/>
          </a:xfrm>
        </p:spPr>
        <p:txBody>
          <a:bodyPr/>
          <a:lstStyle/>
          <a:p>
            <a:r>
              <a:rPr lang="fr-FR" altLang="fr-FR" sz="32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 dispositifs spécifiques pour nos publics prioritaires, associant nos partenaires</a:t>
            </a:r>
            <a:endParaRPr lang="fr-FR" altLang="fr-FR" sz="320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9" name="Diagramme 8"/>
          <p:cNvGraphicFramePr/>
          <p:nvPr>
            <p:extLst>
              <p:ext uri="{D42A27DB-BD31-4B8C-83A1-F6EECF244321}">
                <p14:modId xmlns:p14="http://schemas.microsoft.com/office/powerpoint/2010/main" val="2730382364"/>
              </p:ext>
            </p:extLst>
          </p:nvPr>
        </p:nvGraphicFramePr>
        <p:xfrm>
          <a:off x="1049865" y="1275642"/>
          <a:ext cx="697653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012" y="1168634"/>
            <a:ext cx="1282876" cy="426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5510" y="2979706"/>
            <a:ext cx="1183302" cy="39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985" y="3040941"/>
            <a:ext cx="1196190" cy="276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415" y="5511237"/>
            <a:ext cx="1190784" cy="267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282" y="1779946"/>
            <a:ext cx="458425" cy="490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7564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1C35-7350-4EAE-922D-B40837F9A3D6}" type="datetime4">
              <a:rPr lang="fr-FR" altLang="fr-FR">
                <a:solidFill>
                  <a:srgbClr val="071921"/>
                </a:solidFill>
              </a:rPr>
              <a:pPr/>
              <a:t>5 septembre 2019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E7C504-6955-45B0-AE70-98C22338DD5C}" type="slidenum">
              <a:rPr lang="fr-FR" altLang="fr-FR">
                <a:solidFill>
                  <a:srgbClr val="071921"/>
                </a:solidFill>
              </a:rPr>
              <a:pPr/>
              <a:t>21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-169332" y="2281767"/>
            <a:ext cx="8778346" cy="31115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fr-FR" altLang="fr-FR" sz="6600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CONCLUSION</a:t>
            </a:r>
            <a:r>
              <a:rPr lang="fr-FR" altLang="fr-FR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/>
            </a:r>
            <a:br>
              <a:rPr lang="fr-FR" altLang="fr-FR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</a:br>
            <a:r>
              <a:rPr lang="fr-FR" altLang="fr-FR" sz="2500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/>
            </a:r>
            <a:br>
              <a:rPr lang="fr-FR" altLang="fr-FR" sz="2500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</a:br>
            <a:r>
              <a:rPr lang="fr-FR" altLang="fr-FR" sz="2400" i="1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Jean-Charles BLANC, directeur territorial Bouches-du-Rhône</a:t>
            </a:r>
            <a:br>
              <a:rPr lang="fr-FR" altLang="fr-FR" sz="2400" i="1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</a:br>
            <a:endParaRPr altLang="fr-FR" sz="2400" i="1" dirty="0" smtClean="0">
              <a:solidFill>
                <a:schemeClr val="bg1"/>
              </a:solidFill>
              <a:latin typeface="Calibri" panose="020F0502020204030204" pitchFamily="34" charset="0"/>
              <a:ea typeface="ＭＳ Ｐゴシック" pitchFamily="34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17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1C35-7350-4EAE-922D-B40837F9A3D6}" type="datetime4">
              <a:rPr lang="fr-FR" altLang="fr-FR">
                <a:solidFill>
                  <a:srgbClr val="071921"/>
                </a:solidFill>
              </a:rPr>
              <a:pPr/>
              <a:t>5 septembre 2019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E7C504-6955-45B0-AE70-98C22338DD5C}" type="slidenum">
              <a:rPr lang="fr-FR" altLang="fr-FR">
                <a:solidFill>
                  <a:srgbClr val="071921"/>
                </a:solidFill>
              </a:rPr>
              <a:pPr/>
              <a:t>3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-169332" y="2281767"/>
            <a:ext cx="8778346" cy="31115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fr-FR" altLang="fr-FR" sz="6600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INTRODUCTION</a:t>
            </a:r>
            <a:r>
              <a:rPr lang="fr-FR" altLang="fr-FR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/>
            </a:r>
            <a:br>
              <a:rPr lang="fr-FR" altLang="fr-FR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</a:br>
            <a:r>
              <a:rPr lang="fr-FR" altLang="fr-FR" sz="2500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/>
            </a:r>
            <a:br>
              <a:rPr lang="fr-FR" altLang="fr-FR" sz="2500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</a:br>
            <a:r>
              <a:rPr lang="fr-FR" altLang="fr-FR" sz="2400" i="1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Jean-Charles BLANC, directeur territorial Bouches-du-Rhône</a:t>
            </a:r>
            <a:br>
              <a:rPr lang="fr-FR" altLang="fr-FR" sz="2400" i="1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</a:br>
            <a:r>
              <a:rPr lang="fr-FR" altLang="fr-FR" sz="2400" i="1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Christophe NEUVILLE, directeur Pôle emploi Marseille Paradis</a:t>
            </a:r>
            <a:endParaRPr altLang="fr-FR" sz="2400" i="1" dirty="0" smtClean="0">
              <a:latin typeface="Calibri" panose="020F0502020204030204" pitchFamily="34" charset="0"/>
              <a:ea typeface="ＭＳ Ｐゴシック" pitchFamily="34" charset="-128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D6EEA-62F5-4AA2-8FC1-CE453EEB820B}" type="datetime4">
              <a:rPr lang="fr-FR" altLang="fr-FR">
                <a:solidFill>
                  <a:srgbClr val="071921"/>
                </a:solidFill>
              </a:rPr>
              <a:pPr/>
              <a:t>5 septembre 2019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EEAC25-B918-4A79-8FA1-B76653C6E478}" type="slidenum">
              <a:rPr lang="fr-FR" altLang="fr-FR">
                <a:solidFill>
                  <a:srgbClr val="071921"/>
                </a:solidFill>
              </a:rPr>
              <a:pPr/>
              <a:t>4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20505" name="Rectangle 2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fr-FR" altLang="fr-FR" sz="320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Présentation de l’agence </a:t>
            </a:r>
            <a:br>
              <a:rPr lang="fr-FR" altLang="fr-FR" sz="320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</a:br>
            <a:r>
              <a:rPr lang="fr-FR" altLang="fr-FR" sz="320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Pôle emploi Marseille Paradis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476250" y="1550619"/>
            <a:ext cx="79339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Nos missions</a:t>
            </a:r>
          </a:p>
          <a:p>
            <a:endParaRPr lang="fr-FR" sz="10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Accueillir, informer et accompagner les personnes à la recherche d’un emploi, d’une formation ou d’un conseil professionnel</a:t>
            </a:r>
          </a:p>
          <a:p>
            <a:pPr marL="457200" indent="-4572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Inscrire les demandeurs d’emploi et assurer le versement de leur allocation</a:t>
            </a:r>
          </a:p>
          <a:p>
            <a:pPr marL="457200" indent="-4572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Prospecter le marché du travail et collecter les offres</a:t>
            </a:r>
          </a:p>
          <a:p>
            <a:pPr marL="457200" indent="-4572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Aider et conseiller les entreprises dans leurs recrutements</a:t>
            </a:r>
          </a:p>
          <a:p>
            <a:pPr marL="457200" indent="-4572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Mettre en relation les demandeurs d’emploi et les entreprises</a:t>
            </a:r>
          </a:p>
          <a:p>
            <a:pPr marL="342900" indent="-342900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bg2"/>
              </a:buClr>
            </a:pPr>
            <a:r>
              <a:rPr lang="fr-FR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L’équipe</a:t>
            </a:r>
          </a:p>
          <a:p>
            <a:pPr>
              <a:buClr>
                <a:schemeClr val="bg2"/>
              </a:buClr>
            </a:pPr>
            <a:endParaRPr lang="fr-FR" sz="10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0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67 collaborateurs au service de l’emploi :</a:t>
            </a:r>
          </a:p>
          <a:p>
            <a:r>
              <a:rPr lang="fr-FR" sz="20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 membres de direction – 35 conseillers à  l’emploi – </a:t>
            </a:r>
            <a:r>
              <a:rPr lang="fr-FR" sz="20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 conseillers </a:t>
            </a:r>
            <a:r>
              <a:rPr lang="fr-FR" sz="20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entreprises – 2 psychologues du travail - 10 conseillers experts de l’indemnisation - 4 collaborateurs en appui administratif</a:t>
            </a:r>
            <a:endParaRPr lang="fr-FR" sz="200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D6EEA-62F5-4AA2-8FC1-CE453EEB820B}" type="datetime4">
              <a:rPr lang="fr-FR" altLang="fr-FR">
                <a:solidFill>
                  <a:srgbClr val="071921"/>
                </a:solidFill>
              </a:rPr>
              <a:pPr/>
              <a:t>5 septembre 2019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EEAC25-B918-4A79-8FA1-B76653C6E478}" type="slidenum">
              <a:rPr lang="fr-FR" altLang="fr-FR">
                <a:solidFill>
                  <a:srgbClr val="071921"/>
                </a:solidFill>
              </a:rPr>
              <a:pPr/>
              <a:t>5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20505" name="Rectangle 2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fr-FR" altLang="fr-FR" sz="320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Présentation de l’agence </a:t>
            </a:r>
            <a:br>
              <a:rPr lang="fr-FR" altLang="fr-FR" sz="320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</a:br>
            <a:r>
              <a:rPr lang="fr-FR" altLang="fr-FR" sz="3200" cap="none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Pôle emploi Marseille Paradis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476249" y="1618353"/>
            <a:ext cx="8132763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Nos publics</a:t>
            </a:r>
          </a:p>
          <a:p>
            <a:endParaRPr lang="fr-FR" sz="10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demandeurs d’emploi du 8</a:t>
            </a:r>
            <a:r>
              <a:rPr lang="fr-FR" sz="2000" baseline="300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ème</a:t>
            </a:r>
            <a:r>
              <a:rPr lang="fr-FR" sz="20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arrondissement et une partie du 6</a:t>
            </a:r>
            <a:r>
              <a:rPr lang="fr-FR" sz="2000" baseline="300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ème</a:t>
            </a:r>
            <a:r>
              <a:rPr lang="fr-FR" sz="20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  6257 demandeurs d’emploi en recherche active et sans emplois (Cat. A) sont inscrits à l’agence Marseille Paradis.</a:t>
            </a:r>
          </a:p>
          <a:p>
            <a:pPr marL="361950">
              <a:buClr>
                <a:schemeClr val="tx2"/>
              </a:buClr>
            </a:pPr>
            <a:r>
              <a:rPr lang="fr-FR" sz="20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9435 </a:t>
            </a:r>
            <a:r>
              <a:rPr lang="fr-FR" sz="2000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demandeurs d’emploi en recherche active </a:t>
            </a:r>
            <a:r>
              <a:rPr lang="fr-FR" sz="20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tout en occupant une activité réduite (Cat. A, B et C) sont inscrits à l’agence Marseille Paradis.</a:t>
            </a:r>
          </a:p>
          <a:p>
            <a:pPr marL="800100" lvl="1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fr-FR" sz="100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1" indent="-3619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entreprises : 479 entreprises clientes dont celles issues des secteurs commerce de détail et Relation clientèle à distance.</a:t>
            </a:r>
          </a:p>
          <a:p>
            <a:pPr marL="0" lvl="1">
              <a:buClr>
                <a:schemeClr val="bg2"/>
              </a:buClr>
            </a:pPr>
            <a:endParaRPr lang="fr-FR" sz="1000" dirty="0" smtClean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>
              <a:buClr>
                <a:schemeClr val="bg2"/>
              </a:buClr>
            </a:pPr>
            <a:endParaRPr lang="fr-FR" sz="1000" dirty="0" smtClean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>
              <a:buClr>
                <a:schemeClr val="bg2"/>
              </a:buClr>
            </a:pPr>
            <a:r>
              <a:rPr lang="fr-FR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Quelques chiffres sur notre </a:t>
            </a:r>
            <a:r>
              <a:rPr lang="fr-FR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activité</a:t>
            </a:r>
            <a:r>
              <a:rPr lang="fr-FR" sz="12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(fin 2018)</a:t>
            </a:r>
            <a:endParaRPr lang="fr-FR" sz="12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>
              <a:buClr>
                <a:schemeClr val="bg2"/>
              </a:buClr>
            </a:pPr>
            <a:endParaRPr lang="fr-FR" sz="1000" dirty="0" smtClean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1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5813 offres d’emploi ont été recueillies en 2018.</a:t>
            </a:r>
          </a:p>
          <a:p>
            <a:pPr marL="342900" lvl="1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6906 personnes inscrites à l’agence Marseille Paradis ont retrouvé un emploi au cours des 12 derniers mois.</a:t>
            </a:r>
          </a:p>
        </p:txBody>
      </p:sp>
    </p:spTree>
    <p:extLst>
      <p:ext uri="{BB962C8B-B14F-4D97-AF65-F5344CB8AC3E}">
        <p14:creationId xmlns:p14="http://schemas.microsoft.com/office/powerpoint/2010/main" val="37708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218D-941B-4F37-8052-2AC21D162498}" type="datetime4">
              <a:rPr lang="fr-FR" altLang="fr-FR">
                <a:solidFill>
                  <a:srgbClr val="071921"/>
                </a:solidFill>
              </a:rPr>
              <a:pPr/>
              <a:t>5 septembre 2019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F0F7F9-A2ED-4E4E-80A6-4660D161233A}" type="slidenum">
              <a:rPr lang="fr-FR" altLang="fr-FR">
                <a:solidFill>
                  <a:srgbClr val="071921"/>
                </a:solidFill>
              </a:rPr>
              <a:pPr/>
              <a:t>6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title"/>
          </p:nvPr>
        </p:nvSpPr>
        <p:spPr>
          <a:xfrm>
            <a:off x="-225777" y="2247900"/>
            <a:ext cx="8737599" cy="31115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r>
              <a:rPr lang="fr-FR" altLang="fr-FR" sz="5500" kern="120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L’approche </a:t>
            </a:r>
            <a:r>
              <a:rPr lang="fr-FR" altLang="fr-FR" sz="5500" kern="1200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par les compétences</a:t>
            </a:r>
            <a:br>
              <a:rPr lang="fr-FR" altLang="fr-FR" sz="5500" kern="1200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</a:br>
            <a:r>
              <a:rPr lang="fr-FR" altLang="fr-FR" sz="3000" kern="120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/>
            </a:r>
            <a:br>
              <a:rPr lang="fr-FR" altLang="fr-FR" sz="3000" kern="120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</a:br>
            <a:r>
              <a:rPr lang="fr-FR" altLang="fr-FR" sz="2400" i="1" kern="1200" dirty="0" smtClean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Clémence </a:t>
            </a:r>
            <a:r>
              <a:rPr lang="fr-FR" altLang="fr-FR" sz="2400" i="1" kern="120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GENTOT, directrice adjointe Pôle emploi Marseille Paradis</a:t>
            </a:r>
            <a:br>
              <a:rPr lang="fr-FR" altLang="fr-FR" sz="2400" i="1" kern="120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</a:br>
            <a:r>
              <a:rPr lang="fr-FR" altLang="fr-FR" sz="2400" i="1" kern="120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Linda AMRI, conseillère à l’emploi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Arc plein 32"/>
          <p:cNvSpPr/>
          <p:nvPr/>
        </p:nvSpPr>
        <p:spPr>
          <a:xfrm>
            <a:off x="-3127023" y="688620"/>
            <a:ext cx="5822223" cy="6434667"/>
          </a:xfrm>
          <a:prstGeom prst="blockArc">
            <a:avLst>
              <a:gd name="adj1" fmla="val 18730074"/>
              <a:gd name="adj2" fmla="val 2700000"/>
              <a:gd name="adj3" fmla="val 416"/>
            </a:avLst>
          </a:prstGeom>
          <a:solidFill>
            <a:schemeClr val="bg2"/>
          </a:solidFill>
          <a:ln cmpd="dbl">
            <a:solidFill>
              <a:schemeClr val="bg2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46C0E-E041-4E81-BA70-A5C9F2831B48}" type="datetime4">
              <a:rPr lang="fr-FR" altLang="fr-FR">
                <a:solidFill>
                  <a:srgbClr val="071921"/>
                </a:solidFill>
              </a:rPr>
              <a:pPr/>
              <a:t>5 septembre 2019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D9A865-4525-4CE5-B0CC-19E7A0F973C5}" type="slidenum">
              <a:rPr lang="fr-FR" altLang="fr-FR">
                <a:solidFill>
                  <a:srgbClr val="071921"/>
                </a:solidFill>
              </a:rPr>
              <a:pPr/>
              <a:t>7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70663" name="Rectangle 7"/>
          <p:cNvSpPr>
            <a:spLocks noGrp="1"/>
          </p:cNvSpPr>
          <p:nvPr>
            <p:ph type="title"/>
          </p:nvPr>
        </p:nvSpPr>
        <p:spPr>
          <a:xfrm>
            <a:off x="0" y="0"/>
            <a:ext cx="8918222" cy="1417638"/>
          </a:xfrm>
        </p:spPr>
        <p:txBody>
          <a:bodyPr/>
          <a:lstStyle/>
          <a:p>
            <a:r>
              <a:rPr lang="fr-FR" altLang="fr-FR" sz="32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L’approche compétences en réponse à l’évolution du marché du travail et des pratiques</a:t>
            </a:r>
            <a:endParaRPr lang="fr-FR" altLang="fr-FR" sz="320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e 8"/>
          <p:cNvGrpSpPr/>
          <p:nvPr/>
        </p:nvGrpSpPr>
        <p:grpSpPr>
          <a:xfrm>
            <a:off x="2299481" y="1738487"/>
            <a:ext cx="4947986" cy="565059"/>
            <a:chOff x="311348" y="202808"/>
            <a:chExt cx="4775874" cy="405462"/>
          </a:xfrm>
        </p:grpSpPr>
        <p:sp>
          <p:nvSpPr>
            <p:cNvPr id="31" name="Rectangle 30"/>
            <p:cNvSpPr/>
            <p:nvPr/>
          </p:nvSpPr>
          <p:spPr>
            <a:xfrm>
              <a:off x="311348" y="202808"/>
              <a:ext cx="4775874" cy="405462"/>
            </a:xfrm>
            <a:prstGeom prst="rect">
              <a:avLst/>
            </a:prstGeom>
            <a:solidFill>
              <a:schemeClr val="tx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311348" y="202808"/>
              <a:ext cx="4775874" cy="405462"/>
            </a:xfrm>
            <a:prstGeom prst="rect">
              <a:avLst/>
            </a:prstGeom>
            <a:solidFill>
              <a:schemeClr val="bg2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1836" tIns="30480" rIns="30480" bIns="30480" numCol="1" spcCol="1270" anchor="ctr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Evolution du contenu des métiers liée aux nouvelles technologies</a:t>
              </a:r>
            </a:p>
          </p:txBody>
        </p:sp>
      </p:grpSp>
      <p:sp>
        <p:nvSpPr>
          <p:cNvPr id="10" name="Ellipse 9"/>
          <p:cNvSpPr/>
          <p:nvPr/>
        </p:nvSpPr>
        <p:spPr>
          <a:xfrm>
            <a:off x="1862666" y="1647905"/>
            <a:ext cx="663337" cy="706323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1" name="Groupe 10"/>
          <p:cNvGrpSpPr/>
          <p:nvPr/>
        </p:nvGrpSpPr>
        <p:grpSpPr>
          <a:xfrm>
            <a:off x="2644289" y="2448204"/>
            <a:ext cx="4602447" cy="565059"/>
            <a:chOff x="644868" y="810924"/>
            <a:chExt cx="4442354" cy="405462"/>
          </a:xfrm>
          <a:solidFill>
            <a:schemeClr val="bg2"/>
          </a:solidFill>
        </p:grpSpPr>
        <p:sp>
          <p:nvSpPr>
            <p:cNvPr id="29" name="Rectangle 28"/>
            <p:cNvSpPr/>
            <p:nvPr/>
          </p:nvSpPr>
          <p:spPr>
            <a:xfrm>
              <a:off x="644868" y="810924"/>
              <a:ext cx="4442354" cy="405462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644868" y="810924"/>
              <a:ext cx="4442354" cy="40546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1836" tIns="30480" rIns="30480" bIns="30480" numCol="1" spcCol="1270" anchor="ctr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Diversification des formes d'emploi</a:t>
              </a:r>
            </a:p>
          </p:txBody>
        </p:sp>
      </p:grpSp>
      <p:sp>
        <p:nvSpPr>
          <p:cNvPr id="28" name="Rectangle 27"/>
          <p:cNvSpPr/>
          <p:nvPr/>
        </p:nvSpPr>
        <p:spPr>
          <a:xfrm>
            <a:off x="2813604" y="3193270"/>
            <a:ext cx="4444440" cy="565059"/>
          </a:xfrm>
          <a:prstGeom prst="rect">
            <a:avLst/>
          </a:prstGeom>
          <a:solidFill>
            <a:schemeClr val="bg2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21836" tIns="30480" rIns="30480" bIns="30480" numCol="1" spcCol="1270" anchor="ctr" anchorCtr="0">
            <a:noAutofit/>
          </a:bodyPr>
          <a:lstStyle/>
          <a:p>
            <a:pPr lvl="0" algn="l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kern="1200" dirty="0">
                <a:latin typeface="Calibri" panose="020F0502020204030204" pitchFamily="34" charset="0"/>
                <a:cs typeface="Calibri" panose="020F0502020204030204" pitchFamily="34" charset="0"/>
              </a:rPr>
              <a:t>Parcours des demandeurs d'emploi de moins en moins linéaires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656309" y="4057677"/>
            <a:ext cx="4602449" cy="565059"/>
          </a:xfrm>
          <a:prstGeom prst="rect">
            <a:avLst/>
          </a:prstGeom>
          <a:solidFill>
            <a:schemeClr val="bg2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21836" tIns="30480" rIns="30480" bIns="30480" numCol="1" spcCol="1270" anchor="ctr" anchorCtr="0">
            <a:noAutofit/>
          </a:bodyPr>
          <a:lstStyle/>
          <a:p>
            <a:pPr lvl="0" algn="l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kern="1200" dirty="0">
                <a:latin typeface="Calibri" panose="020F0502020204030204" pitchFamily="34" charset="0"/>
                <a:cs typeface="Calibri" panose="020F0502020204030204" pitchFamily="34" charset="0"/>
              </a:rPr>
              <a:t>Problématiques d'appariement Offre/Demande </a:t>
            </a:r>
            <a:r>
              <a:rPr lang="fr-FR" sz="1600" kern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croissantes </a:t>
            </a:r>
            <a:r>
              <a:rPr lang="fr-FR" sz="1600" kern="1200" dirty="0">
                <a:latin typeface="Calibri" panose="020F0502020204030204" pitchFamily="34" charset="0"/>
                <a:cs typeface="Calibri" panose="020F0502020204030204" pitchFamily="34" charset="0"/>
              </a:rPr>
              <a:t>et polarisation du marché de l'emploi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502683" y="4891584"/>
            <a:ext cx="4744784" cy="565060"/>
          </a:xfrm>
          <a:prstGeom prst="rect">
            <a:avLst/>
          </a:prstGeom>
          <a:solidFill>
            <a:schemeClr val="bg2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21836" tIns="30480" rIns="30480" bIns="30480" numCol="1" spcCol="1270" anchor="ctr" anchorCtr="0">
            <a:noAutofit/>
          </a:bodyPr>
          <a:lstStyle/>
          <a:p>
            <a:pPr lvl="0" algn="l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kern="1200" dirty="0">
                <a:latin typeface="Calibri" panose="020F0502020204030204" pitchFamily="34" charset="0"/>
                <a:cs typeface="Calibri" panose="020F0502020204030204" pitchFamily="34" charset="0"/>
              </a:rPr>
              <a:t>Plus </a:t>
            </a:r>
            <a:r>
              <a:rPr lang="fr-FR" sz="1600" kern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d’1 demandeur </a:t>
            </a:r>
            <a:r>
              <a:rPr lang="fr-FR" sz="1600" kern="1200" dirty="0">
                <a:latin typeface="Calibri" panose="020F0502020204030204" pitchFamily="34" charset="0"/>
                <a:cs typeface="Calibri" panose="020F0502020204030204" pitchFamily="34" charset="0"/>
              </a:rPr>
              <a:t>d'emploi sur 3 qui retrouve un métier différent de son métier d'inscription</a:t>
            </a:r>
          </a:p>
        </p:txBody>
      </p:sp>
      <p:sp>
        <p:nvSpPr>
          <p:cNvPr id="34" name="Ellipse 33"/>
          <p:cNvSpPr/>
          <p:nvPr/>
        </p:nvSpPr>
        <p:spPr>
          <a:xfrm>
            <a:off x="2192708" y="3978671"/>
            <a:ext cx="663337" cy="706323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5" name="Ellipse 34"/>
          <p:cNvSpPr/>
          <p:nvPr/>
        </p:nvSpPr>
        <p:spPr>
          <a:xfrm>
            <a:off x="2014931" y="4797800"/>
            <a:ext cx="636095" cy="706323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6" name="Ellipse 35"/>
          <p:cNvSpPr/>
          <p:nvPr/>
        </p:nvSpPr>
        <p:spPr>
          <a:xfrm>
            <a:off x="2139945" y="2391485"/>
            <a:ext cx="663337" cy="706323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Ellipse 36"/>
          <p:cNvSpPr/>
          <p:nvPr/>
        </p:nvSpPr>
        <p:spPr>
          <a:xfrm>
            <a:off x="2281938" y="3146970"/>
            <a:ext cx="663337" cy="706323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Rectangle 38"/>
          <p:cNvSpPr/>
          <p:nvPr/>
        </p:nvSpPr>
        <p:spPr>
          <a:xfrm>
            <a:off x="2192233" y="5642301"/>
            <a:ext cx="5055233" cy="565060"/>
          </a:xfrm>
          <a:prstGeom prst="rect">
            <a:avLst/>
          </a:prstGeom>
          <a:solidFill>
            <a:schemeClr val="bg2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21836" tIns="30480" rIns="30480" bIns="30480" numCol="1" spcCol="1270" anchor="ctr" anchorCtr="0">
            <a:noAutofit/>
          </a:bodyPr>
          <a:lstStyle/>
          <a:p>
            <a:pPr lvl="0" algn="l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Nouvelles pratiques et nouveaux critères de recrutement</a:t>
            </a:r>
            <a:endParaRPr lang="fr-FR" sz="1600" kern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Ellipse 39"/>
          <p:cNvSpPr/>
          <p:nvPr/>
        </p:nvSpPr>
        <p:spPr>
          <a:xfrm>
            <a:off x="1704482" y="5548517"/>
            <a:ext cx="636095" cy="706323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46C0E-E041-4E81-BA70-A5C9F2831B48}" type="datetime4">
              <a:rPr lang="fr-FR" altLang="fr-FR">
                <a:solidFill>
                  <a:srgbClr val="071921"/>
                </a:solidFill>
              </a:rPr>
              <a:pPr/>
              <a:t>5 septembre 2019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D9A865-4525-4CE5-B0CC-19E7A0F973C5}" type="slidenum">
              <a:rPr lang="fr-FR" altLang="fr-FR">
                <a:solidFill>
                  <a:srgbClr val="071921"/>
                </a:solidFill>
              </a:rPr>
              <a:pPr/>
              <a:t>8</a:t>
            </a:fld>
            <a:endParaRPr lang="fr-FR" altLang="fr-FR" dirty="0">
              <a:solidFill>
                <a:srgbClr val="071921"/>
              </a:solidFill>
            </a:endParaRPr>
          </a:p>
        </p:txBody>
      </p:sp>
      <p:sp>
        <p:nvSpPr>
          <p:cNvPr id="70663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sz="32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L’approche compétences : des ambitions à partager</a:t>
            </a:r>
            <a:endParaRPr lang="fr-FR" altLang="fr-FR" sz="320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3" name="Group 12"/>
          <p:cNvGrpSpPr/>
          <p:nvPr/>
        </p:nvGrpSpPr>
        <p:grpSpPr>
          <a:xfrm>
            <a:off x="4282435" y="2549794"/>
            <a:ext cx="2924162" cy="3146156"/>
            <a:chOff x="4375498" y="2549794"/>
            <a:chExt cx="2700000" cy="2912460"/>
          </a:xfrm>
        </p:grpSpPr>
        <p:sp>
          <p:nvSpPr>
            <p:cNvPr id="25" name="Freeform 44"/>
            <p:cNvSpPr/>
            <p:nvPr/>
          </p:nvSpPr>
          <p:spPr>
            <a:xfrm rot="20967616">
              <a:off x="4375498" y="2622098"/>
              <a:ext cx="2700000" cy="2700000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6481" tIns="548640" rIns="356481" bIns="43675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0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Donut 3"/>
            <p:cNvSpPr/>
            <p:nvPr/>
          </p:nvSpPr>
          <p:spPr bwMode="auto">
            <a:xfrm>
              <a:off x="4756342" y="2964422"/>
              <a:ext cx="1980000" cy="1980000"/>
            </a:xfrm>
            <a:prstGeom prst="donut">
              <a:avLst>
                <a:gd name="adj" fmla="val 5334"/>
              </a:avLst>
            </a:prstGeom>
            <a:solidFill>
              <a:schemeClr val="bg2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prstShdw prst="shdw17" dist="17961" dir="2700000">
                <a:schemeClr val="tx1">
                  <a:gamma/>
                  <a:shade val="60000"/>
                  <a:invGamma/>
                </a:schemeClr>
              </a:prst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891144" y="3147700"/>
              <a:ext cx="1683706" cy="14530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60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Améliorer la </a:t>
              </a:r>
              <a:r>
                <a:rPr lang="fr-FR" sz="1600" b="1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pertinence du rapprochement </a:t>
              </a:r>
              <a:r>
                <a:rPr lang="fr-FR" sz="160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et </a:t>
              </a:r>
              <a:r>
                <a:rPr lang="fr-FR" sz="1600" b="1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suggérer des formations </a:t>
              </a:r>
              <a:r>
                <a:rPr lang="fr-FR" sz="160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pour combler les </a:t>
              </a:r>
              <a:r>
                <a:rPr lang="fr-FR" sz="1600" dirty="0" smtClean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écarts</a:t>
              </a:r>
              <a:endParaRPr lang="fr-FR" sz="16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8" name="Down Arrow 5"/>
            <p:cNvSpPr/>
            <p:nvPr/>
          </p:nvSpPr>
          <p:spPr bwMode="auto">
            <a:xfrm rot="19219999">
              <a:off x="4867426" y="2549794"/>
              <a:ext cx="273242" cy="496103"/>
            </a:xfrm>
            <a:prstGeom prst="downArrow">
              <a:avLst/>
            </a:prstGeom>
            <a:solidFill>
              <a:schemeClr val="bg1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 sz="1200" b="1" dirty="0">
                <a:solidFill>
                  <a:srgbClr val="007CB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1" name="Down Arrow 23"/>
            <p:cNvSpPr/>
            <p:nvPr/>
          </p:nvSpPr>
          <p:spPr bwMode="auto">
            <a:xfrm rot="13164644">
              <a:off x="4889899" y="4966151"/>
              <a:ext cx="273242" cy="496103"/>
            </a:xfrm>
            <a:prstGeom prst="downArrow">
              <a:avLst/>
            </a:prstGeom>
            <a:solidFill>
              <a:schemeClr val="bg1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 sz="1200" b="1" dirty="0">
                <a:solidFill>
                  <a:srgbClr val="007CB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2" name="Shape 614"/>
          <p:cNvSpPr/>
          <p:nvPr/>
        </p:nvSpPr>
        <p:spPr>
          <a:xfrm>
            <a:off x="193924" y="1412875"/>
            <a:ext cx="2276468" cy="300120"/>
          </a:xfrm>
          <a:prstGeom prst="rect">
            <a:avLst/>
          </a:prstGeom>
          <a:noFill/>
          <a:ln>
            <a:noFill/>
          </a:ln>
          <a:effectLst/>
        </p:spPr>
        <p:txBody>
          <a:bodyPr lIns="68571" tIns="34281" rIns="68571" bIns="34281" anchor="t" anchorCtr="0">
            <a:no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fr-FR" sz="2000" b="1" kern="0" dirty="0" smtClean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L’ambition…</a:t>
            </a:r>
            <a:endParaRPr lang="fr-FR" sz="2000" b="1" kern="0" dirty="0">
              <a:solidFill>
                <a:schemeClr val="bg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3" name="Group 7"/>
          <p:cNvGrpSpPr/>
          <p:nvPr/>
        </p:nvGrpSpPr>
        <p:grpSpPr>
          <a:xfrm>
            <a:off x="102523" y="2136860"/>
            <a:ext cx="2276468" cy="1791439"/>
            <a:chOff x="193924" y="3077721"/>
            <a:chExt cx="2276468" cy="1791439"/>
          </a:xfrm>
        </p:grpSpPr>
        <p:sp>
          <p:nvSpPr>
            <p:cNvPr id="44" name="Oval 33"/>
            <p:cNvSpPr/>
            <p:nvPr/>
          </p:nvSpPr>
          <p:spPr bwMode="auto">
            <a:xfrm>
              <a:off x="1098158" y="3077721"/>
              <a:ext cx="468000" cy="468000"/>
            </a:xfrm>
            <a:prstGeom prst="ellipse">
              <a:avLst/>
            </a:prstGeom>
            <a:solidFill>
              <a:schemeClr val="bg2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38100" sx="88000" sy="88000" algn="l" rotWithShape="0">
                <a:prstClr val="black">
                  <a:alpha val="63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2000" i="0" u="none" strike="noStrike" normalizeH="0" baseline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3924" y="3545721"/>
              <a:ext cx="2276468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600" b="1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Offrir aux candidats et aux recruteurs des opportunités plus pertinentes de rencontres</a:t>
              </a:r>
            </a:p>
          </p:txBody>
        </p:sp>
      </p:grpSp>
      <p:grpSp>
        <p:nvGrpSpPr>
          <p:cNvPr id="46" name="Group 21"/>
          <p:cNvGrpSpPr/>
          <p:nvPr/>
        </p:nvGrpSpPr>
        <p:grpSpPr>
          <a:xfrm>
            <a:off x="2284274" y="1268760"/>
            <a:ext cx="3544589" cy="5457518"/>
            <a:chOff x="2284274" y="1268760"/>
            <a:chExt cx="3544589" cy="5457518"/>
          </a:xfrm>
        </p:grpSpPr>
        <p:grpSp>
          <p:nvGrpSpPr>
            <p:cNvPr id="47" name="Group 11"/>
            <p:cNvGrpSpPr/>
            <p:nvPr/>
          </p:nvGrpSpPr>
          <p:grpSpPr>
            <a:xfrm>
              <a:off x="2699792" y="1268760"/>
              <a:ext cx="3129071" cy="5457518"/>
              <a:chOff x="2699792" y="1268760"/>
              <a:chExt cx="3129071" cy="5457518"/>
            </a:xfrm>
          </p:grpSpPr>
          <p:pic>
            <p:nvPicPr>
              <p:cNvPr id="52" name="Picture 1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99792" y="5157352"/>
                <a:ext cx="480000" cy="1440000"/>
              </a:xfrm>
              <a:prstGeom prst="rect">
                <a:avLst/>
              </a:prstGeom>
            </p:spPr>
          </p:pic>
          <p:pic>
            <p:nvPicPr>
              <p:cNvPr id="53" name="Picture 1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13032" y="1399007"/>
                <a:ext cx="585647" cy="1440000"/>
              </a:xfrm>
              <a:prstGeom prst="rect">
                <a:avLst/>
              </a:prstGeom>
            </p:spPr>
          </p:pic>
          <p:sp>
            <p:nvSpPr>
              <p:cNvPr id="54" name="Cloud Callout 1"/>
              <p:cNvSpPr/>
              <p:nvPr/>
            </p:nvSpPr>
            <p:spPr bwMode="auto">
              <a:xfrm>
                <a:off x="3488863" y="1268760"/>
                <a:ext cx="2340000" cy="1260000"/>
              </a:xfrm>
              <a:prstGeom prst="cloudCallout">
                <a:avLst>
                  <a:gd name="adj1" fmla="val -64245"/>
                  <a:gd name="adj2" fmla="val -26357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fr-FR" sz="1400" b="1" dirty="0">
                  <a:solidFill>
                    <a:srgbClr val="007CB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5" name="Cloud Callout 18"/>
              <p:cNvSpPr/>
              <p:nvPr/>
            </p:nvSpPr>
            <p:spPr bwMode="auto">
              <a:xfrm>
                <a:off x="3488862" y="5466278"/>
                <a:ext cx="2340000" cy="1260000"/>
              </a:xfrm>
              <a:prstGeom prst="cloudCallout">
                <a:avLst>
                  <a:gd name="adj1" fmla="val -60456"/>
                  <a:gd name="adj2" fmla="val -58845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fr-FR" sz="1400" b="1" dirty="0">
                  <a:solidFill>
                    <a:srgbClr val="007CB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8" name="Rectangle 47"/>
            <p:cNvSpPr/>
            <p:nvPr/>
          </p:nvSpPr>
          <p:spPr>
            <a:xfrm>
              <a:off x="3496679" y="1503012"/>
              <a:ext cx="226046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6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Mieux connaitre les </a:t>
              </a:r>
              <a:r>
                <a:rPr lang="fr-FR" sz="1600" b="1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compétences détenues </a:t>
              </a:r>
              <a:r>
                <a:rPr lang="fr-FR" sz="16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par les candidats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474988" y="5695950"/>
              <a:ext cx="235169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6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Mieux identifier les </a:t>
              </a:r>
              <a:r>
                <a:rPr lang="fr-FR" sz="1600" b="1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compétences attendues </a:t>
              </a:r>
              <a:r>
                <a:rPr lang="fr-FR" sz="16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par les recruteurs</a:t>
              </a:r>
            </a:p>
          </p:txBody>
        </p:sp>
        <p:sp>
          <p:nvSpPr>
            <p:cNvPr id="50" name="Isosceles Triangle 31"/>
            <p:cNvSpPr/>
            <p:nvPr/>
          </p:nvSpPr>
          <p:spPr bwMode="white">
            <a:xfrm rot="5400000">
              <a:off x="2109595" y="1803479"/>
              <a:ext cx="727745" cy="378387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1" name="Isosceles Triangle 32"/>
            <p:cNvSpPr/>
            <p:nvPr/>
          </p:nvSpPr>
          <p:spPr bwMode="white">
            <a:xfrm rot="5400000">
              <a:off x="2109595" y="5639186"/>
              <a:ext cx="727745" cy="378387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6" name="Textfeld 41"/>
          <p:cNvSpPr txBox="1"/>
          <p:nvPr/>
        </p:nvSpPr>
        <p:spPr>
          <a:xfrm>
            <a:off x="8417100" y="864868"/>
            <a:ext cx="609420" cy="427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176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02</a:t>
            </a:r>
            <a:endParaRPr lang="de-DE" sz="2176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Textfeld 36"/>
          <p:cNvSpPr txBox="1"/>
          <p:nvPr/>
        </p:nvSpPr>
        <p:spPr>
          <a:xfrm>
            <a:off x="2744013" y="1005168"/>
            <a:ext cx="57694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●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</a:t>
            </a:r>
          </a:p>
        </p:txBody>
      </p:sp>
      <p:sp>
        <p:nvSpPr>
          <p:cNvPr id="58" name="Rectangle 57"/>
          <p:cNvSpPr/>
          <p:nvPr/>
        </p:nvSpPr>
        <p:spPr>
          <a:xfrm>
            <a:off x="-2254" y="4620455"/>
            <a:ext cx="24860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Elargir le champ </a:t>
            </a:r>
            <a:r>
              <a:rPr lang="fr-FR" sz="16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 possibles </a:t>
            </a:r>
            <a:r>
              <a:rPr lang="fr-FR" sz="1600" b="1" dirty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provoquer de nouvelles opportunités de rencontres</a:t>
            </a:r>
          </a:p>
        </p:txBody>
      </p:sp>
      <p:grpSp>
        <p:nvGrpSpPr>
          <p:cNvPr id="59" name="Group 14"/>
          <p:cNvGrpSpPr/>
          <p:nvPr/>
        </p:nvGrpSpPr>
        <p:grpSpPr>
          <a:xfrm>
            <a:off x="6866837" y="2060848"/>
            <a:ext cx="2113090" cy="3816424"/>
            <a:chOff x="6866837" y="2060848"/>
            <a:chExt cx="2113090" cy="3816424"/>
          </a:xfrm>
        </p:grpSpPr>
        <p:grpSp>
          <p:nvGrpSpPr>
            <p:cNvPr id="60" name="Group 13"/>
            <p:cNvGrpSpPr/>
            <p:nvPr/>
          </p:nvGrpSpPr>
          <p:grpSpPr>
            <a:xfrm>
              <a:off x="6888238" y="2060848"/>
              <a:ext cx="2069642" cy="1590516"/>
              <a:chOff x="6956878" y="3009002"/>
              <a:chExt cx="2069642" cy="1590516"/>
            </a:xfrm>
          </p:grpSpPr>
          <p:sp>
            <p:nvSpPr>
              <p:cNvPr id="63" name="Rounded Rectangle 24"/>
              <p:cNvSpPr/>
              <p:nvPr/>
            </p:nvSpPr>
            <p:spPr bwMode="auto">
              <a:xfrm>
                <a:off x="7370336" y="3009002"/>
                <a:ext cx="1656184" cy="1590516"/>
              </a:xfrm>
              <a:prstGeom prst="round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b="1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Elargir les opportunités </a:t>
                </a:r>
                <a:r>
                  <a:rPr lang="fr-FR" sz="1600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d’emploi  pour les </a:t>
                </a:r>
                <a:r>
                  <a:rPr lang="fr-FR" sz="1600" dirty="0" smtClean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 / Candidats</a:t>
                </a:r>
                <a:endParaRPr lang="fr-FR" sz="16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4" name="Down Arrow 27"/>
              <p:cNvSpPr/>
              <p:nvPr/>
            </p:nvSpPr>
            <p:spPr bwMode="auto">
              <a:xfrm rot="14445060">
                <a:off x="7068309" y="3792602"/>
                <a:ext cx="273242" cy="496103"/>
              </a:xfrm>
              <a:prstGeom prst="downArrow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fr-FR" sz="1200" b="1" dirty="0">
                  <a:solidFill>
                    <a:srgbClr val="007CB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61" name="Rounded Rectangle 38"/>
            <p:cNvSpPr/>
            <p:nvPr/>
          </p:nvSpPr>
          <p:spPr bwMode="auto">
            <a:xfrm>
              <a:off x="7323743" y="4286756"/>
              <a:ext cx="1656184" cy="1590516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6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Optimiser la satisfaction des </a:t>
              </a:r>
              <a:r>
                <a:rPr lang="fr-FR" sz="1600" b="1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besoins en recrutement</a:t>
              </a:r>
            </a:p>
          </p:txBody>
        </p:sp>
        <p:sp>
          <p:nvSpPr>
            <p:cNvPr id="62" name="Down Arrow 42"/>
            <p:cNvSpPr/>
            <p:nvPr/>
          </p:nvSpPr>
          <p:spPr bwMode="auto">
            <a:xfrm rot="18270050">
              <a:off x="6978268" y="4656208"/>
              <a:ext cx="273242" cy="496103"/>
            </a:xfrm>
            <a:prstGeom prst="downArrow">
              <a:avLst/>
            </a:prstGeom>
            <a:solidFill>
              <a:schemeClr val="bg1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 sz="1200" b="1" dirty="0">
                <a:solidFill>
                  <a:srgbClr val="007CB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369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3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sz="32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L’approche compétences : des ambitions à partager</a:t>
            </a:r>
            <a:endParaRPr lang="fr-FR" altLang="fr-FR" sz="3200" dirty="0">
              <a:solidFill>
                <a:schemeClr val="accent4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Textfeld 41"/>
          <p:cNvSpPr txBox="1"/>
          <p:nvPr/>
        </p:nvSpPr>
        <p:spPr>
          <a:xfrm>
            <a:off x="8417100" y="864868"/>
            <a:ext cx="609420" cy="427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176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02</a:t>
            </a:r>
            <a:endParaRPr lang="de-DE" sz="2176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Textfeld 36"/>
          <p:cNvSpPr txBox="1"/>
          <p:nvPr/>
        </p:nvSpPr>
        <p:spPr>
          <a:xfrm>
            <a:off x="2744013" y="1005168"/>
            <a:ext cx="57694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●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 ● </a:t>
            </a:r>
            <a:r>
              <a:rPr lang="de-DE" sz="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 ● ● ● ● ● ● ●</a:t>
            </a:r>
          </a:p>
        </p:txBody>
      </p:sp>
      <p:sp>
        <p:nvSpPr>
          <p:cNvPr id="34" name="Shape 614"/>
          <p:cNvSpPr/>
          <p:nvPr/>
        </p:nvSpPr>
        <p:spPr>
          <a:xfrm>
            <a:off x="193924" y="1412875"/>
            <a:ext cx="2276468" cy="300120"/>
          </a:xfrm>
          <a:prstGeom prst="rect">
            <a:avLst/>
          </a:prstGeom>
          <a:noFill/>
          <a:ln>
            <a:noFill/>
          </a:ln>
          <a:effectLst/>
        </p:spPr>
        <p:txBody>
          <a:bodyPr lIns="68571" tIns="34281" rIns="68571" bIns="34281" anchor="t" anchorCtr="0">
            <a:no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fr-FR" sz="2000" b="1" kern="0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L’ambition …</a:t>
            </a:r>
          </a:p>
        </p:txBody>
      </p:sp>
      <p:grpSp>
        <p:nvGrpSpPr>
          <p:cNvPr id="35" name="Group 5"/>
          <p:cNvGrpSpPr/>
          <p:nvPr/>
        </p:nvGrpSpPr>
        <p:grpSpPr>
          <a:xfrm>
            <a:off x="2284274" y="1484784"/>
            <a:ext cx="6573828" cy="1440000"/>
            <a:chOff x="2284274" y="1484784"/>
            <a:chExt cx="6573828" cy="1440000"/>
          </a:xfrm>
        </p:grpSpPr>
        <p:grpSp>
          <p:nvGrpSpPr>
            <p:cNvPr id="36" name="Group 8"/>
            <p:cNvGrpSpPr/>
            <p:nvPr/>
          </p:nvGrpSpPr>
          <p:grpSpPr>
            <a:xfrm>
              <a:off x="2738102" y="1484784"/>
              <a:ext cx="6120000" cy="1440000"/>
              <a:chOff x="2738102" y="1484784"/>
              <a:chExt cx="6120000" cy="1440000"/>
            </a:xfrm>
          </p:grpSpPr>
          <p:sp>
            <p:nvSpPr>
              <p:cNvPr id="39" name="Rounded Rectangle 3"/>
              <p:cNvSpPr/>
              <p:nvPr/>
            </p:nvSpPr>
            <p:spPr bwMode="auto">
              <a:xfrm>
                <a:off x="2738102" y="1484784"/>
                <a:ext cx="6120000" cy="1440000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800" b="0" i="0" u="none" strike="noStrike" cap="none" normalizeH="0" baseline="0" dirty="0">
                  <a:ln>
                    <a:noFill/>
                  </a:ln>
                  <a:solidFill>
                    <a:schemeClr val="accent4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0" name="TextBox 30"/>
              <p:cNvSpPr txBox="1"/>
              <p:nvPr/>
            </p:nvSpPr>
            <p:spPr>
              <a:xfrm>
                <a:off x="4929970" y="1680594"/>
                <a:ext cx="3348103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bg2"/>
                  </a:buClr>
                  <a:buFont typeface="Arial" panose="020B0604020202020204" pitchFamily="34" charset="0"/>
                  <a:buChar char="•"/>
                </a:pPr>
                <a:r>
                  <a:rPr lang="fr-FR" sz="1600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Renforcer le diagnostic</a:t>
                </a:r>
              </a:p>
              <a:p>
                <a:pPr marL="285750" indent="-285750">
                  <a:buClr>
                    <a:schemeClr val="bg2"/>
                  </a:buClr>
                  <a:buFont typeface="Arial" panose="020B0604020202020204" pitchFamily="34" charset="0"/>
                  <a:buChar char="•"/>
                </a:pPr>
                <a:r>
                  <a:rPr lang="fr-FR" sz="1600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Développer la mobilité</a:t>
                </a:r>
              </a:p>
              <a:p>
                <a:pPr marL="285750" indent="-285750">
                  <a:buClr>
                    <a:schemeClr val="bg2"/>
                  </a:buClr>
                  <a:buFont typeface="Arial" panose="020B0604020202020204" pitchFamily="34" charset="0"/>
                  <a:buChar char="•"/>
                </a:pPr>
                <a:r>
                  <a:rPr lang="fr-FR" sz="1600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Suggérer des formations</a:t>
                </a:r>
              </a:p>
              <a:p>
                <a:pPr marL="285750" indent="-285750">
                  <a:buClr>
                    <a:schemeClr val="bg2"/>
                  </a:buClr>
                  <a:buFont typeface="Arial" panose="020B0604020202020204" pitchFamily="34" charset="0"/>
                  <a:buChar char="•"/>
                </a:pPr>
                <a:r>
                  <a:rPr lang="fr-FR" sz="1600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Elargir les opportunités d’emploi</a:t>
                </a:r>
              </a:p>
            </p:txBody>
          </p:sp>
          <p:sp>
            <p:nvSpPr>
              <p:cNvPr id="65" name="Rounded Rectangle 31"/>
              <p:cNvSpPr/>
              <p:nvPr/>
            </p:nvSpPr>
            <p:spPr bwMode="auto">
              <a:xfrm>
                <a:off x="2863322" y="1582782"/>
                <a:ext cx="2052000" cy="1260000"/>
              </a:xfrm>
              <a:prstGeom prst="round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45720" rIns="3600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fr-FR" sz="1600" b="1" dirty="0" smtClean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Améliorer </a:t>
                </a:r>
                <a:r>
                  <a:rPr lang="fr-FR" sz="1600" b="1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l’accompagnement de transitions professionnelles</a:t>
                </a:r>
                <a:endParaRPr lang="fr-FR" sz="16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37" name="Isosceles Triangle 29"/>
            <p:cNvSpPr/>
            <p:nvPr/>
          </p:nvSpPr>
          <p:spPr bwMode="white">
            <a:xfrm rot="5400000">
              <a:off x="2109595" y="2019503"/>
              <a:ext cx="727745" cy="378387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>
                <a:ln>
                  <a:noFill/>
                </a:ln>
                <a:solidFill>
                  <a:schemeClr val="accent4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66" name="Group 7"/>
          <p:cNvGrpSpPr/>
          <p:nvPr/>
        </p:nvGrpSpPr>
        <p:grpSpPr>
          <a:xfrm>
            <a:off x="2284274" y="5013336"/>
            <a:ext cx="6606690" cy="1440000"/>
            <a:chOff x="2284274" y="5013336"/>
            <a:chExt cx="6606690" cy="1440000"/>
          </a:xfrm>
        </p:grpSpPr>
        <p:grpSp>
          <p:nvGrpSpPr>
            <p:cNvPr id="67" name="Group 10"/>
            <p:cNvGrpSpPr/>
            <p:nvPr/>
          </p:nvGrpSpPr>
          <p:grpSpPr>
            <a:xfrm>
              <a:off x="2770964" y="5013336"/>
              <a:ext cx="6120000" cy="1440000"/>
              <a:chOff x="2770964" y="5013336"/>
              <a:chExt cx="6120000" cy="1440000"/>
            </a:xfrm>
          </p:grpSpPr>
          <p:sp>
            <p:nvSpPr>
              <p:cNvPr id="69" name="Rounded Rectangle 27"/>
              <p:cNvSpPr/>
              <p:nvPr/>
            </p:nvSpPr>
            <p:spPr bwMode="auto">
              <a:xfrm>
                <a:off x="2770964" y="5013336"/>
                <a:ext cx="6120000" cy="1440000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0" name="Rounded Rectangle 33"/>
              <p:cNvSpPr/>
              <p:nvPr/>
            </p:nvSpPr>
            <p:spPr bwMode="auto">
              <a:xfrm>
                <a:off x="2897040" y="5112821"/>
                <a:ext cx="2052000" cy="1260000"/>
              </a:xfrm>
              <a:prstGeom prst="round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45720" rIns="3600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fr-FR" sz="1600" b="1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Consolider la stratégie d’achats de formation</a:t>
                </a:r>
                <a:endParaRPr lang="fr-FR" sz="16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1" name="TextBox 35"/>
              <p:cNvSpPr txBox="1"/>
              <p:nvPr/>
            </p:nvSpPr>
            <p:spPr>
              <a:xfrm>
                <a:off x="4959837" y="5244763"/>
                <a:ext cx="3285958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bg2"/>
                  </a:buClr>
                  <a:buFont typeface="Arial" panose="020B0604020202020204" pitchFamily="34" charset="0"/>
                  <a:buChar char="•"/>
                </a:pPr>
                <a:r>
                  <a:rPr lang="fr-FR" sz="1600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Favoriser des formations plus modulaires</a:t>
                </a:r>
              </a:p>
              <a:p>
                <a:pPr marL="285750" indent="-285750">
                  <a:buClr>
                    <a:schemeClr val="bg2"/>
                  </a:buClr>
                  <a:buFont typeface="Arial" panose="020B0604020202020204" pitchFamily="34" charset="0"/>
                  <a:buChar char="•"/>
                </a:pPr>
                <a:r>
                  <a:rPr lang="fr-FR" sz="1600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Mieux identifier les écarts offre / demande</a:t>
                </a:r>
              </a:p>
            </p:txBody>
          </p:sp>
        </p:grpSp>
        <p:sp>
          <p:nvSpPr>
            <p:cNvPr id="68" name="Isosceles Triangle 39"/>
            <p:cNvSpPr/>
            <p:nvPr/>
          </p:nvSpPr>
          <p:spPr bwMode="white">
            <a:xfrm rot="5400000">
              <a:off x="2109595" y="5547895"/>
              <a:ext cx="727745" cy="378387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>
                <a:ln>
                  <a:noFill/>
                </a:ln>
                <a:solidFill>
                  <a:schemeClr val="accent4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72" name="Group 11"/>
          <p:cNvGrpSpPr/>
          <p:nvPr/>
        </p:nvGrpSpPr>
        <p:grpSpPr>
          <a:xfrm>
            <a:off x="157292" y="2690784"/>
            <a:ext cx="2279666" cy="2325990"/>
            <a:chOff x="157292" y="2690784"/>
            <a:chExt cx="2279666" cy="2325990"/>
          </a:xfrm>
        </p:grpSpPr>
        <p:sp>
          <p:nvSpPr>
            <p:cNvPr id="73" name="Oval 16"/>
            <p:cNvSpPr/>
            <p:nvPr/>
          </p:nvSpPr>
          <p:spPr bwMode="auto">
            <a:xfrm>
              <a:off x="1123090" y="2690784"/>
              <a:ext cx="468000" cy="468000"/>
            </a:xfrm>
            <a:prstGeom prst="ellipse">
              <a:avLst/>
            </a:prstGeom>
            <a:solidFill>
              <a:schemeClr val="bg2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38100" sx="88000" sy="88000" algn="l" rotWithShape="0">
                <a:prstClr val="black">
                  <a:alpha val="63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20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57292" y="3200892"/>
              <a:ext cx="2279666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600" b="1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Enrichir notre connaissance du marché du travail au bénéfice des candidats, des entreprises et des acteurs de l’emploi pour…</a:t>
              </a:r>
            </a:p>
          </p:txBody>
        </p:sp>
      </p:grpSp>
      <p:grpSp>
        <p:nvGrpSpPr>
          <p:cNvPr id="77" name="Group 6"/>
          <p:cNvGrpSpPr/>
          <p:nvPr/>
        </p:nvGrpSpPr>
        <p:grpSpPr>
          <a:xfrm>
            <a:off x="2284274" y="3285144"/>
            <a:ext cx="6606690" cy="1440000"/>
            <a:chOff x="2284274" y="3285144"/>
            <a:chExt cx="6606690" cy="1440000"/>
          </a:xfrm>
          <a:effectLst/>
        </p:grpSpPr>
        <p:grpSp>
          <p:nvGrpSpPr>
            <p:cNvPr id="78" name="Group 9"/>
            <p:cNvGrpSpPr/>
            <p:nvPr/>
          </p:nvGrpSpPr>
          <p:grpSpPr>
            <a:xfrm>
              <a:off x="2770964" y="3285144"/>
              <a:ext cx="6120000" cy="1440000"/>
              <a:chOff x="2770964" y="3285144"/>
              <a:chExt cx="6120000" cy="1440000"/>
            </a:xfrm>
          </p:grpSpPr>
          <p:sp>
            <p:nvSpPr>
              <p:cNvPr id="80" name="Rounded Rectangle 26"/>
              <p:cNvSpPr/>
              <p:nvPr/>
            </p:nvSpPr>
            <p:spPr bwMode="auto">
              <a:xfrm>
                <a:off x="2770964" y="3285144"/>
                <a:ext cx="6120000" cy="1440000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fr-FR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1" name="Rounded Rectangle 32"/>
              <p:cNvSpPr/>
              <p:nvPr/>
            </p:nvSpPr>
            <p:spPr bwMode="auto">
              <a:xfrm>
                <a:off x="2897040" y="3381962"/>
                <a:ext cx="2052000" cy="1260000"/>
              </a:xfrm>
              <a:prstGeom prst="round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45720" rIns="3600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fr-FR" sz="1600" b="1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Fluidifier le marché du travail</a:t>
                </a:r>
                <a:endParaRPr lang="fr-FR" sz="1600" dirty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2" name="TextBox 34"/>
              <p:cNvSpPr txBox="1"/>
              <p:nvPr/>
            </p:nvSpPr>
            <p:spPr>
              <a:xfrm>
                <a:off x="4946554" y="3482704"/>
                <a:ext cx="3470546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bg2"/>
                  </a:buClr>
                  <a:buFont typeface="Arial" panose="020B0604020202020204" pitchFamily="34" charset="0"/>
                  <a:buChar char="•"/>
                </a:pPr>
                <a:r>
                  <a:rPr lang="fr-FR" sz="1600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Identifier les besoins</a:t>
                </a:r>
              </a:p>
              <a:p>
                <a:pPr marL="285750" indent="-285750">
                  <a:buClr>
                    <a:schemeClr val="bg2"/>
                  </a:buClr>
                  <a:buFont typeface="Arial" panose="020B0604020202020204" pitchFamily="34" charset="0"/>
                  <a:buChar char="•"/>
                </a:pPr>
                <a:r>
                  <a:rPr lang="fr-FR" sz="1600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Améliorer la pertinence du rapprochement</a:t>
                </a:r>
              </a:p>
              <a:p>
                <a:pPr marL="285750" indent="-285750">
                  <a:buClr>
                    <a:schemeClr val="bg2"/>
                  </a:buClr>
                  <a:buFont typeface="Arial" panose="020B0604020202020204" pitchFamily="34" charset="0"/>
                  <a:buChar char="•"/>
                </a:pPr>
                <a:r>
                  <a:rPr lang="fr-FR" sz="1600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Elargir le </a:t>
                </a:r>
                <a:r>
                  <a:rPr lang="fr-FR" sz="1600" dirty="0" err="1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sourcing</a:t>
                </a:r>
                <a:r>
                  <a:rPr lang="fr-FR" sz="1600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des profils</a:t>
                </a:r>
              </a:p>
            </p:txBody>
          </p:sp>
        </p:grpSp>
        <p:sp>
          <p:nvSpPr>
            <p:cNvPr id="79" name="Isosceles Triangle 37"/>
            <p:cNvSpPr/>
            <p:nvPr/>
          </p:nvSpPr>
          <p:spPr bwMode="white">
            <a:xfrm rot="5400000">
              <a:off x="2109595" y="3815950"/>
              <a:ext cx="727745" cy="378387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>
                <a:ln>
                  <a:noFill/>
                </a:ln>
                <a:solidFill>
                  <a:schemeClr val="accent4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83" name="Left-Right Arrow 4"/>
          <p:cNvSpPr/>
          <p:nvPr/>
        </p:nvSpPr>
        <p:spPr bwMode="auto">
          <a:xfrm rot="5400000">
            <a:off x="6468263" y="3692977"/>
            <a:ext cx="3960443" cy="552168"/>
          </a:xfrm>
          <a:prstGeom prst="leftRightArrow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  <a:lumOff val="50000"/>
                </a:schemeClr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5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le_bureautique_de_presentation_en_couleurs-modele-presentation-couleur63609">
  <a:themeElements>
    <a:clrScheme name="8_Chapitre 1 1">
      <a:dk1>
        <a:srgbClr val="000000"/>
      </a:dk1>
      <a:lt1>
        <a:srgbClr val="FFFFFF"/>
      </a:lt1>
      <a:dk2>
        <a:srgbClr val="F7A800"/>
      </a:dk2>
      <a:lt2>
        <a:srgbClr val="93C260"/>
      </a:lt2>
      <a:accent1>
        <a:srgbClr val="E7433C"/>
      </a:accent1>
      <a:accent2>
        <a:srgbClr val="099DDA"/>
      </a:accent2>
      <a:accent3>
        <a:srgbClr val="FFFFFF"/>
      </a:accent3>
      <a:accent4>
        <a:srgbClr val="000000"/>
      </a:accent4>
      <a:accent5>
        <a:srgbClr val="F1B0AF"/>
      </a:accent5>
      <a:accent6>
        <a:srgbClr val="078EC5"/>
      </a:accent6>
      <a:hlink>
        <a:srgbClr val="000000"/>
      </a:hlink>
      <a:folHlink>
        <a:srgbClr val="000000"/>
      </a:folHlink>
    </a:clrScheme>
    <a:fontScheme name="8_Chapitre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hapitre 1 1">
        <a:dk1>
          <a:srgbClr val="000000"/>
        </a:dk1>
        <a:lt1>
          <a:srgbClr val="FFFFFF"/>
        </a:lt1>
        <a:dk2>
          <a:srgbClr val="F7A800"/>
        </a:dk2>
        <a:lt2>
          <a:srgbClr val="93C260"/>
        </a:lt2>
        <a:accent1>
          <a:srgbClr val="E7433C"/>
        </a:accent1>
        <a:accent2>
          <a:srgbClr val="099DDA"/>
        </a:accent2>
        <a:accent3>
          <a:srgbClr val="FFFFFF"/>
        </a:accent3>
        <a:accent4>
          <a:srgbClr val="000000"/>
        </a:accent4>
        <a:accent5>
          <a:srgbClr val="F1B0AF"/>
        </a:accent5>
        <a:accent6>
          <a:srgbClr val="078EC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Chapitre 1 txt">
  <a:themeElements>
    <a:clrScheme name="Personnalisée 5">
      <a:dk1>
        <a:sysClr val="windowText" lastClr="000000"/>
      </a:dk1>
      <a:lt1>
        <a:sysClr val="window" lastClr="FFFFFF"/>
      </a:lt1>
      <a:dk2>
        <a:srgbClr val="F7A800"/>
      </a:dk2>
      <a:lt2>
        <a:srgbClr val="93C260"/>
      </a:lt2>
      <a:accent1>
        <a:srgbClr val="E7433C"/>
      </a:accent1>
      <a:accent2>
        <a:srgbClr val="099DDA"/>
      </a:accent2>
      <a:accent3>
        <a:srgbClr val="31B6B3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11_Chapitre 1 txt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8_Chapitre 1 txt">
  <a:themeElements>
    <a:clrScheme name="8_Chapitre 1 txt 1">
      <a:dk1>
        <a:srgbClr val="000000"/>
      </a:dk1>
      <a:lt1>
        <a:srgbClr val="FFFFFF"/>
      </a:lt1>
      <a:dk2>
        <a:srgbClr val="F7A800"/>
      </a:dk2>
      <a:lt2>
        <a:srgbClr val="93C260"/>
      </a:lt2>
      <a:accent1>
        <a:srgbClr val="E7433C"/>
      </a:accent1>
      <a:accent2>
        <a:srgbClr val="099DDA"/>
      </a:accent2>
      <a:accent3>
        <a:srgbClr val="FFFFFF"/>
      </a:accent3>
      <a:accent4>
        <a:srgbClr val="000000"/>
      </a:accent4>
      <a:accent5>
        <a:srgbClr val="F1B0AF"/>
      </a:accent5>
      <a:accent6>
        <a:srgbClr val="078EC5"/>
      </a:accent6>
      <a:hlink>
        <a:srgbClr val="000000"/>
      </a:hlink>
      <a:folHlink>
        <a:srgbClr val="000000"/>
      </a:folHlink>
    </a:clrScheme>
    <a:fontScheme name="8_Chapitre 1 tx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hapitre 1 txt 1">
        <a:dk1>
          <a:srgbClr val="000000"/>
        </a:dk1>
        <a:lt1>
          <a:srgbClr val="FFFFFF"/>
        </a:lt1>
        <a:dk2>
          <a:srgbClr val="F7A800"/>
        </a:dk2>
        <a:lt2>
          <a:srgbClr val="93C260"/>
        </a:lt2>
        <a:accent1>
          <a:srgbClr val="E7433C"/>
        </a:accent1>
        <a:accent2>
          <a:srgbClr val="099DDA"/>
        </a:accent2>
        <a:accent3>
          <a:srgbClr val="FFFFFF"/>
        </a:accent3>
        <a:accent4>
          <a:srgbClr val="000000"/>
        </a:accent4>
        <a:accent5>
          <a:srgbClr val="F1B0AF"/>
        </a:accent5>
        <a:accent6>
          <a:srgbClr val="078EC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9_Chapitre 1">
  <a:themeElements>
    <a:clrScheme name="9_Chapitre 1 1">
      <a:dk1>
        <a:srgbClr val="000000"/>
      </a:dk1>
      <a:lt1>
        <a:srgbClr val="FFFFFF"/>
      </a:lt1>
      <a:dk2>
        <a:srgbClr val="F7A800"/>
      </a:dk2>
      <a:lt2>
        <a:srgbClr val="93C260"/>
      </a:lt2>
      <a:accent1>
        <a:srgbClr val="E7433C"/>
      </a:accent1>
      <a:accent2>
        <a:srgbClr val="099DDA"/>
      </a:accent2>
      <a:accent3>
        <a:srgbClr val="FFFFFF"/>
      </a:accent3>
      <a:accent4>
        <a:srgbClr val="000000"/>
      </a:accent4>
      <a:accent5>
        <a:srgbClr val="F1B0AF"/>
      </a:accent5>
      <a:accent6>
        <a:srgbClr val="078EC5"/>
      </a:accent6>
      <a:hlink>
        <a:srgbClr val="000000"/>
      </a:hlink>
      <a:folHlink>
        <a:srgbClr val="000000"/>
      </a:folHlink>
    </a:clrScheme>
    <a:fontScheme name="9_Chapitre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_Chapitre 1 1">
        <a:dk1>
          <a:srgbClr val="000000"/>
        </a:dk1>
        <a:lt1>
          <a:srgbClr val="FFFFFF"/>
        </a:lt1>
        <a:dk2>
          <a:srgbClr val="F7A800"/>
        </a:dk2>
        <a:lt2>
          <a:srgbClr val="93C260"/>
        </a:lt2>
        <a:accent1>
          <a:srgbClr val="E7433C"/>
        </a:accent1>
        <a:accent2>
          <a:srgbClr val="099DDA"/>
        </a:accent2>
        <a:accent3>
          <a:srgbClr val="FFFFFF"/>
        </a:accent3>
        <a:accent4>
          <a:srgbClr val="000000"/>
        </a:accent4>
        <a:accent5>
          <a:srgbClr val="F1B0AF"/>
        </a:accent5>
        <a:accent6>
          <a:srgbClr val="078EC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9_Chapitre 1 txt">
  <a:themeElements>
    <a:clrScheme name="9_Chapitre 1 txt 1">
      <a:dk1>
        <a:srgbClr val="000000"/>
      </a:dk1>
      <a:lt1>
        <a:srgbClr val="FFFFFF"/>
      </a:lt1>
      <a:dk2>
        <a:srgbClr val="F7A800"/>
      </a:dk2>
      <a:lt2>
        <a:srgbClr val="93C260"/>
      </a:lt2>
      <a:accent1>
        <a:srgbClr val="E7433C"/>
      </a:accent1>
      <a:accent2>
        <a:srgbClr val="099DDA"/>
      </a:accent2>
      <a:accent3>
        <a:srgbClr val="FFFFFF"/>
      </a:accent3>
      <a:accent4>
        <a:srgbClr val="000000"/>
      </a:accent4>
      <a:accent5>
        <a:srgbClr val="F1B0AF"/>
      </a:accent5>
      <a:accent6>
        <a:srgbClr val="078EC5"/>
      </a:accent6>
      <a:hlink>
        <a:srgbClr val="000000"/>
      </a:hlink>
      <a:folHlink>
        <a:srgbClr val="000000"/>
      </a:folHlink>
    </a:clrScheme>
    <a:fontScheme name="9_Chapitre 1 tx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_Chapitre 1 txt 1">
        <a:dk1>
          <a:srgbClr val="000000"/>
        </a:dk1>
        <a:lt1>
          <a:srgbClr val="FFFFFF"/>
        </a:lt1>
        <a:dk2>
          <a:srgbClr val="F7A800"/>
        </a:dk2>
        <a:lt2>
          <a:srgbClr val="93C260"/>
        </a:lt2>
        <a:accent1>
          <a:srgbClr val="E7433C"/>
        </a:accent1>
        <a:accent2>
          <a:srgbClr val="099DDA"/>
        </a:accent2>
        <a:accent3>
          <a:srgbClr val="FFFFFF"/>
        </a:accent3>
        <a:accent4>
          <a:srgbClr val="000000"/>
        </a:accent4>
        <a:accent5>
          <a:srgbClr val="F1B0AF"/>
        </a:accent5>
        <a:accent6>
          <a:srgbClr val="078EC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Chapitre 1">
  <a:themeElements>
    <a:clrScheme name="10_Chapitre 1 1">
      <a:dk1>
        <a:srgbClr val="000000"/>
      </a:dk1>
      <a:lt1>
        <a:srgbClr val="FFFFFF"/>
      </a:lt1>
      <a:dk2>
        <a:srgbClr val="F7A800"/>
      </a:dk2>
      <a:lt2>
        <a:srgbClr val="93C260"/>
      </a:lt2>
      <a:accent1>
        <a:srgbClr val="E7433C"/>
      </a:accent1>
      <a:accent2>
        <a:srgbClr val="099DDA"/>
      </a:accent2>
      <a:accent3>
        <a:srgbClr val="FFFFFF"/>
      </a:accent3>
      <a:accent4>
        <a:srgbClr val="000000"/>
      </a:accent4>
      <a:accent5>
        <a:srgbClr val="F1B0AF"/>
      </a:accent5>
      <a:accent6>
        <a:srgbClr val="078EC5"/>
      </a:accent6>
      <a:hlink>
        <a:srgbClr val="000000"/>
      </a:hlink>
      <a:folHlink>
        <a:srgbClr val="000000"/>
      </a:folHlink>
    </a:clrScheme>
    <a:fontScheme name="10_Chapitre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0_Chapitre 1 1">
        <a:dk1>
          <a:srgbClr val="000000"/>
        </a:dk1>
        <a:lt1>
          <a:srgbClr val="FFFFFF"/>
        </a:lt1>
        <a:dk2>
          <a:srgbClr val="F7A800"/>
        </a:dk2>
        <a:lt2>
          <a:srgbClr val="93C260"/>
        </a:lt2>
        <a:accent1>
          <a:srgbClr val="E7433C"/>
        </a:accent1>
        <a:accent2>
          <a:srgbClr val="099DDA"/>
        </a:accent2>
        <a:accent3>
          <a:srgbClr val="FFFFFF"/>
        </a:accent3>
        <a:accent4>
          <a:srgbClr val="000000"/>
        </a:accent4>
        <a:accent5>
          <a:srgbClr val="F1B0AF"/>
        </a:accent5>
        <a:accent6>
          <a:srgbClr val="078EC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0_Chapitre 1 txt">
  <a:themeElements>
    <a:clrScheme name="10_Chapitre 1 txt 1">
      <a:dk1>
        <a:srgbClr val="000000"/>
      </a:dk1>
      <a:lt1>
        <a:srgbClr val="FFFFFF"/>
      </a:lt1>
      <a:dk2>
        <a:srgbClr val="F7A800"/>
      </a:dk2>
      <a:lt2>
        <a:srgbClr val="93C260"/>
      </a:lt2>
      <a:accent1>
        <a:srgbClr val="E7433C"/>
      </a:accent1>
      <a:accent2>
        <a:srgbClr val="099DDA"/>
      </a:accent2>
      <a:accent3>
        <a:srgbClr val="FFFFFF"/>
      </a:accent3>
      <a:accent4>
        <a:srgbClr val="000000"/>
      </a:accent4>
      <a:accent5>
        <a:srgbClr val="F1B0AF"/>
      </a:accent5>
      <a:accent6>
        <a:srgbClr val="078EC5"/>
      </a:accent6>
      <a:hlink>
        <a:srgbClr val="000000"/>
      </a:hlink>
      <a:folHlink>
        <a:srgbClr val="000000"/>
      </a:folHlink>
    </a:clrScheme>
    <a:fontScheme name="10_Chapitre 1 tx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0_Chapitre 1 txt 1">
        <a:dk1>
          <a:srgbClr val="000000"/>
        </a:dk1>
        <a:lt1>
          <a:srgbClr val="FFFFFF"/>
        </a:lt1>
        <a:dk2>
          <a:srgbClr val="F7A800"/>
        </a:dk2>
        <a:lt2>
          <a:srgbClr val="93C260"/>
        </a:lt2>
        <a:accent1>
          <a:srgbClr val="E7433C"/>
        </a:accent1>
        <a:accent2>
          <a:srgbClr val="099DDA"/>
        </a:accent2>
        <a:accent3>
          <a:srgbClr val="FFFFFF"/>
        </a:accent3>
        <a:accent4>
          <a:srgbClr val="000000"/>
        </a:accent4>
        <a:accent5>
          <a:srgbClr val="F1B0AF"/>
        </a:accent5>
        <a:accent6>
          <a:srgbClr val="078EC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modele-presentation-couleur35728">
  <a:themeElements>
    <a:clrScheme name="Personnalisée 5">
      <a:dk1>
        <a:sysClr val="windowText" lastClr="000000"/>
      </a:dk1>
      <a:lt1>
        <a:sysClr val="window" lastClr="FFFFFF"/>
      </a:lt1>
      <a:dk2>
        <a:srgbClr val="F7A800"/>
      </a:dk2>
      <a:lt2>
        <a:srgbClr val="93C260"/>
      </a:lt2>
      <a:accent1>
        <a:srgbClr val="E7433C"/>
      </a:accent1>
      <a:accent2>
        <a:srgbClr val="099DDA"/>
      </a:accent2>
      <a:accent3>
        <a:srgbClr val="31B6B3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1_modele-presentation-couleur35728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4_Sommaire">
  <a:themeElements>
    <a:clrScheme name="Personnalisée 5">
      <a:dk1>
        <a:sysClr val="windowText" lastClr="000000"/>
      </a:dk1>
      <a:lt1>
        <a:sysClr val="window" lastClr="FFFFFF"/>
      </a:lt1>
      <a:dk2>
        <a:srgbClr val="F7A800"/>
      </a:dk2>
      <a:lt2>
        <a:srgbClr val="93C260"/>
      </a:lt2>
      <a:accent1>
        <a:srgbClr val="E7433C"/>
      </a:accent1>
      <a:accent2>
        <a:srgbClr val="099DDA"/>
      </a:accent2>
      <a:accent3>
        <a:srgbClr val="31B6B3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4_Sommair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11_Chapitre 1">
  <a:themeElements>
    <a:clrScheme name="Personnalisée 5">
      <a:dk1>
        <a:sysClr val="windowText" lastClr="000000"/>
      </a:dk1>
      <a:lt1>
        <a:sysClr val="window" lastClr="FFFFFF"/>
      </a:lt1>
      <a:dk2>
        <a:srgbClr val="F7A800"/>
      </a:dk2>
      <a:lt2>
        <a:srgbClr val="93C260"/>
      </a:lt2>
      <a:accent1>
        <a:srgbClr val="E7433C"/>
      </a:accent1>
      <a:accent2>
        <a:srgbClr val="099DDA"/>
      </a:accent2>
      <a:accent3>
        <a:srgbClr val="31B6B3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11_Chapitre 1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07EA5030786147892F03EC235C4691" ma:contentTypeVersion="10" ma:contentTypeDescription="Create a new document." ma:contentTypeScope="" ma:versionID="9648713df4b26a6447ba4cd51081162b">
  <xsd:schema xmlns:xsd="http://www.w3.org/2001/XMLSchema" xmlns:xs="http://www.w3.org/2001/XMLSchema" xmlns:p="http://schemas.microsoft.com/office/2006/metadata/properties" xmlns:ns2="72a07078-56ca-4514-94c0-037d64cae5a5" xmlns:ns3="e42ac312-4269-454f-a8d2-84d86590d9c4" targetNamespace="http://schemas.microsoft.com/office/2006/metadata/properties" ma:root="true" ma:fieldsID="b8bbe1bcf48d6b1ba1cf9284e17c41f5" ns2:_="" ns3:_="">
    <xsd:import namespace="72a07078-56ca-4514-94c0-037d64cae5a5"/>
    <xsd:import namespace="e42ac312-4269-454f-a8d2-84d86590d9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a07078-56ca-4514-94c0-037d64cae5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2ac312-4269-454f-a8d2-84d86590d9c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11BBD76-9303-4055-AEF4-D18C88A4065A}"/>
</file>

<file path=customXml/itemProps2.xml><?xml version="1.0" encoding="utf-8"?>
<ds:datastoreItem xmlns:ds="http://schemas.openxmlformats.org/officeDocument/2006/customXml" ds:itemID="{AF6208B3-B516-46FA-8338-3C9B7D62BB0B}"/>
</file>

<file path=customXml/itemProps3.xml><?xml version="1.0" encoding="utf-8"?>
<ds:datastoreItem xmlns:ds="http://schemas.openxmlformats.org/officeDocument/2006/customXml" ds:itemID="{AF3219EA-70D8-4C02-9138-0B06B5FF866F}"/>
</file>

<file path=docProps/app.xml><?xml version="1.0" encoding="utf-8"?>
<Properties xmlns="http://schemas.openxmlformats.org/officeDocument/2006/extended-properties" xmlns:vt="http://schemas.openxmlformats.org/officeDocument/2006/docPropsVTypes">
  <Template>modele_bureautique_de_presentation_en_couleurs-modele-presentation-couleur63609</Template>
  <TotalTime>512</TotalTime>
  <Words>1626</Words>
  <Application>Microsoft Office PowerPoint</Application>
  <PresentationFormat>Affichage à l'écran (4:3)</PresentationFormat>
  <Paragraphs>244</Paragraphs>
  <Slides>21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10</vt:i4>
      </vt:variant>
      <vt:variant>
        <vt:lpstr>Titres des diapositives</vt:lpstr>
      </vt:variant>
      <vt:variant>
        <vt:i4>21</vt:i4>
      </vt:variant>
    </vt:vector>
  </HeadingPairs>
  <TitlesOfParts>
    <vt:vector size="31" baseType="lpstr">
      <vt:lpstr>modele_bureautique_de_presentation_en_couleurs-modele-presentation-couleur63609</vt:lpstr>
      <vt:lpstr>8_Chapitre 1 txt</vt:lpstr>
      <vt:lpstr>9_Chapitre 1</vt:lpstr>
      <vt:lpstr>9_Chapitre 1 txt</vt:lpstr>
      <vt:lpstr>10_Chapitre 1</vt:lpstr>
      <vt:lpstr>10_Chapitre 1 txt</vt:lpstr>
      <vt:lpstr>1_modele-presentation-couleur35728</vt:lpstr>
      <vt:lpstr>4_Sommaire</vt:lpstr>
      <vt:lpstr>11_Chapitre 1</vt:lpstr>
      <vt:lpstr>11_Chapitre 1 txt</vt:lpstr>
      <vt:lpstr>Visite  de la délégation italienne</vt:lpstr>
      <vt:lpstr>Présentation PowerPoint</vt:lpstr>
      <vt:lpstr>INTRODUCTION  Jean-Charles BLANC, directeur territorial Bouches-du-Rhône Christophe NEUVILLE, directeur Pôle emploi Marseille Paradis</vt:lpstr>
      <vt:lpstr>Présentation de l’agence  Pôle emploi Marseille Paradis</vt:lpstr>
      <vt:lpstr>Présentation de l’agence  Pôle emploi Marseille Paradis</vt:lpstr>
      <vt:lpstr>L’approche par les compétences  Clémence GENTOT, directrice adjointe Pôle emploi Marseille Paradis Linda AMRI, conseillère à l’emploi</vt:lpstr>
      <vt:lpstr>L’approche compétences en réponse à l’évolution du marché du travail et des pratiques</vt:lpstr>
      <vt:lpstr>L’approche compétences : des ambitions à partager</vt:lpstr>
      <vt:lpstr>L’approche compétences : des ambitions à partager</vt:lpstr>
      <vt:lpstr>L’approche compétences : la notion de compétence</vt:lpstr>
      <vt:lpstr>L’approche compétences : le référentiel des    14 qualités professionnelles</vt:lpstr>
      <vt:lpstr>L’approche compétences : la traduction concrète à travers le profil de compétences</vt:lpstr>
      <vt:lpstr>La formation, au service du développement de compétences et du retour à l’emploi  Carole JOUGON, responsable d’équipe Pôle emploi Marseille Paradis Sophie BERNACHON, conseillère référente formation</vt:lpstr>
      <vt:lpstr>La formation au service du développement des compétences et du retour à l’emploi</vt:lpstr>
      <vt:lpstr>La formation au service du développement des compétences et du retour à l’emploi</vt:lpstr>
      <vt:lpstr>Focus sur la prestation « Valoriser son image professionnelle »</vt:lpstr>
      <vt:lpstr>Focus sur la prestation « Valoriser son image professionnelle »</vt:lpstr>
      <vt:lpstr>L’accompagnement des publics spécifiques  Christophe NEUVILLE, directeur Pôle emploi Marseille Paradis Geneviève Cochet, conseillère en charge de l’accompagnement global</vt:lpstr>
      <vt:lpstr>Présentation PowerPoint</vt:lpstr>
      <vt:lpstr>Des dispositifs spécifiques pour nos publics prioritaires, associant nos partenaires</vt:lpstr>
      <vt:lpstr>CONCLUSION  Jean-Charles BLANC, directeur territorial Bouches-du-Rhône </vt:lpstr>
    </vt:vector>
  </TitlesOfParts>
  <Company>Pôle Emploi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Visite  de la délégation italienne</dc:title>
  <dc:creator>GENTOT Clémence</dc:creator>
  <cp:lastModifiedBy>GENTOT Clémence</cp:lastModifiedBy>
  <cp:revision>38</cp:revision>
  <cp:lastPrinted>2019-09-05T13:15:20Z</cp:lastPrinted>
  <dcterms:created xsi:type="dcterms:W3CDTF">2019-09-05T06:58:38Z</dcterms:created>
  <dcterms:modified xsi:type="dcterms:W3CDTF">2019-09-05T15:34:23Z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0x0101007A07EA5030786147892F03EC235C4691</vt:lpwstr>
  </property>
</Properties>
</file>