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27.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26.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quickStyle1.xml" ContentType="application/vnd.openxmlformats-officedocument.drawingml.diagramStyle+xml"/>
  <Override PartName="/ppt/theme/theme2.xml" ContentType="application/vnd.openxmlformats-officedocument.theme+xml"/>
  <Override PartName="/ppt/diagrams/colors1.xml" ContentType="application/vnd.openxmlformats-officedocument.drawingml.diagramCol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diagrams/colors2.xml" ContentType="application/vnd.openxmlformats-officedocument.drawingml.diagramColors+xml"/>
  <Override PartName="/ppt/diagrams/layout1.xml" ContentType="application/vnd.openxmlformats-officedocument.drawingml.diagramLayout+xml"/>
  <Override PartName="/ppt/diagrams/drawing2.xml" ContentType="application/vnd.ms-office.drawingml.diagramDrawing+xml"/>
  <Override PartName="/ppt/diagrams/drawing1.xml" ContentType="application/vnd.ms-office.drawingml.diagramDrawing+xml"/>
  <Override PartName="/ppt/diagrams/quickStyle2.xml" ContentType="application/vnd.openxmlformats-officedocument.drawingml.diagramStyle+xml"/>
  <Override PartName="/ppt/diagrams/layout2.xml" ContentType="application/vnd.openxmlformats-officedocument.drawingml.diagramLayout+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42"/>
  </p:notesMasterIdLst>
  <p:handoutMasterIdLst>
    <p:handoutMasterId r:id="rId43"/>
  </p:handoutMasterIdLst>
  <p:sldIdLst>
    <p:sldId id="422" r:id="rId2"/>
    <p:sldId id="472" r:id="rId3"/>
    <p:sldId id="481" r:id="rId4"/>
    <p:sldId id="473" r:id="rId5"/>
    <p:sldId id="474" r:id="rId6"/>
    <p:sldId id="425" r:id="rId7"/>
    <p:sldId id="475" r:id="rId8"/>
    <p:sldId id="476" r:id="rId9"/>
    <p:sldId id="477" r:id="rId10"/>
    <p:sldId id="426" r:id="rId11"/>
    <p:sldId id="427" r:id="rId12"/>
    <p:sldId id="428" r:id="rId13"/>
    <p:sldId id="430" r:id="rId14"/>
    <p:sldId id="431" r:id="rId15"/>
    <p:sldId id="432" r:id="rId16"/>
    <p:sldId id="468" r:id="rId17"/>
    <p:sldId id="480" r:id="rId18"/>
    <p:sldId id="434" r:id="rId19"/>
    <p:sldId id="439" r:id="rId20"/>
    <p:sldId id="440" r:id="rId21"/>
    <p:sldId id="443" r:id="rId22"/>
    <p:sldId id="445" r:id="rId23"/>
    <p:sldId id="446" r:id="rId24"/>
    <p:sldId id="447" r:id="rId25"/>
    <p:sldId id="448" r:id="rId26"/>
    <p:sldId id="449" r:id="rId27"/>
    <p:sldId id="450" r:id="rId28"/>
    <p:sldId id="451" r:id="rId29"/>
    <p:sldId id="452" r:id="rId30"/>
    <p:sldId id="453" r:id="rId31"/>
    <p:sldId id="454" r:id="rId32"/>
    <p:sldId id="455" r:id="rId33"/>
    <p:sldId id="456" r:id="rId34"/>
    <p:sldId id="457" r:id="rId35"/>
    <p:sldId id="458" r:id="rId36"/>
    <p:sldId id="461" r:id="rId37"/>
    <p:sldId id="482" r:id="rId38"/>
    <p:sldId id="462" r:id="rId39"/>
    <p:sldId id="483" r:id="rId40"/>
    <p:sldId id="484" r:id="rId41"/>
  </p:sldIdLst>
  <p:sldSz cx="12192000" cy="6858000"/>
  <p:notesSz cx="9931400" cy="67945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75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05" autoAdjust="0"/>
    <p:restoredTop sz="92092" autoAdjust="0"/>
  </p:normalViewPr>
  <p:slideViewPr>
    <p:cSldViewPr snapToGrid="0" showGuides="1">
      <p:cViewPr varScale="1">
        <p:scale>
          <a:sx n="85" d="100"/>
          <a:sy n="85" d="100"/>
        </p:scale>
        <p:origin x="762" y="192"/>
      </p:cViewPr>
      <p:guideLst>
        <p:guide orient="horz" pos="2160"/>
        <p:guide pos="3840"/>
      </p:guideLst>
    </p:cSldViewPr>
  </p:slideViewPr>
  <p:outlineViewPr>
    <p:cViewPr>
      <p:scale>
        <a:sx n="33" d="100"/>
        <a:sy n="33" d="100"/>
      </p:scale>
      <p:origin x="0" y="-291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50"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AAFEB4-49BE-4F25-894E-8C94E9DF4357}" type="doc">
      <dgm:prSet loTypeId="urn:microsoft.com/office/officeart/2005/8/layout/radial4" loCatId="relationship" qsTypeId="urn:microsoft.com/office/officeart/2005/8/quickstyle/simple2" qsCatId="simple" csTypeId="urn:microsoft.com/office/officeart/2005/8/colors/colorful5" csCatId="colorful" phldr="1"/>
      <dgm:spPr/>
      <dgm:t>
        <a:bodyPr/>
        <a:lstStyle/>
        <a:p>
          <a:endParaRPr lang="it-IT"/>
        </a:p>
      </dgm:t>
    </dgm:pt>
    <dgm:pt modelId="{7AA4EA46-B6BE-4AC1-B798-FE68DCF25402}">
      <dgm:prSet phldrT="[Testo]" custT="1"/>
      <dgm:spPr>
        <a:noFill/>
        <a:effectLst/>
      </dgm:spPr>
      <dgm:t>
        <a:bodyPr/>
        <a:lstStyle/>
        <a:p>
          <a:pPr algn="ctr">
            <a:lnSpc>
              <a:spcPct val="100000"/>
            </a:lnSpc>
          </a:pPr>
          <a:r>
            <a:rPr lang="it-IT" sz="2800" b="1" i="0" dirty="0" smtClean="0">
              <a:solidFill>
                <a:srgbClr val="FF0000"/>
              </a:solidFill>
              <a:effectLst/>
              <a:latin typeface="+mn-lt"/>
            </a:rPr>
            <a:t>Destinata esclusivamente a soggetti  &gt;18 anni ovvero &lt;18 anni che hanno assolto il DDIF </a:t>
          </a:r>
          <a:br>
            <a:rPr lang="it-IT" sz="2800" b="1" i="0" dirty="0" smtClean="0">
              <a:solidFill>
                <a:srgbClr val="FF0000"/>
              </a:solidFill>
              <a:effectLst/>
              <a:latin typeface="+mn-lt"/>
            </a:rPr>
          </a:br>
          <a:r>
            <a:rPr lang="it-IT" sz="1100" b="1" i="0" dirty="0" smtClean="0">
              <a:solidFill>
                <a:srgbClr val="FF0000"/>
              </a:solidFill>
              <a:effectLst/>
              <a:latin typeface="+mn-lt"/>
            </a:rPr>
            <a:t>(L. 53/2003  e </a:t>
          </a:r>
          <a:r>
            <a:rPr lang="it-IT" sz="1200" b="0" i="0" dirty="0" err="1" smtClean="0">
              <a:solidFill>
                <a:srgbClr val="FF0000"/>
              </a:solidFill>
              <a:effectLst/>
              <a:latin typeface="+mn-lt"/>
            </a:rPr>
            <a:t>dlgs</a:t>
          </a:r>
          <a:r>
            <a:rPr lang="it-IT" sz="1200" b="0" i="0" dirty="0" smtClean="0">
              <a:solidFill>
                <a:srgbClr val="FF0000"/>
              </a:solidFill>
              <a:effectLst/>
              <a:latin typeface="+mn-lt"/>
            </a:rPr>
            <a:t> 76/2005)</a:t>
          </a:r>
          <a:endParaRPr lang="it-IT" sz="2800" b="1" i="0" dirty="0">
            <a:solidFill>
              <a:srgbClr val="FF0000"/>
            </a:solidFill>
            <a:effectLst/>
            <a:latin typeface="+mn-lt"/>
          </a:endParaRPr>
        </a:p>
      </dgm:t>
    </dgm:pt>
    <dgm:pt modelId="{B735F287-F182-4B8A-A6C6-0A5BAB893E2F}" type="parTrans" cxnId="{874C7297-B761-426F-8E3C-FCB3D4E4946E}">
      <dgm:prSet/>
      <dgm:spPr/>
      <dgm:t>
        <a:bodyPr/>
        <a:lstStyle/>
        <a:p>
          <a:endParaRPr lang="it-IT" sz="2000" b="1"/>
        </a:p>
      </dgm:t>
    </dgm:pt>
    <dgm:pt modelId="{0A922B89-F6DB-4973-ADD6-BE2189D1A69A}" type="sibTrans" cxnId="{874C7297-B761-426F-8E3C-FCB3D4E4946E}">
      <dgm:prSet/>
      <dgm:spPr/>
      <dgm:t>
        <a:bodyPr/>
        <a:lstStyle/>
        <a:p>
          <a:endParaRPr lang="it-IT" sz="2000" b="1"/>
        </a:p>
      </dgm:t>
    </dgm:pt>
    <dgm:pt modelId="{C0217268-D1D2-46E8-9F8D-2EA7A038BD81}">
      <dgm:prSet phldrT="[Testo]" custT="1"/>
      <dgm:spPr/>
      <dgm:t>
        <a:bodyPr/>
        <a:lstStyle/>
        <a:p>
          <a:pPr algn="ctr"/>
          <a:r>
            <a:rPr lang="it-IT" sz="2400" b="1" dirty="0" smtClean="0">
              <a:effectLst>
                <a:outerShdw blurRad="38100" dist="38100" dir="2700000" algn="tl">
                  <a:srgbClr val="000000">
                    <a:alpha val="43137"/>
                  </a:srgbClr>
                </a:outerShdw>
              </a:effectLst>
              <a:latin typeface="+mn-lt"/>
            </a:rPr>
            <a:t> </a:t>
          </a:r>
          <a:r>
            <a:rPr lang="it-IT" sz="2400" b="1" u="sng" dirty="0" smtClean="0">
              <a:solidFill>
                <a:schemeClr val="tx1"/>
              </a:solidFill>
              <a:effectLst/>
              <a:latin typeface="+mn-lt"/>
            </a:rPr>
            <a:t>Continua</a:t>
          </a:r>
        </a:p>
        <a:p>
          <a:pPr algn="ctr"/>
          <a:r>
            <a:rPr lang="it-IT" sz="2400" b="0" dirty="0" smtClean="0">
              <a:solidFill>
                <a:schemeClr val="tx1"/>
              </a:solidFill>
              <a:effectLst/>
              <a:latin typeface="+mn-lt"/>
            </a:rPr>
            <a:t>Durata: minimo 8 ore</a:t>
          </a:r>
          <a:endParaRPr lang="it-IT" sz="2400" b="0" dirty="0">
            <a:solidFill>
              <a:schemeClr val="tx1"/>
            </a:solidFill>
            <a:effectLst/>
            <a:latin typeface="+mn-lt"/>
          </a:endParaRPr>
        </a:p>
      </dgm:t>
    </dgm:pt>
    <dgm:pt modelId="{DF073DDF-8720-4A31-BE25-DEEDA4ED7DD1}" type="parTrans" cxnId="{60214AD5-C24D-492E-AFE3-B788459B05B4}">
      <dgm:prSet/>
      <dgm:spPr/>
      <dgm:t>
        <a:bodyPr/>
        <a:lstStyle/>
        <a:p>
          <a:endParaRPr lang="it-IT" sz="2000" b="1"/>
        </a:p>
      </dgm:t>
    </dgm:pt>
    <dgm:pt modelId="{20834938-4579-4BD8-A37A-30C0CF75A095}" type="sibTrans" cxnId="{60214AD5-C24D-492E-AFE3-B788459B05B4}">
      <dgm:prSet/>
      <dgm:spPr/>
      <dgm:t>
        <a:bodyPr/>
        <a:lstStyle/>
        <a:p>
          <a:endParaRPr lang="it-IT" sz="2000" b="1"/>
        </a:p>
      </dgm:t>
    </dgm:pt>
    <dgm:pt modelId="{68812822-25B5-4A45-9B25-B7535429E9F9}">
      <dgm:prSet phldrT="[Testo]" custScaleX="189168" custScaleY="128957" custRadScaleRad="113348" custRadScaleInc="-9562"/>
      <dgm:spPr/>
      <dgm:t>
        <a:bodyPr/>
        <a:lstStyle/>
        <a:p>
          <a:endParaRPr lang="it-IT" b="1"/>
        </a:p>
      </dgm:t>
    </dgm:pt>
    <dgm:pt modelId="{8FEBD53B-C5A6-4F6E-AFD5-B4FFEA8B397B}" type="parTrans" cxnId="{09534BA3-060F-40DF-97AE-8850031454E2}">
      <dgm:prSet/>
      <dgm:spPr/>
      <dgm:t>
        <a:bodyPr/>
        <a:lstStyle/>
        <a:p>
          <a:endParaRPr lang="it-IT" b="1"/>
        </a:p>
      </dgm:t>
    </dgm:pt>
    <dgm:pt modelId="{5C658BDE-F7F5-43B5-98D7-D00CC59A3B8E}" type="sibTrans" cxnId="{09534BA3-060F-40DF-97AE-8850031454E2}">
      <dgm:prSet/>
      <dgm:spPr/>
      <dgm:t>
        <a:bodyPr/>
        <a:lstStyle/>
        <a:p>
          <a:endParaRPr lang="it-IT" b="1"/>
        </a:p>
      </dgm:t>
    </dgm:pt>
    <dgm:pt modelId="{1C4FBFC1-D705-4F06-B16B-A16740F731CD}">
      <dgm:prSet custT="1"/>
      <dgm:spPr/>
      <dgm:t>
        <a:bodyPr/>
        <a:lstStyle/>
        <a:p>
          <a:pPr algn="ctr"/>
          <a:r>
            <a:rPr lang="it-IT" sz="2400" b="1" u="sng" dirty="0" smtClean="0">
              <a:solidFill>
                <a:schemeClr val="tx1"/>
              </a:solidFill>
              <a:effectLst/>
              <a:latin typeface="+mn-lt"/>
            </a:rPr>
            <a:t>Permanente</a:t>
          </a:r>
        </a:p>
        <a:p>
          <a:pPr algn="ctr"/>
          <a:r>
            <a:rPr lang="it-IT" sz="2400" b="0" dirty="0" smtClean="0">
              <a:solidFill>
                <a:schemeClr val="tx1"/>
              </a:solidFill>
              <a:effectLst/>
              <a:latin typeface="+mn-lt"/>
            </a:rPr>
            <a:t>Durata: minimo 8 ore</a:t>
          </a:r>
        </a:p>
      </dgm:t>
    </dgm:pt>
    <dgm:pt modelId="{A17E769E-FF8E-4EB2-86F6-2021BDC2C3C0}" type="parTrans" cxnId="{3D69BB1C-E5A5-4683-B450-C676FF45CD61}">
      <dgm:prSet/>
      <dgm:spPr/>
      <dgm:t>
        <a:bodyPr/>
        <a:lstStyle/>
        <a:p>
          <a:endParaRPr lang="it-IT" b="1"/>
        </a:p>
      </dgm:t>
    </dgm:pt>
    <dgm:pt modelId="{48698F20-2193-4937-BE69-1F6A6E3386D2}" type="sibTrans" cxnId="{3D69BB1C-E5A5-4683-B450-C676FF45CD61}">
      <dgm:prSet/>
      <dgm:spPr/>
      <dgm:t>
        <a:bodyPr/>
        <a:lstStyle/>
        <a:p>
          <a:endParaRPr lang="it-IT" b="1"/>
        </a:p>
      </dgm:t>
    </dgm:pt>
    <dgm:pt modelId="{CC8F9973-02A0-42D8-8CE0-B564FEC3915A}">
      <dgm:prSet custT="1"/>
      <dgm:spPr/>
      <dgm:t>
        <a:bodyPr/>
        <a:lstStyle/>
        <a:p>
          <a:pPr algn="ctr"/>
          <a:r>
            <a:rPr lang="it-IT" sz="2400" b="1" u="sng" dirty="0" smtClean="0">
              <a:solidFill>
                <a:schemeClr val="tx1"/>
              </a:solidFill>
              <a:effectLst/>
              <a:latin typeface="+mn-lt"/>
            </a:rPr>
            <a:t>Abilitante e regolamentata</a:t>
          </a:r>
        </a:p>
        <a:p>
          <a:pPr algn="ctr"/>
          <a:r>
            <a:rPr lang="it-IT" sz="2400" b="0" dirty="0" smtClean="0">
              <a:solidFill>
                <a:schemeClr val="tx1"/>
              </a:solidFill>
              <a:effectLst/>
              <a:latin typeface="+mn-lt"/>
            </a:rPr>
            <a:t>Durata: secondo specifiche disposizioni</a:t>
          </a:r>
          <a:endParaRPr lang="it-IT" sz="2400" b="0" dirty="0">
            <a:solidFill>
              <a:schemeClr val="tx1"/>
            </a:solidFill>
            <a:effectLst/>
            <a:latin typeface="+mn-lt"/>
          </a:endParaRPr>
        </a:p>
      </dgm:t>
    </dgm:pt>
    <dgm:pt modelId="{EB798C80-10E9-4CBF-989D-7551F3BAA0FE}" type="parTrans" cxnId="{FF6D15AC-E827-43DF-A3C9-5B319C148F89}">
      <dgm:prSet/>
      <dgm:spPr/>
      <dgm:t>
        <a:bodyPr/>
        <a:lstStyle/>
        <a:p>
          <a:endParaRPr lang="it-IT" b="1"/>
        </a:p>
      </dgm:t>
    </dgm:pt>
    <dgm:pt modelId="{BF0BF105-226C-4466-9A8F-74AB6BDC7A9C}" type="sibTrans" cxnId="{FF6D15AC-E827-43DF-A3C9-5B319C148F89}">
      <dgm:prSet/>
      <dgm:spPr/>
      <dgm:t>
        <a:bodyPr/>
        <a:lstStyle/>
        <a:p>
          <a:endParaRPr lang="it-IT" b="1"/>
        </a:p>
      </dgm:t>
    </dgm:pt>
    <dgm:pt modelId="{21B78FB1-6160-4B78-B828-EA0CD3AE0E34}">
      <dgm:prSet custT="1"/>
      <dgm:spPr/>
      <dgm:t>
        <a:bodyPr/>
        <a:lstStyle/>
        <a:p>
          <a:pPr algn="ctr"/>
          <a:r>
            <a:rPr lang="it-IT" sz="2400" b="1" u="sng" dirty="0" smtClean="0">
              <a:solidFill>
                <a:schemeClr val="tx1"/>
              </a:solidFill>
              <a:effectLst/>
              <a:latin typeface="+mn-lt"/>
            </a:rPr>
            <a:t>Specializzazione</a:t>
          </a:r>
        </a:p>
        <a:p>
          <a:pPr algn="ctr"/>
          <a:r>
            <a:rPr lang="it-IT" sz="2400" b="0" dirty="0" smtClean="0">
              <a:solidFill>
                <a:schemeClr val="tx1"/>
              </a:solidFill>
              <a:effectLst/>
              <a:latin typeface="+mn-lt"/>
            </a:rPr>
            <a:t>Durata: minimo 40 ore </a:t>
          </a:r>
        </a:p>
        <a:p>
          <a:pPr algn="ctr"/>
          <a:r>
            <a:rPr lang="it-IT" sz="2400" b="0" dirty="0" smtClean="0">
              <a:solidFill>
                <a:schemeClr val="tx1"/>
              </a:solidFill>
              <a:effectLst/>
              <a:latin typeface="+mn-lt"/>
            </a:rPr>
            <a:t>Max 40% in assetto lavorativo</a:t>
          </a:r>
        </a:p>
      </dgm:t>
    </dgm:pt>
    <dgm:pt modelId="{0FB13E36-36B1-4035-B0C3-3A0FDAE091F8}" type="parTrans" cxnId="{393D0B0C-C9C9-4802-B273-796B4FE3AB0A}">
      <dgm:prSet/>
      <dgm:spPr/>
      <dgm:t>
        <a:bodyPr/>
        <a:lstStyle/>
        <a:p>
          <a:endParaRPr lang="it-IT" b="1"/>
        </a:p>
      </dgm:t>
    </dgm:pt>
    <dgm:pt modelId="{5621B066-D269-48B1-B498-C6D0014486CA}" type="sibTrans" cxnId="{393D0B0C-C9C9-4802-B273-796B4FE3AB0A}">
      <dgm:prSet/>
      <dgm:spPr/>
      <dgm:t>
        <a:bodyPr/>
        <a:lstStyle/>
        <a:p>
          <a:endParaRPr lang="it-IT" b="1"/>
        </a:p>
      </dgm:t>
    </dgm:pt>
    <dgm:pt modelId="{1D067C77-B4D5-4A1B-89CA-93FFCEAC147A}" type="pres">
      <dgm:prSet presAssocID="{0DAAFEB4-49BE-4F25-894E-8C94E9DF4357}" presName="cycle" presStyleCnt="0">
        <dgm:presLayoutVars>
          <dgm:chMax val="1"/>
          <dgm:dir/>
          <dgm:animLvl val="ctr"/>
          <dgm:resizeHandles val="exact"/>
        </dgm:presLayoutVars>
      </dgm:prSet>
      <dgm:spPr/>
      <dgm:t>
        <a:bodyPr/>
        <a:lstStyle/>
        <a:p>
          <a:endParaRPr lang="it-IT"/>
        </a:p>
      </dgm:t>
    </dgm:pt>
    <dgm:pt modelId="{A18DE3B8-DF7A-4841-800F-A98B3C8EBF71}" type="pres">
      <dgm:prSet presAssocID="{7AA4EA46-B6BE-4AC1-B798-FE68DCF25402}" presName="centerShape" presStyleLbl="node0" presStyleIdx="0" presStyleCnt="1" custScaleX="205543" custScaleY="109605" custLinFactNeighborX="223" custLinFactNeighborY="-2204"/>
      <dgm:spPr/>
      <dgm:t>
        <a:bodyPr/>
        <a:lstStyle/>
        <a:p>
          <a:endParaRPr lang="it-IT"/>
        </a:p>
      </dgm:t>
    </dgm:pt>
    <dgm:pt modelId="{D0208B02-5640-46EB-B21C-935D2A6B7879}" type="pres">
      <dgm:prSet presAssocID="{A17E769E-FF8E-4EB2-86F6-2021BDC2C3C0}" presName="parTrans" presStyleLbl="bgSibTrans2D1" presStyleIdx="0" presStyleCnt="4" custScaleX="112866" custLinFactX="32909" custLinFactNeighborX="100000" custLinFactNeighborY="-17509"/>
      <dgm:spPr/>
      <dgm:t>
        <a:bodyPr/>
        <a:lstStyle/>
        <a:p>
          <a:endParaRPr lang="it-IT"/>
        </a:p>
      </dgm:t>
    </dgm:pt>
    <dgm:pt modelId="{80A203F2-A67F-4D71-88FD-3159781ADEB1}" type="pres">
      <dgm:prSet presAssocID="{1C4FBFC1-D705-4F06-B16B-A16740F731CD}" presName="node" presStyleLbl="node1" presStyleIdx="0" presStyleCnt="4" custScaleX="118080" custScaleY="83600" custRadScaleRad="107905" custRadScaleInc="-30487">
        <dgm:presLayoutVars>
          <dgm:bulletEnabled val="1"/>
        </dgm:presLayoutVars>
      </dgm:prSet>
      <dgm:spPr/>
      <dgm:t>
        <a:bodyPr/>
        <a:lstStyle/>
        <a:p>
          <a:endParaRPr lang="it-IT"/>
        </a:p>
      </dgm:t>
    </dgm:pt>
    <dgm:pt modelId="{2242FBFF-ECDB-4C14-8D9F-D49A35C3B49F}" type="pres">
      <dgm:prSet presAssocID="{0FB13E36-36B1-4035-B0C3-3A0FDAE091F8}" presName="parTrans" presStyleLbl="bgSibTrans2D1" presStyleIdx="1" presStyleCnt="4"/>
      <dgm:spPr/>
      <dgm:t>
        <a:bodyPr/>
        <a:lstStyle/>
        <a:p>
          <a:endParaRPr lang="it-IT"/>
        </a:p>
      </dgm:t>
    </dgm:pt>
    <dgm:pt modelId="{5633A322-7A0E-410B-A8DF-31F426FD1D55}" type="pres">
      <dgm:prSet presAssocID="{21B78FB1-6160-4B78-B828-EA0CD3AE0E34}" presName="node" presStyleLbl="node1" presStyleIdx="1" presStyleCnt="4" custScaleX="168212" custScaleY="100538" custRadScaleRad="106208" custRadScaleInc="-49616">
        <dgm:presLayoutVars>
          <dgm:bulletEnabled val="1"/>
        </dgm:presLayoutVars>
      </dgm:prSet>
      <dgm:spPr/>
      <dgm:t>
        <a:bodyPr/>
        <a:lstStyle/>
        <a:p>
          <a:endParaRPr lang="it-IT"/>
        </a:p>
      </dgm:t>
    </dgm:pt>
    <dgm:pt modelId="{829B6FB7-22DF-4B8F-BBFC-8ACA1D3C1AEC}" type="pres">
      <dgm:prSet presAssocID="{EB798C80-10E9-4CBF-989D-7551F3BAA0FE}" presName="parTrans" presStyleLbl="bgSibTrans2D1" presStyleIdx="2" presStyleCnt="4"/>
      <dgm:spPr/>
      <dgm:t>
        <a:bodyPr/>
        <a:lstStyle/>
        <a:p>
          <a:endParaRPr lang="it-IT"/>
        </a:p>
      </dgm:t>
    </dgm:pt>
    <dgm:pt modelId="{438895C8-A34E-49D4-BED3-037907769FDA}" type="pres">
      <dgm:prSet presAssocID="{CC8F9973-02A0-42D8-8CE0-B564FEC3915A}" presName="node" presStyleLbl="node1" presStyleIdx="2" presStyleCnt="4" custScaleX="200889" custRadScaleRad="96934" custRadScaleInc="41269">
        <dgm:presLayoutVars>
          <dgm:bulletEnabled val="1"/>
        </dgm:presLayoutVars>
      </dgm:prSet>
      <dgm:spPr/>
      <dgm:t>
        <a:bodyPr/>
        <a:lstStyle/>
        <a:p>
          <a:endParaRPr lang="it-IT"/>
        </a:p>
      </dgm:t>
    </dgm:pt>
    <dgm:pt modelId="{8362386A-A883-49E8-A807-8C5DAB1B89F1}" type="pres">
      <dgm:prSet presAssocID="{DF073DDF-8720-4A31-BE25-DEEDA4ED7DD1}" presName="parTrans" presStyleLbl="bgSibTrans2D1" presStyleIdx="3" presStyleCnt="4" custLinFactX="-32552" custLinFactNeighborX="-100000" custLinFactNeighborY="-13099"/>
      <dgm:spPr/>
      <dgm:t>
        <a:bodyPr/>
        <a:lstStyle/>
        <a:p>
          <a:endParaRPr lang="it-IT"/>
        </a:p>
      </dgm:t>
    </dgm:pt>
    <dgm:pt modelId="{7961AFF5-F17B-48F8-82A6-DA13046D8CC3}" type="pres">
      <dgm:prSet presAssocID="{C0217268-D1D2-46E8-9F8D-2EA7A038BD81}" presName="node" presStyleLbl="node1" presStyleIdx="3" presStyleCnt="4" custScaleX="122189" custScaleY="83593" custRadScaleRad="107601" custRadScaleInc="30482">
        <dgm:presLayoutVars>
          <dgm:bulletEnabled val="1"/>
        </dgm:presLayoutVars>
      </dgm:prSet>
      <dgm:spPr/>
      <dgm:t>
        <a:bodyPr/>
        <a:lstStyle/>
        <a:p>
          <a:endParaRPr lang="it-IT"/>
        </a:p>
      </dgm:t>
    </dgm:pt>
  </dgm:ptLst>
  <dgm:cxnLst>
    <dgm:cxn modelId="{05D4FA7B-3628-49DF-A348-C5B398314D0B}" type="presOf" srcId="{7AA4EA46-B6BE-4AC1-B798-FE68DCF25402}" destId="{A18DE3B8-DF7A-4841-800F-A98B3C8EBF71}" srcOrd="0" destOrd="0" presId="urn:microsoft.com/office/officeart/2005/8/layout/radial4"/>
    <dgm:cxn modelId="{036F44EC-BBE8-43B7-B3C1-19ED14826D0C}" type="presOf" srcId="{EB798C80-10E9-4CBF-989D-7551F3BAA0FE}" destId="{829B6FB7-22DF-4B8F-BBFC-8ACA1D3C1AEC}" srcOrd="0" destOrd="0" presId="urn:microsoft.com/office/officeart/2005/8/layout/radial4"/>
    <dgm:cxn modelId="{00A40CBD-6C2B-48E7-97C5-31EC58BA4A83}" type="presOf" srcId="{A17E769E-FF8E-4EB2-86F6-2021BDC2C3C0}" destId="{D0208B02-5640-46EB-B21C-935D2A6B7879}" srcOrd="0" destOrd="0" presId="urn:microsoft.com/office/officeart/2005/8/layout/radial4"/>
    <dgm:cxn modelId="{8EF2AC2C-B43C-4A93-BD65-828D751FC953}" type="presOf" srcId="{CC8F9973-02A0-42D8-8CE0-B564FEC3915A}" destId="{438895C8-A34E-49D4-BED3-037907769FDA}" srcOrd="0" destOrd="0" presId="urn:microsoft.com/office/officeart/2005/8/layout/radial4"/>
    <dgm:cxn modelId="{874C7297-B761-426F-8E3C-FCB3D4E4946E}" srcId="{0DAAFEB4-49BE-4F25-894E-8C94E9DF4357}" destId="{7AA4EA46-B6BE-4AC1-B798-FE68DCF25402}" srcOrd="0" destOrd="0" parTransId="{B735F287-F182-4B8A-A6C6-0A5BAB893E2F}" sibTransId="{0A922B89-F6DB-4973-ADD6-BE2189D1A69A}"/>
    <dgm:cxn modelId="{F1C01281-8327-4558-9A7C-ABD3963C67BB}" type="presOf" srcId="{21B78FB1-6160-4B78-B828-EA0CD3AE0E34}" destId="{5633A322-7A0E-410B-A8DF-31F426FD1D55}" srcOrd="0" destOrd="0" presId="urn:microsoft.com/office/officeart/2005/8/layout/radial4"/>
    <dgm:cxn modelId="{09534BA3-060F-40DF-97AE-8850031454E2}" srcId="{0DAAFEB4-49BE-4F25-894E-8C94E9DF4357}" destId="{68812822-25B5-4A45-9B25-B7535429E9F9}" srcOrd="1" destOrd="0" parTransId="{8FEBD53B-C5A6-4F6E-AFD5-B4FFEA8B397B}" sibTransId="{5C658BDE-F7F5-43B5-98D7-D00CC59A3B8E}"/>
    <dgm:cxn modelId="{3D69BB1C-E5A5-4683-B450-C676FF45CD61}" srcId="{7AA4EA46-B6BE-4AC1-B798-FE68DCF25402}" destId="{1C4FBFC1-D705-4F06-B16B-A16740F731CD}" srcOrd="0" destOrd="0" parTransId="{A17E769E-FF8E-4EB2-86F6-2021BDC2C3C0}" sibTransId="{48698F20-2193-4937-BE69-1F6A6E3386D2}"/>
    <dgm:cxn modelId="{929F5E5B-0CB5-4C0A-8B4A-B1DE8CB18A11}" type="presOf" srcId="{C0217268-D1D2-46E8-9F8D-2EA7A038BD81}" destId="{7961AFF5-F17B-48F8-82A6-DA13046D8CC3}" srcOrd="0" destOrd="0" presId="urn:microsoft.com/office/officeart/2005/8/layout/radial4"/>
    <dgm:cxn modelId="{BBB9E5F5-4706-42F1-AB23-B9A6993A4255}" type="presOf" srcId="{1C4FBFC1-D705-4F06-B16B-A16740F731CD}" destId="{80A203F2-A67F-4D71-88FD-3159781ADEB1}" srcOrd="0" destOrd="0" presId="urn:microsoft.com/office/officeart/2005/8/layout/radial4"/>
    <dgm:cxn modelId="{FF6D15AC-E827-43DF-A3C9-5B319C148F89}" srcId="{7AA4EA46-B6BE-4AC1-B798-FE68DCF25402}" destId="{CC8F9973-02A0-42D8-8CE0-B564FEC3915A}" srcOrd="2" destOrd="0" parTransId="{EB798C80-10E9-4CBF-989D-7551F3BAA0FE}" sibTransId="{BF0BF105-226C-4466-9A8F-74AB6BDC7A9C}"/>
    <dgm:cxn modelId="{60214AD5-C24D-492E-AFE3-B788459B05B4}" srcId="{7AA4EA46-B6BE-4AC1-B798-FE68DCF25402}" destId="{C0217268-D1D2-46E8-9F8D-2EA7A038BD81}" srcOrd="3" destOrd="0" parTransId="{DF073DDF-8720-4A31-BE25-DEEDA4ED7DD1}" sibTransId="{20834938-4579-4BD8-A37A-30C0CF75A095}"/>
    <dgm:cxn modelId="{3F55454D-9950-49F3-89C2-BBEAA9CC95CA}" type="presOf" srcId="{0FB13E36-36B1-4035-B0C3-3A0FDAE091F8}" destId="{2242FBFF-ECDB-4C14-8D9F-D49A35C3B49F}" srcOrd="0" destOrd="0" presId="urn:microsoft.com/office/officeart/2005/8/layout/radial4"/>
    <dgm:cxn modelId="{393D0B0C-C9C9-4802-B273-796B4FE3AB0A}" srcId="{7AA4EA46-B6BE-4AC1-B798-FE68DCF25402}" destId="{21B78FB1-6160-4B78-B828-EA0CD3AE0E34}" srcOrd="1" destOrd="0" parTransId="{0FB13E36-36B1-4035-B0C3-3A0FDAE091F8}" sibTransId="{5621B066-D269-48B1-B498-C6D0014486CA}"/>
    <dgm:cxn modelId="{CFC0798A-8D85-4009-9E0C-CF6E5E201986}" type="presOf" srcId="{DF073DDF-8720-4A31-BE25-DEEDA4ED7DD1}" destId="{8362386A-A883-49E8-A807-8C5DAB1B89F1}" srcOrd="0" destOrd="0" presId="urn:microsoft.com/office/officeart/2005/8/layout/radial4"/>
    <dgm:cxn modelId="{57952557-86EB-4931-A867-B8C1349368A6}" type="presOf" srcId="{0DAAFEB4-49BE-4F25-894E-8C94E9DF4357}" destId="{1D067C77-B4D5-4A1B-89CA-93FFCEAC147A}" srcOrd="0" destOrd="0" presId="urn:microsoft.com/office/officeart/2005/8/layout/radial4"/>
    <dgm:cxn modelId="{A3AE84C8-4A17-479C-A851-E1D365B32DC4}" type="presParOf" srcId="{1D067C77-B4D5-4A1B-89CA-93FFCEAC147A}" destId="{A18DE3B8-DF7A-4841-800F-A98B3C8EBF71}" srcOrd="0" destOrd="0" presId="urn:microsoft.com/office/officeart/2005/8/layout/radial4"/>
    <dgm:cxn modelId="{F1DA4850-8304-45A1-930C-20A861DC8157}" type="presParOf" srcId="{1D067C77-B4D5-4A1B-89CA-93FFCEAC147A}" destId="{D0208B02-5640-46EB-B21C-935D2A6B7879}" srcOrd="1" destOrd="0" presId="urn:microsoft.com/office/officeart/2005/8/layout/radial4"/>
    <dgm:cxn modelId="{7B1C11D9-E092-44A1-9113-FFC6282AEF7C}" type="presParOf" srcId="{1D067C77-B4D5-4A1B-89CA-93FFCEAC147A}" destId="{80A203F2-A67F-4D71-88FD-3159781ADEB1}" srcOrd="2" destOrd="0" presId="urn:microsoft.com/office/officeart/2005/8/layout/radial4"/>
    <dgm:cxn modelId="{5155E6DA-6CB3-45C4-8EB4-85C6C80E92E0}" type="presParOf" srcId="{1D067C77-B4D5-4A1B-89CA-93FFCEAC147A}" destId="{2242FBFF-ECDB-4C14-8D9F-D49A35C3B49F}" srcOrd="3" destOrd="0" presId="urn:microsoft.com/office/officeart/2005/8/layout/radial4"/>
    <dgm:cxn modelId="{621759E3-1053-4A15-B9C8-F8CB9C4088A7}" type="presParOf" srcId="{1D067C77-B4D5-4A1B-89CA-93FFCEAC147A}" destId="{5633A322-7A0E-410B-A8DF-31F426FD1D55}" srcOrd="4" destOrd="0" presId="urn:microsoft.com/office/officeart/2005/8/layout/radial4"/>
    <dgm:cxn modelId="{3C645AEF-35F2-4E59-A133-BA191B767624}" type="presParOf" srcId="{1D067C77-B4D5-4A1B-89CA-93FFCEAC147A}" destId="{829B6FB7-22DF-4B8F-BBFC-8ACA1D3C1AEC}" srcOrd="5" destOrd="0" presId="urn:microsoft.com/office/officeart/2005/8/layout/radial4"/>
    <dgm:cxn modelId="{DEAF1AC4-FBD5-42C0-A86C-5F6F933FC462}" type="presParOf" srcId="{1D067C77-B4D5-4A1B-89CA-93FFCEAC147A}" destId="{438895C8-A34E-49D4-BED3-037907769FDA}" srcOrd="6" destOrd="0" presId="urn:microsoft.com/office/officeart/2005/8/layout/radial4"/>
    <dgm:cxn modelId="{45B23429-D910-42A6-855E-65A8BF472DCC}" type="presParOf" srcId="{1D067C77-B4D5-4A1B-89CA-93FFCEAC147A}" destId="{8362386A-A883-49E8-A807-8C5DAB1B89F1}" srcOrd="7" destOrd="0" presId="urn:microsoft.com/office/officeart/2005/8/layout/radial4"/>
    <dgm:cxn modelId="{82075492-2E6D-4B6F-B8C6-C0D4421AEF51}" type="presParOf" srcId="{1D067C77-B4D5-4A1B-89CA-93FFCEAC147A}" destId="{7961AFF5-F17B-48F8-82A6-DA13046D8CC3}" srcOrd="8"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AAFEB4-49BE-4F25-894E-8C94E9DF4357}" type="doc">
      <dgm:prSet loTypeId="urn:microsoft.com/office/officeart/2005/8/layout/radial6" loCatId="relationship" qsTypeId="urn:microsoft.com/office/officeart/2005/8/quickstyle/simple2" qsCatId="simple" csTypeId="urn:microsoft.com/office/officeart/2005/8/colors/colorful5" csCatId="colorful" phldr="1"/>
      <dgm:spPr/>
      <dgm:t>
        <a:bodyPr/>
        <a:lstStyle/>
        <a:p>
          <a:endParaRPr lang="it-IT"/>
        </a:p>
      </dgm:t>
    </dgm:pt>
    <dgm:pt modelId="{7AA4EA46-B6BE-4AC1-B798-FE68DCF25402}">
      <dgm:prSet phldrT="[Testo]" custT="1"/>
      <dgm:spPr>
        <a:noFill/>
        <a:effectLst/>
      </dgm:spPr>
      <dgm:t>
        <a:bodyPr/>
        <a:lstStyle/>
        <a:p>
          <a:r>
            <a:rPr lang="it-IT" sz="3400" b="1" i="0" dirty="0" smtClean="0">
              <a:solidFill>
                <a:schemeClr val="accent1">
                  <a:lumMod val="75000"/>
                </a:schemeClr>
              </a:solidFill>
              <a:effectLst>
                <a:outerShdw blurRad="38100" dist="38100" dir="2700000" algn="tl">
                  <a:srgbClr val="000000">
                    <a:alpha val="43137"/>
                  </a:srgbClr>
                </a:outerShdw>
              </a:effectLst>
              <a:latin typeface="Agency FB" pitchFamily="34" charset="0"/>
            </a:rPr>
            <a:t>Standard formativi minimi</a:t>
          </a:r>
        </a:p>
      </dgm:t>
    </dgm:pt>
    <dgm:pt modelId="{B735F287-F182-4B8A-A6C6-0A5BAB893E2F}" type="parTrans" cxnId="{874C7297-B761-426F-8E3C-FCB3D4E4946E}">
      <dgm:prSet/>
      <dgm:spPr/>
      <dgm:t>
        <a:bodyPr/>
        <a:lstStyle/>
        <a:p>
          <a:endParaRPr lang="it-IT" sz="2000"/>
        </a:p>
      </dgm:t>
    </dgm:pt>
    <dgm:pt modelId="{0A922B89-F6DB-4973-ADD6-BE2189D1A69A}" type="sibTrans" cxnId="{874C7297-B761-426F-8E3C-FCB3D4E4946E}">
      <dgm:prSet/>
      <dgm:spPr/>
      <dgm:t>
        <a:bodyPr/>
        <a:lstStyle/>
        <a:p>
          <a:endParaRPr lang="it-IT" sz="2000"/>
        </a:p>
      </dgm:t>
    </dgm:pt>
    <dgm:pt modelId="{F4989AA2-C91E-4338-BE1E-EEDB25AC3CB8}">
      <dgm:prSet phldrT="[Testo]" custT="1"/>
      <dgm:spPr/>
      <dgm:t>
        <a:bodyPr/>
        <a:lstStyle/>
        <a:p>
          <a:r>
            <a:rPr lang="it-IT" sz="2400" b="1" dirty="0" smtClean="0">
              <a:effectLst>
                <a:outerShdw blurRad="38100" dist="38100" dir="2700000" algn="tl">
                  <a:srgbClr val="000000">
                    <a:alpha val="43137"/>
                  </a:srgbClr>
                </a:outerShdw>
              </a:effectLst>
              <a:latin typeface="Agency FB" pitchFamily="34" charset="0"/>
            </a:rPr>
            <a:t>Standard di erogazione </a:t>
          </a:r>
          <a:endParaRPr lang="it-IT" sz="2400" b="1" dirty="0">
            <a:effectLst>
              <a:outerShdw blurRad="38100" dist="38100" dir="2700000" algn="tl">
                <a:srgbClr val="000000">
                  <a:alpha val="43137"/>
                </a:srgbClr>
              </a:outerShdw>
            </a:effectLst>
            <a:latin typeface="Agency FB" pitchFamily="34" charset="0"/>
          </a:endParaRPr>
        </a:p>
      </dgm:t>
    </dgm:pt>
    <dgm:pt modelId="{953522BE-3E49-4E9C-874F-B0C8E56FD90D}" type="parTrans" cxnId="{859A4571-05D7-45D3-A9B5-C1DD310A734E}">
      <dgm:prSet/>
      <dgm:spPr/>
      <dgm:t>
        <a:bodyPr/>
        <a:lstStyle/>
        <a:p>
          <a:endParaRPr lang="it-IT" sz="2000"/>
        </a:p>
      </dgm:t>
    </dgm:pt>
    <dgm:pt modelId="{9D9E7CCD-5D14-4180-98D3-F7D31DEA1998}" type="sibTrans" cxnId="{859A4571-05D7-45D3-A9B5-C1DD310A734E}">
      <dgm:prSet/>
      <dgm:spPr/>
      <dgm:t>
        <a:bodyPr/>
        <a:lstStyle/>
        <a:p>
          <a:endParaRPr lang="it-IT" sz="2000"/>
        </a:p>
      </dgm:t>
    </dgm:pt>
    <dgm:pt modelId="{C0217268-D1D2-46E8-9F8D-2EA7A038BD81}">
      <dgm:prSet phldrT="[Testo]" custT="1"/>
      <dgm:spPr/>
      <dgm:t>
        <a:bodyPr/>
        <a:lstStyle/>
        <a:p>
          <a:r>
            <a:rPr lang="it-IT" sz="2400" b="1" dirty="0" smtClean="0">
              <a:effectLst>
                <a:outerShdw blurRad="38100" dist="38100" dir="2700000" algn="tl">
                  <a:srgbClr val="000000">
                    <a:alpha val="43137"/>
                  </a:srgbClr>
                </a:outerShdw>
              </a:effectLst>
              <a:latin typeface="Agency FB" pitchFamily="34" charset="0"/>
            </a:rPr>
            <a:t>Standard di apprendimento </a:t>
          </a:r>
          <a:endParaRPr lang="it-IT" sz="2400" b="1" dirty="0">
            <a:effectLst>
              <a:outerShdw blurRad="38100" dist="38100" dir="2700000" algn="tl">
                <a:srgbClr val="000000">
                  <a:alpha val="43137"/>
                </a:srgbClr>
              </a:outerShdw>
            </a:effectLst>
            <a:latin typeface="Agency FB" pitchFamily="34" charset="0"/>
          </a:endParaRPr>
        </a:p>
      </dgm:t>
    </dgm:pt>
    <dgm:pt modelId="{DF073DDF-8720-4A31-BE25-DEEDA4ED7DD1}" type="parTrans" cxnId="{60214AD5-C24D-492E-AFE3-B788459B05B4}">
      <dgm:prSet/>
      <dgm:spPr/>
      <dgm:t>
        <a:bodyPr/>
        <a:lstStyle/>
        <a:p>
          <a:endParaRPr lang="it-IT" sz="2000"/>
        </a:p>
      </dgm:t>
    </dgm:pt>
    <dgm:pt modelId="{20834938-4579-4BD8-A37A-30C0CF75A095}" type="sibTrans" cxnId="{60214AD5-C24D-492E-AFE3-B788459B05B4}">
      <dgm:prSet/>
      <dgm:spPr/>
      <dgm:t>
        <a:bodyPr/>
        <a:lstStyle/>
        <a:p>
          <a:endParaRPr lang="it-IT" sz="2000"/>
        </a:p>
      </dgm:t>
    </dgm:pt>
    <dgm:pt modelId="{68812822-25B5-4A45-9B25-B7535429E9F9}">
      <dgm:prSet phldrT="[Testo]" custScaleX="189168" custScaleY="128957" custRadScaleRad="113348" custRadScaleInc="-9562"/>
      <dgm:spPr/>
      <dgm:t>
        <a:bodyPr/>
        <a:lstStyle/>
        <a:p>
          <a:endParaRPr lang="it-IT"/>
        </a:p>
      </dgm:t>
    </dgm:pt>
    <dgm:pt modelId="{8FEBD53B-C5A6-4F6E-AFD5-B4FFEA8B397B}" type="parTrans" cxnId="{09534BA3-060F-40DF-97AE-8850031454E2}">
      <dgm:prSet/>
      <dgm:spPr/>
      <dgm:t>
        <a:bodyPr/>
        <a:lstStyle/>
        <a:p>
          <a:endParaRPr lang="it-IT"/>
        </a:p>
      </dgm:t>
    </dgm:pt>
    <dgm:pt modelId="{5C658BDE-F7F5-43B5-98D7-D00CC59A3B8E}" type="sibTrans" cxnId="{09534BA3-060F-40DF-97AE-8850031454E2}">
      <dgm:prSet/>
      <dgm:spPr/>
      <dgm:t>
        <a:bodyPr/>
        <a:lstStyle/>
        <a:p>
          <a:endParaRPr lang="it-IT"/>
        </a:p>
      </dgm:t>
    </dgm:pt>
    <dgm:pt modelId="{325EEF9E-793E-44BD-A0CA-74CD1B91C4BC}">
      <dgm:prSet custT="1"/>
      <dgm:spPr/>
      <dgm:t>
        <a:bodyPr/>
        <a:lstStyle/>
        <a:p>
          <a:r>
            <a:rPr lang="it-IT" sz="2400" b="1" dirty="0" smtClean="0">
              <a:effectLst>
                <a:outerShdw blurRad="38100" dist="38100" dir="2700000" algn="tl">
                  <a:srgbClr val="000000">
                    <a:alpha val="43137"/>
                  </a:srgbClr>
                </a:outerShdw>
              </a:effectLst>
              <a:latin typeface="Agency FB" pitchFamily="34" charset="0"/>
            </a:rPr>
            <a:t>Standard di certificazione</a:t>
          </a:r>
          <a:endParaRPr lang="it-IT" sz="2400" b="1" dirty="0">
            <a:effectLst>
              <a:outerShdw blurRad="38100" dist="38100" dir="2700000" algn="tl">
                <a:srgbClr val="000000">
                  <a:alpha val="43137"/>
                </a:srgbClr>
              </a:outerShdw>
            </a:effectLst>
            <a:latin typeface="Agency FB" pitchFamily="34" charset="0"/>
          </a:endParaRPr>
        </a:p>
      </dgm:t>
    </dgm:pt>
    <dgm:pt modelId="{DF718CFA-752D-429D-826A-17D8004CA706}" type="parTrans" cxnId="{898589CD-1AF9-471E-B900-60F0549D2F4C}">
      <dgm:prSet/>
      <dgm:spPr/>
      <dgm:t>
        <a:bodyPr/>
        <a:lstStyle/>
        <a:p>
          <a:endParaRPr lang="it-IT"/>
        </a:p>
      </dgm:t>
    </dgm:pt>
    <dgm:pt modelId="{BE0D02F4-C7C9-4FBF-94CF-ED7E9537DF7A}" type="sibTrans" cxnId="{898589CD-1AF9-471E-B900-60F0549D2F4C}">
      <dgm:prSet/>
      <dgm:spPr/>
      <dgm:t>
        <a:bodyPr/>
        <a:lstStyle/>
        <a:p>
          <a:endParaRPr lang="it-IT"/>
        </a:p>
      </dgm:t>
    </dgm:pt>
    <dgm:pt modelId="{76942662-08E7-40ED-B9BC-E1A57B650B79}" type="pres">
      <dgm:prSet presAssocID="{0DAAFEB4-49BE-4F25-894E-8C94E9DF4357}" presName="Name0" presStyleCnt="0">
        <dgm:presLayoutVars>
          <dgm:chMax val="1"/>
          <dgm:dir/>
          <dgm:animLvl val="ctr"/>
          <dgm:resizeHandles val="exact"/>
        </dgm:presLayoutVars>
      </dgm:prSet>
      <dgm:spPr/>
      <dgm:t>
        <a:bodyPr/>
        <a:lstStyle/>
        <a:p>
          <a:endParaRPr lang="it-IT"/>
        </a:p>
      </dgm:t>
    </dgm:pt>
    <dgm:pt modelId="{95383D1F-9E02-41FA-B37B-988A0AC3AB48}" type="pres">
      <dgm:prSet presAssocID="{7AA4EA46-B6BE-4AC1-B798-FE68DCF25402}" presName="centerShape" presStyleLbl="node0" presStyleIdx="0" presStyleCnt="1" custScaleX="176305" custScaleY="100380" custLinFactNeighborX="-2109" custLinFactNeighborY="1033"/>
      <dgm:spPr/>
      <dgm:t>
        <a:bodyPr/>
        <a:lstStyle/>
        <a:p>
          <a:endParaRPr lang="it-IT"/>
        </a:p>
      </dgm:t>
    </dgm:pt>
    <dgm:pt modelId="{84CE8E2E-169E-469E-9128-A032719B4566}" type="pres">
      <dgm:prSet presAssocID="{F4989AA2-C91E-4338-BE1E-EEDB25AC3CB8}" presName="node" presStyleLbl="node1" presStyleIdx="0" presStyleCnt="3" custScaleX="213130" custScaleY="135796" custRadScaleRad="90023" custRadScaleInc="-1121">
        <dgm:presLayoutVars>
          <dgm:bulletEnabled val="1"/>
        </dgm:presLayoutVars>
      </dgm:prSet>
      <dgm:spPr/>
      <dgm:t>
        <a:bodyPr/>
        <a:lstStyle/>
        <a:p>
          <a:endParaRPr lang="it-IT"/>
        </a:p>
      </dgm:t>
    </dgm:pt>
    <dgm:pt modelId="{EAA14C85-92A2-46B0-93F5-6AA79707E621}" type="pres">
      <dgm:prSet presAssocID="{F4989AA2-C91E-4338-BE1E-EEDB25AC3CB8}" presName="dummy" presStyleCnt="0"/>
      <dgm:spPr/>
    </dgm:pt>
    <dgm:pt modelId="{9BFC8D5B-7EB2-447A-A3A1-DF8858AD8C77}" type="pres">
      <dgm:prSet presAssocID="{9D9E7CCD-5D14-4180-98D3-F7D31DEA1998}" presName="sibTrans" presStyleLbl="sibTrans2D1" presStyleIdx="0" presStyleCnt="3"/>
      <dgm:spPr/>
      <dgm:t>
        <a:bodyPr/>
        <a:lstStyle/>
        <a:p>
          <a:endParaRPr lang="it-IT"/>
        </a:p>
      </dgm:t>
    </dgm:pt>
    <dgm:pt modelId="{66CB94E2-BB3C-42D9-82E8-A4E8740A854E}" type="pres">
      <dgm:prSet presAssocID="{325EEF9E-793E-44BD-A0CA-74CD1B91C4BC}" presName="node" presStyleLbl="node1" presStyleIdx="1" presStyleCnt="3" custScaleX="187733" custScaleY="165353" custRadScaleRad="102538" custRadScaleInc="1158">
        <dgm:presLayoutVars>
          <dgm:bulletEnabled val="1"/>
        </dgm:presLayoutVars>
      </dgm:prSet>
      <dgm:spPr/>
      <dgm:t>
        <a:bodyPr/>
        <a:lstStyle/>
        <a:p>
          <a:endParaRPr lang="it-IT"/>
        </a:p>
      </dgm:t>
    </dgm:pt>
    <dgm:pt modelId="{AA0AB64E-DC13-4AB5-B6F9-5F2D45D7071B}" type="pres">
      <dgm:prSet presAssocID="{325EEF9E-793E-44BD-A0CA-74CD1B91C4BC}" presName="dummy" presStyleCnt="0"/>
      <dgm:spPr/>
    </dgm:pt>
    <dgm:pt modelId="{D93C2CD3-2C88-44A2-BBCE-1CF5E43012A4}" type="pres">
      <dgm:prSet presAssocID="{BE0D02F4-C7C9-4FBF-94CF-ED7E9537DF7A}" presName="sibTrans" presStyleLbl="sibTrans2D1" presStyleIdx="1" presStyleCnt="3"/>
      <dgm:spPr/>
      <dgm:t>
        <a:bodyPr/>
        <a:lstStyle/>
        <a:p>
          <a:endParaRPr lang="it-IT"/>
        </a:p>
      </dgm:t>
    </dgm:pt>
    <dgm:pt modelId="{84DC4348-3B50-4A81-8AF5-6D555416B80A}" type="pres">
      <dgm:prSet presAssocID="{C0217268-D1D2-46E8-9F8D-2EA7A038BD81}" presName="node" presStyleLbl="node1" presStyleIdx="2" presStyleCnt="3" custScaleX="214064" custScaleY="112869" custRadScaleRad="109539" custRadScaleInc="-6018">
        <dgm:presLayoutVars>
          <dgm:bulletEnabled val="1"/>
        </dgm:presLayoutVars>
      </dgm:prSet>
      <dgm:spPr/>
      <dgm:t>
        <a:bodyPr/>
        <a:lstStyle/>
        <a:p>
          <a:endParaRPr lang="it-IT"/>
        </a:p>
      </dgm:t>
    </dgm:pt>
    <dgm:pt modelId="{0C9C684A-A40C-4745-A3E0-82EE53833817}" type="pres">
      <dgm:prSet presAssocID="{C0217268-D1D2-46E8-9F8D-2EA7A038BD81}" presName="dummy" presStyleCnt="0"/>
      <dgm:spPr/>
    </dgm:pt>
    <dgm:pt modelId="{06B8957B-2DA2-439F-8AE8-B4A4392C5182}" type="pres">
      <dgm:prSet presAssocID="{20834938-4579-4BD8-A37A-30C0CF75A095}" presName="sibTrans" presStyleLbl="sibTrans2D1" presStyleIdx="2" presStyleCnt="3"/>
      <dgm:spPr/>
      <dgm:t>
        <a:bodyPr/>
        <a:lstStyle/>
        <a:p>
          <a:endParaRPr lang="it-IT"/>
        </a:p>
      </dgm:t>
    </dgm:pt>
  </dgm:ptLst>
  <dgm:cxnLst>
    <dgm:cxn modelId="{859A4571-05D7-45D3-A9B5-C1DD310A734E}" srcId="{7AA4EA46-B6BE-4AC1-B798-FE68DCF25402}" destId="{F4989AA2-C91E-4338-BE1E-EEDB25AC3CB8}" srcOrd="0" destOrd="0" parTransId="{953522BE-3E49-4E9C-874F-B0C8E56FD90D}" sibTransId="{9D9E7CCD-5D14-4180-98D3-F7D31DEA1998}"/>
    <dgm:cxn modelId="{874C7297-B761-426F-8E3C-FCB3D4E4946E}" srcId="{0DAAFEB4-49BE-4F25-894E-8C94E9DF4357}" destId="{7AA4EA46-B6BE-4AC1-B798-FE68DCF25402}" srcOrd="0" destOrd="0" parTransId="{B735F287-F182-4B8A-A6C6-0A5BAB893E2F}" sibTransId="{0A922B89-F6DB-4973-ADD6-BE2189D1A69A}"/>
    <dgm:cxn modelId="{5F285E96-61B9-4B3E-99AD-13B89EFB8FD4}" type="presOf" srcId="{F4989AA2-C91E-4338-BE1E-EEDB25AC3CB8}" destId="{84CE8E2E-169E-469E-9128-A032719B4566}" srcOrd="0" destOrd="0" presId="urn:microsoft.com/office/officeart/2005/8/layout/radial6"/>
    <dgm:cxn modelId="{6A2EC5F8-F343-4E11-8C42-9EDB9C323573}" type="presOf" srcId="{C0217268-D1D2-46E8-9F8D-2EA7A038BD81}" destId="{84DC4348-3B50-4A81-8AF5-6D555416B80A}" srcOrd="0" destOrd="0" presId="urn:microsoft.com/office/officeart/2005/8/layout/radial6"/>
    <dgm:cxn modelId="{898589CD-1AF9-471E-B900-60F0549D2F4C}" srcId="{7AA4EA46-B6BE-4AC1-B798-FE68DCF25402}" destId="{325EEF9E-793E-44BD-A0CA-74CD1B91C4BC}" srcOrd="1" destOrd="0" parTransId="{DF718CFA-752D-429D-826A-17D8004CA706}" sibTransId="{BE0D02F4-C7C9-4FBF-94CF-ED7E9537DF7A}"/>
    <dgm:cxn modelId="{09534BA3-060F-40DF-97AE-8850031454E2}" srcId="{0DAAFEB4-49BE-4F25-894E-8C94E9DF4357}" destId="{68812822-25B5-4A45-9B25-B7535429E9F9}" srcOrd="1" destOrd="0" parTransId="{8FEBD53B-C5A6-4F6E-AFD5-B4FFEA8B397B}" sibTransId="{5C658BDE-F7F5-43B5-98D7-D00CC59A3B8E}"/>
    <dgm:cxn modelId="{E12BF61C-6E14-43A3-B1B7-6979ACB7661D}" type="presOf" srcId="{9D9E7CCD-5D14-4180-98D3-F7D31DEA1998}" destId="{9BFC8D5B-7EB2-447A-A3A1-DF8858AD8C77}" srcOrd="0" destOrd="0" presId="urn:microsoft.com/office/officeart/2005/8/layout/radial6"/>
    <dgm:cxn modelId="{5D0D6AED-7001-4C31-B6C6-5EFA5507C0B8}" type="presOf" srcId="{325EEF9E-793E-44BD-A0CA-74CD1B91C4BC}" destId="{66CB94E2-BB3C-42D9-82E8-A4E8740A854E}" srcOrd="0" destOrd="0" presId="urn:microsoft.com/office/officeart/2005/8/layout/radial6"/>
    <dgm:cxn modelId="{06632505-82CE-4369-899E-DA9A5FA6D49D}" type="presOf" srcId="{BE0D02F4-C7C9-4FBF-94CF-ED7E9537DF7A}" destId="{D93C2CD3-2C88-44A2-BBCE-1CF5E43012A4}" srcOrd="0" destOrd="0" presId="urn:microsoft.com/office/officeart/2005/8/layout/radial6"/>
    <dgm:cxn modelId="{60214AD5-C24D-492E-AFE3-B788459B05B4}" srcId="{7AA4EA46-B6BE-4AC1-B798-FE68DCF25402}" destId="{C0217268-D1D2-46E8-9F8D-2EA7A038BD81}" srcOrd="2" destOrd="0" parTransId="{DF073DDF-8720-4A31-BE25-DEEDA4ED7DD1}" sibTransId="{20834938-4579-4BD8-A37A-30C0CF75A095}"/>
    <dgm:cxn modelId="{1E5D9E02-097F-4929-B40E-D57173AC1D19}" type="presOf" srcId="{7AA4EA46-B6BE-4AC1-B798-FE68DCF25402}" destId="{95383D1F-9E02-41FA-B37B-988A0AC3AB48}" srcOrd="0" destOrd="0" presId="urn:microsoft.com/office/officeart/2005/8/layout/radial6"/>
    <dgm:cxn modelId="{FE7FCC75-D35B-4CF9-A867-48CD6317A7B4}" type="presOf" srcId="{20834938-4579-4BD8-A37A-30C0CF75A095}" destId="{06B8957B-2DA2-439F-8AE8-B4A4392C5182}" srcOrd="0" destOrd="0" presId="urn:microsoft.com/office/officeart/2005/8/layout/radial6"/>
    <dgm:cxn modelId="{3BF5723D-D36A-467F-A714-CC6703C104D0}" type="presOf" srcId="{0DAAFEB4-49BE-4F25-894E-8C94E9DF4357}" destId="{76942662-08E7-40ED-B9BC-E1A57B650B79}" srcOrd="0" destOrd="0" presId="urn:microsoft.com/office/officeart/2005/8/layout/radial6"/>
    <dgm:cxn modelId="{F88D8A13-9B39-4377-B039-5350734EC254}" type="presParOf" srcId="{76942662-08E7-40ED-B9BC-E1A57B650B79}" destId="{95383D1F-9E02-41FA-B37B-988A0AC3AB48}" srcOrd="0" destOrd="0" presId="urn:microsoft.com/office/officeart/2005/8/layout/radial6"/>
    <dgm:cxn modelId="{D03DFA6B-A6B7-49B9-B5B1-63B30C2F5B87}" type="presParOf" srcId="{76942662-08E7-40ED-B9BC-E1A57B650B79}" destId="{84CE8E2E-169E-469E-9128-A032719B4566}" srcOrd="1" destOrd="0" presId="urn:microsoft.com/office/officeart/2005/8/layout/radial6"/>
    <dgm:cxn modelId="{5B1F63C4-F985-4E66-9FB7-AC6EAF8B666F}" type="presParOf" srcId="{76942662-08E7-40ED-B9BC-E1A57B650B79}" destId="{EAA14C85-92A2-46B0-93F5-6AA79707E621}" srcOrd="2" destOrd="0" presId="urn:microsoft.com/office/officeart/2005/8/layout/radial6"/>
    <dgm:cxn modelId="{4EE0C659-BE38-44E4-A20E-CDEFCB6DCAFA}" type="presParOf" srcId="{76942662-08E7-40ED-B9BC-E1A57B650B79}" destId="{9BFC8D5B-7EB2-447A-A3A1-DF8858AD8C77}" srcOrd="3" destOrd="0" presId="urn:microsoft.com/office/officeart/2005/8/layout/radial6"/>
    <dgm:cxn modelId="{311BE4DC-D053-4C26-8E30-01E869362BC5}" type="presParOf" srcId="{76942662-08E7-40ED-B9BC-E1A57B650B79}" destId="{66CB94E2-BB3C-42D9-82E8-A4E8740A854E}" srcOrd="4" destOrd="0" presId="urn:microsoft.com/office/officeart/2005/8/layout/radial6"/>
    <dgm:cxn modelId="{875DED3B-F4CA-4FE2-A381-A0E72B29E00F}" type="presParOf" srcId="{76942662-08E7-40ED-B9BC-E1A57B650B79}" destId="{AA0AB64E-DC13-4AB5-B6F9-5F2D45D7071B}" srcOrd="5" destOrd="0" presId="urn:microsoft.com/office/officeart/2005/8/layout/radial6"/>
    <dgm:cxn modelId="{6B345714-7889-4AD3-8BC7-D56BCAB3D2F0}" type="presParOf" srcId="{76942662-08E7-40ED-B9BC-E1A57B650B79}" destId="{D93C2CD3-2C88-44A2-BBCE-1CF5E43012A4}" srcOrd="6" destOrd="0" presId="urn:microsoft.com/office/officeart/2005/8/layout/radial6"/>
    <dgm:cxn modelId="{62206FB7-A66F-451F-B34D-95B708BD3D80}" type="presParOf" srcId="{76942662-08E7-40ED-B9BC-E1A57B650B79}" destId="{84DC4348-3B50-4A81-8AF5-6D555416B80A}" srcOrd="7" destOrd="0" presId="urn:microsoft.com/office/officeart/2005/8/layout/radial6"/>
    <dgm:cxn modelId="{3BD6676E-EB0B-43BF-AB68-9C614C241137}" type="presParOf" srcId="{76942662-08E7-40ED-B9BC-E1A57B650B79}" destId="{0C9C684A-A40C-4745-A3E0-82EE53833817}" srcOrd="8" destOrd="0" presId="urn:microsoft.com/office/officeart/2005/8/layout/radial6"/>
    <dgm:cxn modelId="{C917A6EF-69BE-4193-B6DE-C087F4002DAC}" type="presParOf" srcId="{76942662-08E7-40ED-B9BC-E1A57B650B79}" destId="{06B8957B-2DA2-439F-8AE8-B4A4392C5182}" srcOrd="9"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4" y="3"/>
            <a:ext cx="4303607" cy="340647"/>
          </a:xfrm>
          <a:prstGeom prst="rect">
            <a:avLst/>
          </a:prstGeom>
        </p:spPr>
        <p:txBody>
          <a:bodyPr vert="horz" lIns="91285" tIns="45642" rIns="91285" bIns="45642" rtlCol="0"/>
          <a:lstStyle>
            <a:lvl1pPr algn="l">
              <a:defRPr sz="1200"/>
            </a:lvl1pPr>
          </a:lstStyle>
          <a:p>
            <a:endParaRPr lang="it-IT"/>
          </a:p>
        </p:txBody>
      </p:sp>
      <p:sp>
        <p:nvSpPr>
          <p:cNvPr id="3" name="Segnaposto data 2"/>
          <p:cNvSpPr>
            <a:spLocks noGrp="1"/>
          </p:cNvSpPr>
          <p:nvPr>
            <p:ph type="dt" sz="quarter" idx="1"/>
          </p:nvPr>
        </p:nvSpPr>
        <p:spPr>
          <a:xfrm>
            <a:off x="5625482" y="3"/>
            <a:ext cx="4303607" cy="340647"/>
          </a:xfrm>
          <a:prstGeom prst="rect">
            <a:avLst/>
          </a:prstGeom>
        </p:spPr>
        <p:txBody>
          <a:bodyPr vert="horz" lIns="91285" tIns="45642" rIns="91285" bIns="45642" rtlCol="0"/>
          <a:lstStyle>
            <a:lvl1pPr algn="r">
              <a:defRPr sz="1200"/>
            </a:lvl1pPr>
          </a:lstStyle>
          <a:p>
            <a:fld id="{324D0CB0-3E8C-44DD-BAFF-519AAEAE5B06}" type="datetimeFigureOut">
              <a:rPr lang="it-IT" smtClean="0"/>
              <a:t>19/11/2018</a:t>
            </a:fld>
            <a:endParaRPr lang="it-IT"/>
          </a:p>
        </p:txBody>
      </p:sp>
      <p:sp>
        <p:nvSpPr>
          <p:cNvPr id="4" name="Segnaposto piè di pagina 3"/>
          <p:cNvSpPr>
            <a:spLocks noGrp="1"/>
          </p:cNvSpPr>
          <p:nvPr>
            <p:ph type="ftr" sz="quarter" idx="2"/>
          </p:nvPr>
        </p:nvSpPr>
        <p:spPr>
          <a:xfrm>
            <a:off x="4" y="6453853"/>
            <a:ext cx="4303607" cy="340647"/>
          </a:xfrm>
          <a:prstGeom prst="rect">
            <a:avLst/>
          </a:prstGeom>
        </p:spPr>
        <p:txBody>
          <a:bodyPr vert="horz" lIns="91285" tIns="45642" rIns="91285" bIns="45642" rtlCol="0" anchor="b"/>
          <a:lstStyle>
            <a:lvl1pPr algn="l">
              <a:defRPr sz="1200"/>
            </a:lvl1pPr>
          </a:lstStyle>
          <a:p>
            <a:endParaRPr lang="it-IT"/>
          </a:p>
        </p:txBody>
      </p:sp>
      <p:sp>
        <p:nvSpPr>
          <p:cNvPr id="5" name="Segnaposto numero diapositiva 4"/>
          <p:cNvSpPr>
            <a:spLocks noGrp="1"/>
          </p:cNvSpPr>
          <p:nvPr>
            <p:ph type="sldNum" sz="quarter" idx="3"/>
          </p:nvPr>
        </p:nvSpPr>
        <p:spPr>
          <a:xfrm>
            <a:off x="5625482" y="6453853"/>
            <a:ext cx="4303607" cy="340647"/>
          </a:xfrm>
          <a:prstGeom prst="rect">
            <a:avLst/>
          </a:prstGeom>
        </p:spPr>
        <p:txBody>
          <a:bodyPr vert="horz" lIns="91285" tIns="45642" rIns="91285" bIns="45642" rtlCol="0" anchor="b"/>
          <a:lstStyle>
            <a:lvl1pPr algn="r">
              <a:defRPr sz="1200"/>
            </a:lvl1pPr>
          </a:lstStyle>
          <a:p>
            <a:fld id="{560D1A90-9155-4B92-9D7A-EA0D3D57800D}" type="slidenum">
              <a:rPr lang="it-IT" smtClean="0"/>
              <a:t>‹N›</a:t>
            </a:fld>
            <a:endParaRPr lang="it-IT"/>
          </a:p>
        </p:txBody>
      </p:sp>
    </p:spTree>
    <p:extLst>
      <p:ext uri="{BB962C8B-B14F-4D97-AF65-F5344CB8AC3E}">
        <p14:creationId xmlns:p14="http://schemas.microsoft.com/office/powerpoint/2010/main" val="9580374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4" y="1"/>
            <a:ext cx="4303607" cy="340904"/>
          </a:xfrm>
          <a:prstGeom prst="rect">
            <a:avLst/>
          </a:prstGeom>
        </p:spPr>
        <p:txBody>
          <a:bodyPr vert="horz" lIns="91285" tIns="45642" rIns="91285" bIns="45642" rtlCol="0"/>
          <a:lstStyle>
            <a:lvl1pPr algn="l">
              <a:defRPr sz="1200"/>
            </a:lvl1pPr>
          </a:lstStyle>
          <a:p>
            <a:endParaRPr lang="it-IT"/>
          </a:p>
        </p:txBody>
      </p:sp>
      <p:sp>
        <p:nvSpPr>
          <p:cNvPr id="3" name="Segnaposto data 2"/>
          <p:cNvSpPr>
            <a:spLocks noGrp="1"/>
          </p:cNvSpPr>
          <p:nvPr>
            <p:ph type="dt" idx="1"/>
          </p:nvPr>
        </p:nvSpPr>
        <p:spPr>
          <a:xfrm>
            <a:off x="5625498" y="1"/>
            <a:ext cx="4303607" cy="340904"/>
          </a:xfrm>
          <a:prstGeom prst="rect">
            <a:avLst/>
          </a:prstGeom>
        </p:spPr>
        <p:txBody>
          <a:bodyPr vert="horz" lIns="91285" tIns="45642" rIns="91285" bIns="45642" rtlCol="0"/>
          <a:lstStyle>
            <a:lvl1pPr algn="r">
              <a:defRPr sz="1200"/>
            </a:lvl1pPr>
          </a:lstStyle>
          <a:p>
            <a:fld id="{6FD3A7BC-E0A1-471A-8B53-77111B312C7A}" type="datetimeFigureOut">
              <a:rPr lang="it-IT" smtClean="0"/>
              <a:t>19/11/2018</a:t>
            </a:fld>
            <a:endParaRPr lang="it-IT"/>
          </a:p>
        </p:txBody>
      </p:sp>
      <p:sp>
        <p:nvSpPr>
          <p:cNvPr id="4" name="Segnaposto immagine diapositiva 3"/>
          <p:cNvSpPr>
            <a:spLocks noGrp="1" noRot="1" noChangeAspect="1"/>
          </p:cNvSpPr>
          <p:nvPr>
            <p:ph type="sldImg" idx="2"/>
          </p:nvPr>
        </p:nvSpPr>
        <p:spPr>
          <a:xfrm>
            <a:off x="2927350" y="849313"/>
            <a:ext cx="4076700" cy="2292350"/>
          </a:xfrm>
          <a:prstGeom prst="rect">
            <a:avLst/>
          </a:prstGeom>
          <a:noFill/>
          <a:ln w="12700">
            <a:solidFill>
              <a:prstClr val="black"/>
            </a:solidFill>
          </a:ln>
        </p:spPr>
        <p:txBody>
          <a:bodyPr vert="horz" lIns="91285" tIns="45642" rIns="91285" bIns="45642" rtlCol="0" anchor="ctr"/>
          <a:lstStyle/>
          <a:p>
            <a:endParaRPr lang="it-IT"/>
          </a:p>
        </p:txBody>
      </p:sp>
      <p:sp>
        <p:nvSpPr>
          <p:cNvPr id="5" name="Segnaposto note 4"/>
          <p:cNvSpPr>
            <a:spLocks noGrp="1"/>
          </p:cNvSpPr>
          <p:nvPr>
            <p:ph type="body" sz="quarter" idx="3"/>
          </p:nvPr>
        </p:nvSpPr>
        <p:spPr>
          <a:xfrm>
            <a:off x="993141" y="3269854"/>
            <a:ext cx="7945120" cy="2675334"/>
          </a:xfrm>
          <a:prstGeom prst="rect">
            <a:avLst/>
          </a:prstGeom>
        </p:spPr>
        <p:txBody>
          <a:bodyPr vert="horz" lIns="91285" tIns="45642" rIns="91285" bIns="45642"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4" y="6453598"/>
            <a:ext cx="4303607" cy="340904"/>
          </a:xfrm>
          <a:prstGeom prst="rect">
            <a:avLst/>
          </a:prstGeom>
        </p:spPr>
        <p:txBody>
          <a:bodyPr vert="horz" lIns="91285" tIns="45642" rIns="91285" bIns="45642" rtlCol="0" anchor="b"/>
          <a:lstStyle>
            <a:lvl1pPr algn="l">
              <a:defRPr sz="1200"/>
            </a:lvl1pPr>
          </a:lstStyle>
          <a:p>
            <a:endParaRPr lang="it-IT"/>
          </a:p>
        </p:txBody>
      </p:sp>
      <p:sp>
        <p:nvSpPr>
          <p:cNvPr id="7" name="Segnaposto numero diapositiva 6"/>
          <p:cNvSpPr>
            <a:spLocks noGrp="1"/>
          </p:cNvSpPr>
          <p:nvPr>
            <p:ph type="sldNum" sz="quarter" idx="5"/>
          </p:nvPr>
        </p:nvSpPr>
        <p:spPr>
          <a:xfrm>
            <a:off x="5625498" y="6453598"/>
            <a:ext cx="4303607" cy="340904"/>
          </a:xfrm>
          <a:prstGeom prst="rect">
            <a:avLst/>
          </a:prstGeom>
        </p:spPr>
        <p:txBody>
          <a:bodyPr vert="horz" lIns="91285" tIns="45642" rIns="91285" bIns="45642" rtlCol="0" anchor="b"/>
          <a:lstStyle>
            <a:lvl1pPr algn="r">
              <a:defRPr sz="1200"/>
            </a:lvl1pPr>
          </a:lstStyle>
          <a:p>
            <a:fld id="{E4A3BAE9-D386-446E-B606-2AA4C4C6B722}" type="slidenum">
              <a:rPr lang="it-IT" smtClean="0"/>
              <a:t>‹N›</a:t>
            </a:fld>
            <a:endParaRPr lang="it-IT"/>
          </a:p>
        </p:txBody>
      </p:sp>
    </p:spTree>
    <p:extLst>
      <p:ext uri="{BB962C8B-B14F-4D97-AF65-F5344CB8AC3E}">
        <p14:creationId xmlns:p14="http://schemas.microsoft.com/office/powerpoint/2010/main" val="2141370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1</a:t>
            </a:fld>
            <a:endParaRPr lang="it-IT"/>
          </a:p>
        </p:txBody>
      </p:sp>
    </p:spTree>
    <p:extLst>
      <p:ext uri="{BB962C8B-B14F-4D97-AF65-F5344CB8AC3E}">
        <p14:creationId xmlns:p14="http://schemas.microsoft.com/office/powerpoint/2010/main" val="3814144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10</a:t>
            </a:fld>
            <a:endParaRPr lang="it-IT"/>
          </a:p>
        </p:txBody>
      </p:sp>
    </p:spTree>
    <p:extLst>
      <p:ext uri="{BB962C8B-B14F-4D97-AF65-F5344CB8AC3E}">
        <p14:creationId xmlns:p14="http://schemas.microsoft.com/office/powerpoint/2010/main" val="21375237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11</a:t>
            </a:fld>
            <a:endParaRPr lang="it-IT"/>
          </a:p>
        </p:txBody>
      </p:sp>
    </p:spTree>
    <p:extLst>
      <p:ext uri="{BB962C8B-B14F-4D97-AF65-F5344CB8AC3E}">
        <p14:creationId xmlns:p14="http://schemas.microsoft.com/office/powerpoint/2010/main" val="509361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2</a:t>
            </a:fld>
            <a:endParaRPr lang="it-IT"/>
          </a:p>
        </p:txBody>
      </p:sp>
    </p:spTree>
    <p:extLst>
      <p:ext uri="{BB962C8B-B14F-4D97-AF65-F5344CB8AC3E}">
        <p14:creationId xmlns:p14="http://schemas.microsoft.com/office/powerpoint/2010/main" val="2105480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3</a:t>
            </a:fld>
            <a:endParaRPr lang="it-IT"/>
          </a:p>
        </p:txBody>
      </p:sp>
    </p:spTree>
    <p:extLst>
      <p:ext uri="{BB962C8B-B14F-4D97-AF65-F5344CB8AC3E}">
        <p14:creationId xmlns:p14="http://schemas.microsoft.com/office/powerpoint/2010/main" val="2700627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4</a:t>
            </a:fld>
            <a:endParaRPr lang="it-IT"/>
          </a:p>
        </p:txBody>
      </p:sp>
    </p:spTree>
    <p:extLst>
      <p:ext uri="{BB962C8B-B14F-4D97-AF65-F5344CB8AC3E}">
        <p14:creationId xmlns:p14="http://schemas.microsoft.com/office/powerpoint/2010/main" val="3216475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5</a:t>
            </a:fld>
            <a:endParaRPr lang="it-IT"/>
          </a:p>
        </p:txBody>
      </p:sp>
    </p:spTree>
    <p:extLst>
      <p:ext uri="{BB962C8B-B14F-4D97-AF65-F5344CB8AC3E}">
        <p14:creationId xmlns:p14="http://schemas.microsoft.com/office/powerpoint/2010/main" val="3476945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6</a:t>
            </a:fld>
            <a:endParaRPr lang="it-IT"/>
          </a:p>
        </p:txBody>
      </p:sp>
    </p:spTree>
    <p:extLst>
      <p:ext uri="{BB962C8B-B14F-4D97-AF65-F5344CB8AC3E}">
        <p14:creationId xmlns:p14="http://schemas.microsoft.com/office/powerpoint/2010/main" val="3522859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7</a:t>
            </a:fld>
            <a:endParaRPr lang="it-IT"/>
          </a:p>
        </p:txBody>
      </p:sp>
    </p:spTree>
    <p:extLst>
      <p:ext uri="{BB962C8B-B14F-4D97-AF65-F5344CB8AC3E}">
        <p14:creationId xmlns:p14="http://schemas.microsoft.com/office/powerpoint/2010/main" val="246154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8</a:t>
            </a:fld>
            <a:endParaRPr lang="it-IT"/>
          </a:p>
        </p:txBody>
      </p:sp>
    </p:spTree>
    <p:extLst>
      <p:ext uri="{BB962C8B-B14F-4D97-AF65-F5344CB8AC3E}">
        <p14:creationId xmlns:p14="http://schemas.microsoft.com/office/powerpoint/2010/main" val="1880102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17C246-D74C-E54C-BEBF-650943E0B551}" type="slidenum">
              <a:rPr lang="it-IT" smtClean="0"/>
              <a:t>9</a:t>
            </a:fld>
            <a:endParaRPr lang="it-IT"/>
          </a:p>
        </p:txBody>
      </p:sp>
    </p:spTree>
    <p:extLst>
      <p:ext uri="{BB962C8B-B14F-4D97-AF65-F5344CB8AC3E}">
        <p14:creationId xmlns:p14="http://schemas.microsoft.com/office/powerpoint/2010/main" val="4056750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perti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01366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elatore">
    <p:spTree>
      <p:nvGrpSpPr>
        <p:cNvPr id="1" name=""/>
        <p:cNvGrpSpPr/>
        <p:nvPr/>
      </p:nvGrpSpPr>
      <p:grpSpPr>
        <a:xfrm>
          <a:off x="0" y="0"/>
          <a:ext cx="0" cy="0"/>
          <a:chOff x="0" y="0"/>
          <a:chExt cx="0" cy="0"/>
        </a:xfrm>
      </p:grpSpPr>
      <p:sp>
        <p:nvSpPr>
          <p:cNvPr id="20" name="Segnaposto immagine 7"/>
          <p:cNvSpPr>
            <a:spLocks noGrp="1"/>
          </p:cNvSpPr>
          <p:nvPr/>
        </p:nvSpPr>
        <p:spPr>
          <a:xfrm>
            <a:off x="5602739" y="-511683"/>
            <a:ext cx="4906789" cy="4715151"/>
          </a:xfrm>
          <a:prstGeom prst="rect">
            <a:avLst/>
          </a:prstGeom>
        </p:spPr>
        <p:txBody>
          <a:bodyPr vert="horz" lIns="91440" tIns="45720" rIns="91440" bIns="45720" rtlCol="0">
            <a:normAutofit/>
          </a:bodyPr>
          <a:lstStyle/>
          <a:p>
            <a:pPr defTabSz="457200"/>
            <a:endParaRPr lang="it-IT" sz="1800">
              <a:solidFill>
                <a:prstClr val="black"/>
              </a:solidFill>
            </a:endParaRPr>
          </a:p>
        </p:txBody>
      </p:sp>
      <p:sp>
        <p:nvSpPr>
          <p:cNvPr id="10" name="Rettangolo 9"/>
          <p:cNvSpPr/>
          <p:nvPr userDrawn="1"/>
        </p:nvSpPr>
        <p:spPr>
          <a:xfrm>
            <a:off x="182796" y="142998"/>
            <a:ext cx="11856000" cy="6588000"/>
          </a:xfrm>
          <a:prstGeom prst="rect">
            <a:avLst/>
          </a:prstGeom>
          <a:noFill/>
          <a:ln w="292100" cap="sq" cmpd="sng">
            <a:solidFill>
              <a:srgbClr val="086A2E"/>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it-IT" sz="1800">
              <a:solidFill>
                <a:prstClr val="white"/>
              </a:solidFill>
            </a:endParaRPr>
          </a:p>
        </p:txBody>
      </p:sp>
      <p:pic>
        <p:nvPicPr>
          <p:cNvPr id="15" name="Immagine 14" descr="Fse_Complet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126" y="631572"/>
            <a:ext cx="10571461" cy="993454"/>
          </a:xfrm>
          <a:prstGeom prst="rect">
            <a:avLst/>
          </a:prstGeom>
        </p:spPr>
      </p:pic>
      <p:pic>
        <p:nvPicPr>
          <p:cNvPr id="11" name="Immagine 10" descr="We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7041" y="6656297"/>
            <a:ext cx="3831167" cy="141749"/>
          </a:xfrm>
          <a:prstGeom prst="rect">
            <a:avLst/>
          </a:prstGeom>
        </p:spPr>
      </p:pic>
    </p:spTree>
    <p:extLst>
      <p:ext uri="{BB962C8B-B14F-4D97-AF65-F5344CB8AC3E}">
        <p14:creationId xmlns:p14="http://schemas.microsoft.com/office/powerpoint/2010/main" val="359039982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olo intervento">
    <p:spTree>
      <p:nvGrpSpPr>
        <p:cNvPr id="1" name=""/>
        <p:cNvGrpSpPr/>
        <p:nvPr/>
      </p:nvGrpSpPr>
      <p:grpSpPr>
        <a:xfrm>
          <a:off x="0" y="0"/>
          <a:ext cx="0" cy="0"/>
          <a:chOff x="0" y="0"/>
          <a:chExt cx="0" cy="0"/>
        </a:xfrm>
      </p:grpSpPr>
      <p:sp>
        <p:nvSpPr>
          <p:cNvPr id="9" name="Sottotitolo 2"/>
          <p:cNvSpPr>
            <a:spLocks noGrp="1"/>
          </p:cNvSpPr>
          <p:nvPr>
            <p:ph type="subTitle" idx="1"/>
          </p:nvPr>
        </p:nvSpPr>
        <p:spPr>
          <a:xfrm>
            <a:off x="805124" y="3139966"/>
            <a:ext cx="10574427" cy="1348555"/>
          </a:xfrm>
        </p:spPr>
        <p:txBody>
          <a:bodyPr lIns="0" tIns="0" rIns="0" bIns="0" anchor="b" anchorCtr="0">
            <a:noAutofit/>
          </a:bodyPr>
          <a:lstStyle>
            <a:lvl1pPr marL="0" indent="0" algn="ctr">
              <a:lnSpc>
                <a:spcPts val="3600"/>
              </a:lnSpc>
              <a:buNone/>
              <a:defRPr sz="3000" b="1" baseline="0">
                <a:solidFill>
                  <a:srgbClr val="086A2E"/>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Fare clic</a:t>
            </a:r>
            <a:endParaRPr lang="it-IT" dirty="0"/>
          </a:p>
        </p:txBody>
      </p:sp>
      <p:sp>
        <p:nvSpPr>
          <p:cNvPr id="20" name="Segnaposto immagine 7"/>
          <p:cNvSpPr>
            <a:spLocks noGrp="1"/>
          </p:cNvSpPr>
          <p:nvPr/>
        </p:nvSpPr>
        <p:spPr>
          <a:xfrm>
            <a:off x="5602739" y="-511683"/>
            <a:ext cx="4906789" cy="4715151"/>
          </a:xfrm>
          <a:prstGeom prst="rect">
            <a:avLst/>
          </a:prstGeom>
        </p:spPr>
        <p:txBody>
          <a:bodyPr vert="horz" lIns="91440" tIns="45720" rIns="91440" bIns="45720" rtlCol="0">
            <a:normAutofit/>
          </a:bodyPr>
          <a:lstStyle/>
          <a:p>
            <a:pPr defTabSz="457200"/>
            <a:endParaRPr lang="it-IT" sz="1800">
              <a:solidFill>
                <a:prstClr val="black"/>
              </a:solidFill>
            </a:endParaRPr>
          </a:p>
        </p:txBody>
      </p:sp>
      <p:sp>
        <p:nvSpPr>
          <p:cNvPr id="4" name="Segnaposto testo 3"/>
          <p:cNvSpPr>
            <a:spLocks noGrp="1"/>
          </p:cNvSpPr>
          <p:nvPr>
            <p:ph type="body" sz="quarter" idx="10"/>
          </p:nvPr>
        </p:nvSpPr>
        <p:spPr>
          <a:xfrm>
            <a:off x="805124" y="4778265"/>
            <a:ext cx="10574427" cy="1347789"/>
          </a:xfrm>
        </p:spPr>
        <p:txBody>
          <a:bodyPr lIns="0" tIns="0" rIns="0" bIns="0">
            <a:normAutofit/>
          </a:bodyPr>
          <a:lstStyle>
            <a:lvl1pPr marL="0" indent="0" algn="ctr">
              <a:lnSpc>
                <a:spcPts val="1800"/>
              </a:lnSpc>
              <a:buNone/>
              <a:defRPr sz="1800" i="1"/>
            </a:lvl1pPr>
            <a:lvl2pPr marL="457200" indent="0">
              <a:lnSpc>
                <a:spcPts val="2300"/>
              </a:lnSpc>
              <a:buNone/>
              <a:defRPr sz="2200"/>
            </a:lvl2pPr>
            <a:lvl3pPr marL="914400" indent="0">
              <a:lnSpc>
                <a:spcPts val="2300"/>
              </a:lnSpc>
              <a:buNone/>
              <a:defRPr sz="2200"/>
            </a:lvl3pPr>
            <a:lvl4pPr marL="1371600" indent="0">
              <a:lnSpc>
                <a:spcPts val="2300"/>
              </a:lnSpc>
              <a:buNone/>
              <a:defRPr sz="2200"/>
            </a:lvl4pPr>
            <a:lvl5pPr marL="1828800" indent="0">
              <a:lnSpc>
                <a:spcPts val="2300"/>
              </a:lnSpc>
              <a:buNone/>
              <a:defRPr sz="2200"/>
            </a:lvl5pPr>
          </a:lstStyle>
          <a:p>
            <a:pPr lvl="0"/>
            <a:r>
              <a:rPr lang="it-IT" dirty="0"/>
              <a:t>Fare clic per modificare gli stili del testo dello schema</a:t>
            </a:r>
          </a:p>
        </p:txBody>
      </p:sp>
      <p:sp>
        <p:nvSpPr>
          <p:cNvPr id="10" name="Rettangolo 9"/>
          <p:cNvSpPr/>
          <p:nvPr userDrawn="1"/>
        </p:nvSpPr>
        <p:spPr>
          <a:xfrm>
            <a:off x="182796" y="142998"/>
            <a:ext cx="11856000" cy="6588000"/>
          </a:xfrm>
          <a:prstGeom prst="rect">
            <a:avLst/>
          </a:prstGeom>
          <a:noFill/>
          <a:ln w="292100" cap="sq" cmpd="sng">
            <a:solidFill>
              <a:srgbClr val="086A2E"/>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it-IT" sz="1800">
              <a:solidFill>
                <a:prstClr val="white"/>
              </a:solidFill>
            </a:endParaRPr>
          </a:p>
        </p:txBody>
      </p:sp>
      <p:pic>
        <p:nvPicPr>
          <p:cNvPr id="2" name="Immagine 1" descr="Fse_Complet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126" y="631572"/>
            <a:ext cx="10571461" cy="993454"/>
          </a:xfrm>
          <a:prstGeom prst="rect">
            <a:avLst/>
          </a:prstGeom>
        </p:spPr>
      </p:pic>
      <p:pic>
        <p:nvPicPr>
          <p:cNvPr id="11" name="Immagine 10" descr="We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7041" y="6656297"/>
            <a:ext cx="3831167" cy="141749"/>
          </a:xfrm>
          <a:prstGeom prst="rect">
            <a:avLst/>
          </a:prstGeom>
        </p:spPr>
      </p:pic>
    </p:spTree>
    <p:extLst>
      <p:ext uri="{BB962C8B-B14F-4D97-AF65-F5344CB8AC3E}">
        <p14:creationId xmlns:p14="http://schemas.microsoft.com/office/powerpoint/2010/main" val="296728617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sto + immagine">
    <p:spTree>
      <p:nvGrpSpPr>
        <p:cNvPr id="1" name=""/>
        <p:cNvGrpSpPr/>
        <p:nvPr/>
      </p:nvGrpSpPr>
      <p:grpSpPr>
        <a:xfrm>
          <a:off x="0" y="0"/>
          <a:ext cx="0" cy="0"/>
          <a:chOff x="0" y="0"/>
          <a:chExt cx="0" cy="0"/>
        </a:xfrm>
      </p:grpSpPr>
      <p:cxnSp>
        <p:nvCxnSpPr>
          <p:cNvPr id="15" name="Connettore 1 14"/>
          <p:cNvCxnSpPr/>
          <p:nvPr userDrawn="1"/>
        </p:nvCxnSpPr>
        <p:spPr>
          <a:xfrm>
            <a:off x="805124" y="785210"/>
            <a:ext cx="11040000" cy="0"/>
          </a:xfrm>
          <a:prstGeom prst="line">
            <a:avLst/>
          </a:prstGeom>
          <a:ln w="38100" cmpd="sng">
            <a:solidFill>
              <a:schemeClr val="bg1">
                <a:lumMod val="8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ctrTitle"/>
          </p:nvPr>
        </p:nvSpPr>
        <p:spPr>
          <a:xfrm>
            <a:off x="805124" y="409573"/>
            <a:ext cx="11037808" cy="276999"/>
          </a:xfrm>
          <a:noFill/>
        </p:spPr>
        <p:txBody>
          <a:bodyPr wrap="square" lIns="0" tIns="0" rIns="0" bIns="0">
            <a:spAutoFit/>
          </a:bodyPr>
          <a:lstStyle>
            <a:lvl1pPr algn="l">
              <a:defRPr sz="1800">
                <a:solidFill>
                  <a:srgbClr val="3B3D44"/>
                </a:solidFill>
                <a:latin typeface="Helvetica"/>
                <a:cs typeface="Helvetica"/>
              </a:defRPr>
            </a:lvl1pPr>
          </a:lstStyle>
          <a:p>
            <a:r>
              <a:rPr lang="it-IT" smtClean="0"/>
              <a:t>Fare clic per modificare stile</a:t>
            </a:r>
            <a:endParaRPr lang="it-IT"/>
          </a:p>
        </p:txBody>
      </p:sp>
      <p:sp>
        <p:nvSpPr>
          <p:cNvPr id="9" name="Sottotitolo 2"/>
          <p:cNvSpPr>
            <a:spLocks noGrp="1"/>
          </p:cNvSpPr>
          <p:nvPr>
            <p:ph type="subTitle" idx="1"/>
          </p:nvPr>
        </p:nvSpPr>
        <p:spPr>
          <a:xfrm>
            <a:off x="805124" y="1127945"/>
            <a:ext cx="5980683" cy="4169859"/>
          </a:xfrm>
        </p:spPr>
        <p:txBody>
          <a:bodyPr lIns="0" tIns="0" rIns="0" bIns="0">
            <a:normAutofit/>
          </a:bodyPr>
          <a:lstStyle>
            <a:lvl1pPr marL="0" indent="0" algn="l">
              <a:lnSpc>
                <a:spcPts val="1900"/>
              </a:lnSpc>
              <a:buNone/>
              <a:defRPr sz="1500">
                <a:solidFill>
                  <a:schemeClr val="tx1"/>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12" name="Rettangolo 11"/>
          <p:cNvSpPr/>
          <p:nvPr userDrawn="1"/>
        </p:nvSpPr>
        <p:spPr>
          <a:xfrm>
            <a:off x="385683" y="295248"/>
            <a:ext cx="11472000" cy="6297646"/>
          </a:xfrm>
          <a:prstGeom prst="rect">
            <a:avLst/>
          </a:prstGeom>
          <a:noFill/>
          <a:ln w="6350" cap="sq" cmpd="sng">
            <a:solidFill>
              <a:srgbClr val="086A2E"/>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it-IT" sz="1800">
              <a:solidFill>
                <a:prstClr val="white"/>
              </a:solidFill>
            </a:endParaRPr>
          </a:p>
        </p:txBody>
      </p:sp>
      <p:sp>
        <p:nvSpPr>
          <p:cNvPr id="13" name="Sottotitolo 2"/>
          <p:cNvSpPr txBox="1">
            <a:spLocks/>
          </p:cNvSpPr>
          <p:nvPr userDrawn="1"/>
        </p:nvSpPr>
        <p:spPr>
          <a:xfrm>
            <a:off x="1064098" y="2447015"/>
            <a:ext cx="5681349" cy="1094659"/>
          </a:xfrm>
          <a:prstGeom prst="rect">
            <a:avLst/>
          </a:prstGeom>
        </p:spPr>
        <p:txBody>
          <a:bodyPr vert="horz" wrap="square" lIns="0" tIns="0" rIns="0" bIns="0" rtlCol="0">
            <a:spAutoFit/>
          </a:bodyPr>
          <a:lstStyle>
            <a:lvl1pPr marL="0" indent="0" algn="l" defTabSz="457200" rtl="0" eaLnBrk="1" latinLnBrk="0" hangingPunct="1">
              <a:lnSpc>
                <a:spcPts val="1900"/>
              </a:lnSpc>
              <a:spcBef>
                <a:spcPct val="20000"/>
              </a:spcBef>
              <a:buFont typeface="Arial"/>
              <a:buNone/>
              <a:defRPr sz="1500" kern="1200">
                <a:solidFill>
                  <a:srgbClr val="767675"/>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ts val="3600"/>
              </a:lnSpc>
            </a:pPr>
            <a:r>
              <a:rPr lang="it-IT" sz="4400" dirty="0" smtClean="0">
                <a:solidFill>
                  <a:prstClr val="white"/>
                </a:solidFill>
                <a:latin typeface="Helvetica"/>
                <a:cs typeface="Helvetica"/>
              </a:rPr>
              <a:t>Innovazione</a:t>
            </a:r>
          </a:p>
          <a:p>
            <a:pPr>
              <a:lnSpc>
                <a:spcPts val="3600"/>
              </a:lnSpc>
            </a:pPr>
            <a:r>
              <a:rPr lang="it-IT" sz="4400" dirty="0">
                <a:solidFill>
                  <a:prstClr val="white"/>
                </a:solidFill>
                <a:latin typeface="Helvetica"/>
                <a:cs typeface="Helvetica"/>
              </a:rPr>
              <a:t>e competitività</a:t>
            </a:r>
          </a:p>
        </p:txBody>
      </p:sp>
      <p:sp>
        <p:nvSpPr>
          <p:cNvPr id="14" name="Sottotitolo 2"/>
          <p:cNvSpPr txBox="1">
            <a:spLocks/>
          </p:cNvSpPr>
          <p:nvPr userDrawn="1"/>
        </p:nvSpPr>
        <p:spPr>
          <a:xfrm>
            <a:off x="805124" y="6294715"/>
            <a:ext cx="5681349" cy="192360"/>
          </a:xfrm>
          <a:prstGeom prst="rect">
            <a:avLst/>
          </a:prstGeom>
        </p:spPr>
        <p:txBody>
          <a:bodyPr vert="horz" wrap="square" lIns="0" tIns="0" rIns="0" bIns="0" rtlCol="0">
            <a:spAutoFit/>
          </a:bodyPr>
          <a:lstStyle>
            <a:lvl1pPr marL="0" indent="0" algn="l" defTabSz="457200" rtl="0" eaLnBrk="1" latinLnBrk="0" hangingPunct="1">
              <a:lnSpc>
                <a:spcPts val="1900"/>
              </a:lnSpc>
              <a:spcBef>
                <a:spcPct val="20000"/>
              </a:spcBef>
              <a:buFont typeface="Arial"/>
              <a:buNone/>
              <a:defRPr sz="1500" kern="1200">
                <a:solidFill>
                  <a:srgbClr val="767675"/>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ts val="1500"/>
              </a:lnSpc>
            </a:pPr>
            <a:r>
              <a:rPr lang="it-IT" sz="1000" dirty="0" smtClean="0">
                <a:solidFill>
                  <a:prstClr val="black"/>
                </a:solidFill>
                <a:latin typeface="Helvetica"/>
                <a:cs typeface="Helvetica"/>
              </a:rPr>
              <a:t>Milano 9 settembre 2016</a:t>
            </a:r>
            <a:endParaRPr lang="it-IT" sz="1000" dirty="0">
              <a:solidFill>
                <a:prstClr val="black"/>
              </a:solidFill>
              <a:latin typeface="Helvetica"/>
              <a:cs typeface="Helvetica"/>
            </a:endParaRPr>
          </a:p>
        </p:txBody>
      </p:sp>
      <p:sp>
        <p:nvSpPr>
          <p:cNvPr id="20" name="Segnaposto immagine 7"/>
          <p:cNvSpPr>
            <a:spLocks noGrp="1"/>
          </p:cNvSpPr>
          <p:nvPr/>
        </p:nvSpPr>
        <p:spPr>
          <a:xfrm>
            <a:off x="5602739" y="-511683"/>
            <a:ext cx="4906789" cy="4715151"/>
          </a:xfrm>
          <a:prstGeom prst="rect">
            <a:avLst/>
          </a:prstGeom>
        </p:spPr>
        <p:txBody>
          <a:bodyPr vert="horz" lIns="91440" tIns="45720" rIns="91440" bIns="45720" rtlCol="0">
            <a:normAutofit/>
          </a:bodyPr>
          <a:lstStyle/>
          <a:p>
            <a:pPr defTabSz="457200"/>
            <a:endParaRPr lang="it-IT" sz="1800">
              <a:solidFill>
                <a:prstClr val="black"/>
              </a:solidFill>
            </a:endParaRPr>
          </a:p>
        </p:txBody>
      </p:sp>
      <p:sp>
        <p:nvSpPr>
          <p:cNvPr id="22" name="Segnaposto immagine 2"/>
          <p:cNvSpPr>
            <a:spLocks noGrp="1"/>
          </p:cNvSpPr>
          <p:nvPr>
            <p:ph type="pic" idx="14"/>
          </p:nvPr>
        </p:nvSpPr>
        <p:spPr>
          <a:xfrm>
            <a:off x="6963547" y="1127944"/>
            <a:ext cx="4500141" cy="4169859"/>
          </a:xfrm>
        </p:spPr>
        <p:txBody>
          <a:bodyPr>
            <a:normAutofit/>
          </a:bodyPr>
          <a:lstStyle>
            <a:lvl1pPr marL="0" indent="0">
              <a:buNone/>
              <a:defRPr sz="1000">
                <a:latin typeface="Helvetica"/>
                <a:cs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pic>
        <p:nvPicPr>
          <p:cNvPr id="4" name="Immagine 3" descr="Fse_CompletoPiccol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3286" y="6093296"/>
            <a:ext cx="4097217" cy="385354"/>
          </a:xfrm>
          <a:prstGeom prst="rect">
            <a:avLst/>
          </a:prstGeom>
        </p:spPr>
      </p:pic>
    </p:spTree>
    <p:extLst>
      <p:ext uri="{BB962C8B-B14F-4D97-AF65-F5344CB8AC3E}">
        <p14:creationId xmlns:p14="http://schemas.microsoft.com/office/powerpoint/2010/main" val="311096642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to + dida">
    <p:spTree>
      <p:nvGrpSpPr>
        <p:cNvPr id="1" name=""/>
        <p:cNvGrpSpPr/>
        <p:nvPr/>
      </p:nvGrpSpPr>
      <p:grpSpPr>
        <a:xfrm>
          <a:off x="0" y="0"/>
          <a:ext cx="0" cy="0"/>
          <a:chOff x="0" y="0"/>
          <a:chExt cx="0" cy="0"/>
        </a:xfrm>
      </p:grpSpPr>
      <p:cxnSp>
        <p:nvCxnSpPr>
          <p:cNvPr id="15" name="Connettore 1 14"/>
          <p:cNvCxnSpPr/>
          <p:nvPr userDrawn="1"/>
        </p:nvCxnSpPr>
        <p:spPr>
          <a:xfrm>
            <a:off x="805124" y="785210"/>
            <a:ext cx="11040000" cy="0"/>
          </a:xfrm>
          <a:prstGeom prst="line">
            <a:avLst/>
          </a:prstGeom>
          <a:ln w="38100" cmpd="sng">
            <a:solidFill>
              <a:schemeClr val="bg1">
                <a:lumMod val="8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ctrTitle"/>
          </p:nvPr>
        </p:nvSpPr>
        <p:spPr>
          <a:xfrm>
            <a:off x="805124" y="409573"/>
            <a:ext cx="11037808" cy="276999"/>
          </a:xfrm>
          <a:noFill/>
        </p:spPr>
        <p:txBody>
          <a:bodyPr wrap="square" lIns="0" tIns="0" rIns="0" bIns="0">
            <a:spAutoFit/>
          </a:bodyPr>
          <a:lstStyle>
            <a:lvl1pPr algn="l">
              <a:defRPr sz="1800">
                <a:solidFill>
                  <a:srgbClr val="3B3D44"/>
                </a:solidFill>
                <a:latin typeface="Helvetica"/>
                <a:cs typeface="Helvetica"/>
              </a:defRPr>
            </a:lvl1pPr>
          </a:lstStyle>
          <a:p>
            <a:r>
              <a:rPr lang="it-IT" smtClean="0"/>
              <a:t>Fare clic per modificare stile</a:t>
            </a:r>
            <a:endParaRPr lang="it-IT"/>
          </a:p>
        </p:txBody>
      </p:sp>
      <p:sp>
        <p:nvSpPr>
          <p:cNvPr id="9" name="Sottotitolo 2"/>
          <p:cNvSpPr>
            <a:spLocks noGrp="1"/>
          </p:cNvSpPr>
          <p:nvPr>
            <p:ph type="subTitle" idx="1"/>
          </p:nvPr>
        </p:nvSpPr>
        <p:spPr>
          <a:xfrm>
            <a:off x="805123" y="5297802"/>
            <a:ext cx="10658564" cy="828386"/>
          </a:xfrm>
        </p:spPr>
        <p:txBody>
          <a:bodyPr lIns="0" tIns="0" rIns="0" bIns="0">
            <a:normAutofit/>
          </a:bodyPr>
          <a:lstStyle>
            <a:lvl1pPr marL="0" indent="0" algn="l">
              <a:lnSpc>
                <a:spcPts val="1900"/>
              </a:lnSpc>
              <a:buNone/>
              <a:defRPr sz="1500">
                <a:solidFill>
                  <a:schemeClr val="tx1"/>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12" name="Rettangolo 11"/>
          <p:cNvSpPr/>
          <p:nvPr userDrawn="1"/>
        </p:nvSpPr>
        <p:spPr>
          <a:xfrm>
            <a:off x="385683" y="295248"/>
            <a:ext cx="11472000" cy="6297646"/>
          </a:xfrm>
          <a:prstGeom prst="rect">
            <a:avLst/>
          </a:prstGeom>
          <a:noFill/>
          <a:ln w="6350" cap="sq" cmpd="sng">
            <a:solidFill>
              <a:srgbClr val="086A2E"/>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it-IT" sz="1800">
              <a:solidFill>
                <a:prstClr val="white"/>
              </a:solidFill>
            </a:endParaRPr>
          </a:p>
        </p:txBody>
      </p:sp>
      <p:sp>
        <p:nvSpPr>
          <p:cNvPr id="13" name="Sottotitolo 2"/>
          <p:cNvSpPr txBox="1">
            <a:spLocks/>
          </p:cNvSpPr>
          <p:nvPr userDrawn="1"/>
        </p:nvSpPr>
        <p:spPr>
          <a:xfrm>
            <a:off x="1064098" y="2447015"/>
            <a:ext cx="5681349" cy="1094659"/>
          </a:xfrm>
          <a:prstGeom prst="rect">
            <a:avLst/>
          </a:prstGeom>
        </p:spPr>
        <p:txBody>
          <a:bodyPr vert="horz" wrap="square" lIns="0" tIns="0" rIns="0" bIns="0" rtlCol="0">
            <a:spAutoFit/>
          </a:bodyPr>
          <a:lstStyle>
            <a:lvl1pPr marL="0" indent="0" algn="l" defTabSz="457200" rtl="0" eaLnBrk="1" latinLnBrk="0" hangingPunct="1">
              <a:lnSpc>
                <a:spcPts val="1900"/>
              </a:lnSpc>
              <a:spcBef>
                <a:spcPct val="20000"/>
              </a:spcBef>
              <a:buFont typeface="Arial"/>
              <a:buNone/>
              <a:defRPr sz="1500" kern="1200">
                <a:solidFill>
                  <a:srgbClr val="767675"/>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ts val="3600"/>
              </a:lnSpc>
            </a:pPr>
            <a:r>
              <a:rPr lang="it-IT" sz="4400" dirty="0" smtClean="0">
                <a:solidFill>
                  <a:prstClr val="white"/>
                </a:solidFill>
                <a:latin typeface="Helvetica"/>
                <a:cs typeface="Helvetica"/>
              </a:rPr>
              <a:t>Innovazione</a:t>
            </a:r>
          </a:p>
          <a:p>
            <a:pPr>
              <a:lnSpc>
                <a:spcPts val="3600"/>
              </a:lnSpc>
            </a:pPr>
            <a:r>
              <a:rPr lang="it-IT" sz="4400" dirty="0">
                <a:solidFill>
                  <a:prstClr val="white"/>
                </a:solidFill>
                <a:latin typeface="Helvetica"/>
                <a:cs typeface="Helvetica"/>
              </a:rPr>
              <a:t>e competitività</a:t>
            </a:r>
          </a:p>
        </p:txBody>
      </p:sp>
      <p:sp>
        <p:nvSpPr>
          <p:cNvPr id="20" name="Segnaposto immagine 7"/>
          <p:cNvSpPr>
            <a:spLocks noGrp="1"/>
          </p:cNvSpPr>
          <p:nvPr/>
        </p:nvSpPr>
        <p:spPr>
          <a:xfrm>
            <a:off x="5602739" y="-511683"/>
            <a:ext cx="4906789" cy="4715151"/>
          </a:xfrm>
          <a:prstGeom prst="rect">
            <a:avLst/>
          </a:prstGeom>
        </p:spPr>
        <p:txBody>
          <a:bodyPr vert="horz" lIns="91440" tIns="45720" rIns="91440" bIns="45720" rtlCol="0">
            <a:normAutofit/>
          </a:bodyPr>
          <a:lstStyle/>
          <a:p>
            <a:pPr defTabSz="457200"/>
            <a:endParaRPr lang="it-IT" sz="1800">
              <a:solidFill>
                <a:prstClr val="black"/>
              </a:solidFill>
            </a:endParaRPr>
          </a:p>
        </p:txBody>
      </p:sp>
      <p:sp>
        <p:nvSpPr>
          <p:cNvPr id="22" name="Segnaposto immagine 2"/>
          <p:cNvSpPr>
            <a:spLocks noGrp="1"/>
          </p:cNvSpPr>
          <p:nvPr>
            <p:ph type="pic" idx="14"/>
          </p:nvPr>
        </p:nvSpPr>
        <p:spPr>
          <a:xfrm>
            <a:off x="805125" y="1127944"/>
            <a:ext cx="10658564" cy="3983757"/>
          </a:xfrm>
        </p:spPr>
        <p:txBody>
          <a:bodyPr>
            <a:normAutofit/>
          </a:bodyPr>
          <a:lstStyle>
            <a:lvl1pPr marL="0" indent="0">
              <a:buNone/>
              <a:defRPr sz="1000">
                <a:latin typeface="Helvetica"/>
                <a:cs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pic>
        <p:nvPicPr>
          <p:cNvPr id="17" name="Immagine 16" descr="Fse_CompletoPiccol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3286" y="6093296"/>
            <a:ext cx="4097217" cy="385354"/>
          </a:xfrm>
          <a:prstGeom prst="rect">
            <a:avLst/>
          </a:prstGeom>
        </p:spPr>
      </p:pic>
    </p:spTree>
    <p:extLst>
      <p:ext uri="{BB962C8B-B14F-4D97-AF65-F5344CB8AC3E}">
        <p14:creationId xmlns:p14="http://schemas.microsoft.com/office/powerpoint/2010/main" val="102772900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esto + immagine">
    <p:spTree>
      <p:nvGrpSpPr>
        <p:cNvPr id="1" name=""/>
        <p:cNvGrpSpPr/>
        <p:nvPr/>
      </p:nvGrpSpPr>
      <p:grpSpPr>
        <a:xfrm>
          <a:off x="0" y="0"/>
          <a:ext cx="0" cy="0"/>
          <a:chOff x="0" y="0"/>
          <a:chExt cx="0" cy="0"/>
        </a:xfrm>
      </p:grpSpPr>
      <p:cxnSp>
        <p:nvCxnSpPr>
          <p:cNvPr id="15" name="Connettore 1 14"/>
          <p:cNvCxnSpPr/>
          <p:nvPr userDrawn="1"/>
        </p:nvCxnSpPr>
        <p:spPr>
          <a:xfrm>
            <a:off x="805124" y="785210"/>
            <a:ext cx="11040000" cy="0"/>
          </a:xfrm>
          <a:prstGeom prst="line">
            <a:avLst/>
          </a:prstGeom>
          <a:ln w="38100" cmpd="sng">
            <a:solidFill>
              <a:schemeClr val="bg1">
                <a:lumMod val="8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ctrTitle"/>
          </p:nvPr>
        </p:nvSpPr>
        <p:spPr>
          <a:xfrm>
            <a:off x="805124" y="409573"/>
            <a:ext cx="11037808" cy="276999"/>
          </a:xfrm>
          <a:noFill/>
        </p:spPr>
        <p:txBody>
          <a:bodyPr wrap="square" lIns="0" tIns="0" rIns="0" bIns="0">
            <a:spAutoFit/>
          </a:bodyPr>
          <a:lstStyle>
            <a:lvl1pPr algn="l">
              <a:defRPr sz="1800">
                <a:solidFill>
                  <a:srgbClr val="3B3D44"/>
                </a:solidFill>
                <a:latin typeface="Helvetica"/>
                <a:cs typeface="Helvetica"/>
              </a:defRPr>
            </a:lvl1pPr>
          </a:lstStyle>
          <a:p>
            <a:r>
              <a:rPr lang="it-IT" smtClean="0"/>
              <a:t>Fare clic per modificare stile</a:t>
            </a:r>
            <a:endParaRPr lang="it-IT"/>
          </a:p>
        </p:txBody>
      </p:sp>
      <p:sp>
        <p:nvSpPr>
          <p:cNvPr id="9" name="Sottotitolo 2"/>
          <p:cNvSpPr>
            <a:spLocks noGrp="1"/>
          </p:cNvSpPr>
          <p:nvPr>
            <p:ph type="subTitle" idx="1"/>
          </p:nvPr>
        </p:nvSpPr>
        <p:spPr>
          <a:xfrm>
            <a:off x="805124" y="1127945"/>
            <a:ext cx="10574427" cy="2169418"/>
          </a:xfrm>
        </p:spPr>
        <p:txBody>
          <a:bodyPr lIns="0" tIns="0" rIns="0" bIns="0">
            <a:normAutofit/>
          </a:bodyPr>
          <a:lstStyle>
            <a:lvl1pPr marL="0" indent="0" algn="l">
              <a:lnSpc>
                <a:spcPts val="1900"/>
              </a:lnSpc>
              <a:buNone/>
              <a:defRPr sz="1500">
                <a:solidFill>
                  <a:schemeClr val="tx1"/>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12" name="Rettangolo 11"/>
          <p:cNvSpPr/>
          <p:nvPr userDrawn="1"/>
        </p:nvSpPr>
        <p:spPr>
          <a:xfrm>
            <a:off x="385683" y="295248"/>
            <a:ext cx="11472000" cy="6297646"/>
          </a:xfrm>
          <a:prstGeom prst="rect">
            <a:avLst/>
          </a:prstGeom>
          <a:noFill/>
          <a:ln w="6350" cap="sq" cmpd="sng">
            <a:solidFill>
              <a:srgbClr val="086A2E"/>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it-IT" sz="1800">
              <a:solidFill>
                <a:prstClr val="white"/>
              </a:solidFill>
            </a:endParaRPr>
          </a:p>
        </p:txBody>
      </p:sp>
      <p:sp>
        <p:nvSpPr>
          <p:cNvPr id="14" name="Sottotitolo 2"/>
          <p:cNvSpPr txBox="1">
            <a:spLocks/>
          </p:cNvSpPr>
          <p:nvPr userDrawn="1"/>
        </p:nvSpPr>
        <p:spPr>
          <a:xfrm>
            <a:off x="805124" y="6294715"/>
            <a:ext cx="5681349" cy="192360"/>
          </a:xfrm>
          <a:prstGeom prst="rect">
            <a:avLst/>
          </a:prstGeom>
        </p:spPr>
        <p:txBody>
          <a:bodyPr vert="horz" wrap="square" lIns="0" tIns="0" rIns="0" bIns="0" rtlCol="0">
            <a:spAutoFit/>
          </a:bodyPr>
          <a:lstStyle>
            <a:lvl1pPr marL="0" indent="0" algn="l" defTabSz="457200" rtl="0" eaLnBrk="1" latinLnBrk="0" hangingPunct="1">
              <a:lnSpc>
                <a:spcPts val="1900"/>
              </a:lnSpc>
              <a:spcBef>
                <a:spcPct val="20000"/>
              </a:spcBef>
              <a:buFont typeface="Arial"/>
              <a:buNone/>
              <a:defRPr sz="1500" kern="1200">
                <a:solidFill>
                  <a:srgbClr val="767675"/>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ts val="1500"/>
              </a:lnSpc>
            </a:pPr>
            <a:r>
              <a:rPr lang="it-IT" sz="1000" dirty="0" smtClean="0">
                <a:solidFill>
                  <a:prstClr val="black"/>
                </a:solidFill>
                <a:latin typeface="Helvetica"/>
                <a:cs typeface="Helvetica"/>
              </a:rPr>
              <a:t>Milano 9 settembre 2016</a:t>
            </a:r>
            <a:endParaRPr lang="it-IT" sz="1000" dirty="0">
              <a:solidFill>
                <a:prstClr val="black"/>
              </a:solidFill>
              <a:latin typeface="Helvetica"/>
              <a:cs typeface="Helvetica"/>
            </a:endParaRPr>
          </a:p>
        </p:txBody>
      </p:sp>
      <p:sp>
        <p:nvSpPr>
          <p:cNvPr id="20" name="Segnaposto immagine 7"/>
          <p:cNvSpPr>
            <a:spLocks noGrp="1"/>
          </p:cNvSpPr>
          <p:nvPr/>
        </p:nvSpPr>
        <p:spPr>
          <a:xfrm>
            <a:off x="5602739" y="-511683"/>
            <a:ext cx="4906789" cy="4715151"/>
          </a:xfrm>
          <a:prstGeom prst="rect">
            <a:avLst/>
          </a:prstGeom>
        </p:spPr>
        <p:txBody>
          <a:bodyPr vert="horz" lIns="91440" tIns="45720" rIns="91440" bIns="45720" rtlCol="0">
            <a:normAutofit/>
          </a:bodyPr>
          <a:lstStyle/>
          <a:p>
            <a:pPr defTabSz="457200"/>
            <a:endParaRPr lang="it-IT" sz="1800">
              <a:solidFill>
                <a:prstClr val="black"/>
              </a:solidFill>
            </a:endParaRPr>
          </a:p>
        </p:txBody>
      </p:sp>
      <p:sp>
        <p:nvSpPr>
          <p:cNvPr id="4" name="Segnaposto testo 3"/>
          <p:cNvSpPr>
            <a:spLocks noGrp="1"/>
          </p:cNvSpPr>
          <p:nvPr>
            <p:ph type="body" sz="quarter" idx="10"/>
          </p:nvPr>
        </p:nvSpPr>
        <p:spPr>
          <a:xfrm>
            <a:off x="805125" y="3541673"/>
            <a:ext cx="4874135" cy="2327316"/>
          </a:xfrm>
        </p:spPr>
        <p:txBody>
          <a:bodyPr lIns="0" tIns="0" rIns="0" bIns="0">
            <a:normAutofit/>
          </a:bodyPr>
          <a:lstStyle>
            <a:lvl1pPr marL="0" indent="0">
              <a:lnSpc>
                <a:spcPts val="2500"/>
              </a:lnSpc>
              <a:buNone/>
              <a:defRPr sz="2200"/>
            </a:lvl1pPr>
            <a:lvl2pPr marL="457200" indent="0">
              <a:lnSpc>
                <a:spcPts val="2300"/>
              </a:lnSpc>
              <a:buNone/>
              <a:defRPr sz="2200"/>
            </a:lvl2pPr>
            <a:lvl3pPr marL="914400" indent="0">
              <a:lnSpc>
                <a:spcPts val="2300"/>
              </a:lnSpc>
              <a:buNone/>
              <a:defRPr sz="2200"/>
            </a:lvl3pPr>
            <a:lvl4pPr marL="1371600" indent="0">
              <a:lnSpc>
                <a:spcPts val="2300"/>
              </a:lnSpc>
              <a:buNone/>
              <a:defRPr sz="2200"/>
            </a:lvl4pPr>
            <a:lvl5pPr marL="1828800" indent="0">
              <a:lnSpc>
                <a:spcPts val="2300"/>
              </a:lnSpc>
              <a:buNone/>
              <a:defRPr sz="2200"/>
            </a:lvl5pPr>
          </a:lstStyle>
          <a:p>
            <a:pPr lvl="0"/>
            <a:r>
              <a:rPr lang="it-IT"/>
              <a:t>Fare clic per modificare gli stili del testo dello schema</a:t>
            </a:r>
          </a:p>
        </p:txBody>
      </p:sp>
      <p:sp>
        <p:nvSpPr>
          <p:cNvPr id="19" name="Segnaposto testo 3"/>
          <p:cNvSpPr>
            <a:spLocks noGrp="1"/>
          </p:cNvSpPr>
          <p:nvPr>
            <p:ph type="body" sz="quarter" idx="11"/>
          </p:nvPr>
        </p:nvSpPr>
        <p:spPr>
          <a:xfrm>
            <a:off x="6295074" y="3541673"/>
            <a:ext cx="5084477" cy="2327316"/>
          </a:xfrm>
        </p:spPr>
        <p:txBody>
          <a:bodyPr lIns="0" tIns="0" rIns="0" bIns="0">
            <a:normAutofit/>
          </a:bodyPr>
          <a:lstStyle>
            <a:lvl1pPr marL="0" indent="0">
              <a:lnSpc>
                <a:spcPts val="2500"/>
              </a:lnSpc>
              <a:buNone/>
              <a:defRPr sz="2200"/>
            </a:lvl1pPr>
            <a:lvl2pPr marL="457200" indent="0">
              <a:lnSpc>
                <a:spcPts val="2300"/>
              </a:lnSpc>
              <a:buNone/>
              <a:defRPr sz="2200"/>
            </a:lvl2pPr>
            <a:lvl3pPr marL="914400" indent="0">
              <a:lnSpc>
                <a:spcPts val="2300"/>
              </a:lnSpc>
              <a:buNone/>
              <a:defRPr sz="2200"/>
            </a:lvl3pPr>
            <a:lvl4pPr marL="1371600" indent="0">
              <a:lnSpc>
                <a:spcPts val="2300"/>
              </a:lnSpc>
              <a:buNone/>
              <a:defRPr sz="2200"/>
            </a:lvl4pPr>
            <a:lvl5pPr marL="1828800" indent="0">
              <a:lnSpc>
                <a:spcPts val="2300"/>
              </a:lnSpc>
              <a:buNone/>
              <a:defRPr sz="2200"/>
            </a:lvl5pPr>
          </a:lstStyle>
          <a:p>
            <a:pPr lvl="0"/>
            <a:r>
              <a:rPr lang="it-IT"/>
              <a:t>Fare clic per modificare gli stili del testo dello schema</a:t>
            </a:r>
          </a:p>
        </p:txBody>
      </p:sp>
      <p:pic>
        <p:nvPicPr>
          <p:cNvPr id="16" name="Immagine 15" descr="Fse_CompletoPiccol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3286" y="6093296"/>
            <a:ext cx="4097217" cy="385354"/>
          </a:xfrm>
          <a:prstGeom prst="rect">
            <a:avLst/>
          </a:prstGeom>
        </p:spPr>
      </p:pic>
    </p:spTree>
    <p:extLst>
      <p:ext uri="{BB962C8B-B14F-4D97-AF65-F5344CB8AC3E}">
        <p14:creationId xmlns:p14="http://schemas.microsoft.com/office/powerpoint/2010/main" val="43711496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iusura">
    <p:spTree>
      <p:nvGrpSpPr>
        <p:cNvPr id="1" name=""/>
        <p:cNvGrpSpPr/>
        <p:nvPr/>
      </p:nvGrpSpPr>
      <p:grpSpPr>
        <a:xfrm>
          <a:off x="0" y="0"/>
          <a:ext cx="0" cy="0"/>
          <a:chOff x="0" y="0"/>
          <a:chExt cx="0" cy="0"/>
        </a:xfrm>
      </p:grpSpPr>
      <p:sp>
        <p:nvSpPr>
          <p:cNvPr id="11" name="Rettangolo 10"/>
          <p:cNvSpPr/>
          <p:nvPr userDrawn="1"/>
        </p:nvSpPr>
        <p:spPr>
          <a:xfrm>
            <a:off x="182796" y="142998"/>
            <a:ext cx="11856000" cy="6588000"/>
          </a:xfrm>
          <a:prstGeom prst="rect">
            <a:avLst/>
          </a:prstGeom>
          <a:noFill/>
          <a:ln w="292100" cap="sq" cmpd="sng">
            <a:solidFill>
              <a:srgbClr val="086A2E"/>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it-IT" sz="1800">
              <a:solidFill>
                <a:prstClr val="white"/>
              </a:solidFill>
            </a:endParaRPr>
          </a:p>
        </p:txBody>
      </p:sp>
      <p:pic>
        <p:nvPicPr>
          <p:cNvPr id="7" name="Immagine 6" descr="Fse_Complet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126" y="2941043"/>
            <a:ext cx="10571461" cy="993454"/>
          </a:xfrm>
          <a:prstGeom prst="rect">
            <a:avLst/>
          </a:prstGeom>
        </p:spPr>
      </p:pic>
      <p:pic>
        <p:nvPicPr>
          <p:cNvPr id="5" name="Immagine 4" descr="We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7041" y="6656297"/>
            <a:ext cx="3831167" cy="141749"/>
          </a:xfrm>
          <a:prstGeom prst="rect">
            <a:avLst/>
          </a:prstGeom>
        </p:spPr>
      </p:pic>
    </p:spTree>
    <p:extLst>
      <p:ext uri="{BB962C8B-B14F-4D97-AF65-F5344CB8AC3E}">
        <p14:creationId xmlns:p14="http://schemas.microsoft.com/office/powerpoint/2010/main" val="16396937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7C30E26D-6430-EA46-9C83-A3D6F28AC7F1}" type="datetime1">
              <a:rPr lang="it-IT" smtClean="0">
                <a:solidFill>
                  <a:prstClr val="black">
                    <a:tint val="75000"/>
                  </a:prstClr>
                </a:solidFill>
              </a:rPr>
              <a:pPr defTabSz="457200"/>
              <a:t>19/11/2018</a:t>
            </a:fld>
            <a:endParaRPr lang="it-IT">
              <a:solidFill>
                <a:prstClr val="black">
                  <a:tint val="75000"/>
                </a:prstClr>
              </a:solidFill>
            </a:endParaRPr>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it-IT">
              <a:solidFill>
                <a:prstClr val="black">
                  <a:tint val="75000"/>
                </a:prstClr>
              </a:solidFill>
            </a:endParaRPr>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7C10DAF5-77F7-1749-8272-35FA24C5A786}" type="slidenum">
              <a:rPr lang="it-IT" smtClean="0">
                <a:solidFill>
                  <a:prstClr val="black">
                    <a:tint val="75000"/>
                  </a:prstClr>
                </a:solidFill>
              </a:rPr>
              <a:pPr defTabSz="457200"/>
              <a:t>‹N›</a:t>
            </a:fld>
            <a:endParaRPr lang="it-IT">
              <a:solidFill>
                <a:prstClr val="black">
                  <a:tint val="75000"/>
                </a:prstClr>
              </a:solidFill>
            </a:endParaRPr>
          </a:p>
        </p:txBody>
      </p:sp>
    </p:spTree>
    <p:extLst>
      <p:ext uri="{BB962C8B-B14F-4D97-AF65-F5344CB8AC3E}">
        <p14:creationId xmlns:p14="http://schemas.microsoft.com/office/powerpoint/2010/main" val="979079494"/>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Lst>
  <p:timing>
    <p:tnLst>
      <p:par>
        <p:cTn id="1" dur="indefinite" restart="never" nodeType="tmRoot"/>
      </p:par>
    </p:tnLst>
  </p:timing>
  <p:hf hdr="0" ftr="0" dt="0"/>
  <p:txStyles>
    <p:titleStyle>
      <a:lvl1pPr algn="l" defTabSz="457200" rtl="0" eaLnBrk="1" latinLnBrk="0" hangingPunct="1">
        <a:spcBef>
          <a:spcPct val="0"/>
        </a:spcBef>
        <a:buNone/>
        <a:defRPr sz="1800" b="1" kern="1200">
          <a:solidFill>
            <a:srgbClr val="3B3D44"/>
          </a:solidFill>
          <a:latin typeface="Helvetica"/>
          <a:ea typeface="+mj-ea"/>
          <a:cs typeface="Helvetica"/>
        </a:defRPr>
      </a:lvl1pPr>
    </p:titleStyle>
    <p:bodyStyle>
      <a:lvl1pPr marL="342900" indent="-342900" algn="l" defTabSz="457200" rtl="0" eaLnBrk="1" latinLnBrk="0" hangingPunct="1">
        <a:lnSpc>
          <a:spcPts val="1900"/>
        </a:lnSpc>
        <a:spcBef>
          <a:spcPct val="20000"/>
        </a:spcBef>
        <a:buFont typeface="Arial"/>
        <a:buChar char="•"/>
        <a:defRPr sz="1500" kern="1200">
          <a:solidFill>
            <a:schemeClr val="tx1"/>
          </a:solidFill>
          <a:latin typeface="Helvetica"/>
          <a:ea typeface="+mn-ea"/>
          <a:cs typeface="Helvetica"/>
        </a:defRPr>
      </a:lvl1pPr>
      <a:lvl2pPr marL="742950" indent="-285750" algn="l" defTabSz="457200" rtl="0" eaLnBrk="1" latinLnBrk="0" hangingPunct="1">
        <a:lnSpc>
          <a:spcPts val="1900"/>
        </a:lnSpc>
        <a:spcBef>
          <a:spcPct val="20000"/>
        </a:spcBef>
        <a:buFont typeface="Arial"/>
        <a:buChar char="–"/>
        <a:defRPr sz="1500" kern="1200">
          <a:solidFill>
            <a:schemeClr val="tx1"/>
          </a:solidFill>
          <a:latin typeface="Helvetica"/>
          <a:ea typeface="+mn-ea"/>
          <a:cs typeface="Helvetica"/>
        </a:defRPr>
      </a:lvl2pPr>
      <a:lvl3pPr marL="1143000" indent="-228600" algn="l" defTabSz="457200" rtl="0" eaLnBrk="1" latinLnBrk="0" hangingPunct="1">
        <a:lnSpc>
          <a:spcPts val="1900"/>
        </a:lnSpc>
        <a:spcBef>
          <a:spcPct val="20000"/>
        </a:spcBef>
        <a:buFont typeface="Arial"/>
        <a:buChar char="•"/>
        <a:defRPr sz="1500" kern="1200">
          <a:solidFill>
            <a:schemeClr val="tx1"/>
          </a:solidFill>
          <a:latin typeface="Helvetica"/>
          <a:ea typeface="+mn-ea"/>
          <a:cs typeface="Helvetica"/>
        </a:defRPr>
      </a:lvl3pPr>
      <a:lvl4pPr marL="1600200" indent="-228600" algn="l" defTabSz="457200" rtl="0" eaLnBrk="1" latinLnBrk="0" hangingPunct="1">
        <a:lnSpc>
          <a:spcPts val="1900"/>
        </a:lnSpc>
        <a:spcBef>
          <a:spcPct val="20000"/>
        </a:spcBef>
        <a:buFont typeface="Arial"/>
        <a:buChar char="–"/>
        <a:defRPr sz="1500" kern="1200">
          <a:solidFill>
            <a:schemeClr val="tx1"/>
          </a:solidFill>
          <a:latin typeface="Helvetica"/>
          <a:ea typeface="+mn-ea"/>
          <a:cs typeface="Helvetica"/>
        </a:defRPr>
      </a:lvl4pPr>
      <a:lvl5pPr marL="2057400" indent="-228600" algn="l" defTabSz="457200" rtl="0" eaLnBrk="1" latinLnBrk="0" hangingPunct="1">
        <a:lnSpc>
          <a:spcPts val="1900"/>
        </a:lnSpc>
        <a:spcBef>
          <a:spcPct val="20000"/>
        </a:spcBef>
        <a:buFont typeface="Arial"/>
        <a:buChar char="»"/>
        <a:defRPr sz="1500" kern="1200">
          <a:solidFill>
            <a:schemeClr val="tx1"/>
          </a:solidFill>
          <a:latin typeface="Helvetica"/>
          <a:ea typeface="+mn-ea"/>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jpeg"/><Relationship Id="rId7" Type="http://schemas.openxmlformats.org/officeDocument/2006/relationships/diagramColors" Target="../diagrams/colors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6" name="Titolo 1"/>
          <p:cNvSpPr txBox="1">
            <a:spLocks/>
          </p:cNvSpPr>
          <p:nvPr/>
        </p:nvSpPr>
        <p:spPr>
          <a:xfrm>
            <a:off x="585925" y="1670379"/>
            <a:ext cx="9978501" cy="27443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it-IT" sz="1600" b="1" dirty="0" smtClean="0">
                <a:solidFill>
                  <a:srgbClr val="005C00"/>
                </a:solidFill>
                <a:latin typeface="Calibri Light" panose="020F0302020204030204" pitchFamily="34" charset="0"/>
                <a:ea typeface="+mn-ea"/>
                <a:cs typeface="Arial" charset="0"/>
              </a:rPr>
              <a:t/>
            </a:r>
            <a:br>
              <a:rPr lang="it-IT" sz="1600" b="1" dirty="0" smtClean="0">
                <a:solidFill>
                  <a:srgbClr val="005C00"/>
                </a:solidFill>
                <a:latin typeface="Calibri Light" panose="020F0302020204030204" pitchFamily="34" charset="0"/>
                <a:ea typeface="+mn-ea"/>
                <a:cs typeface="Arial" charset="0"/>
              </a:rPr>
            </a:br>
            <a:r>
              <a:rPr lang="it-IT" sz="3200" b="1" dirty="0" smtClean="0">
                <a:solidFill>
                  <a:srgbClr val="005C00"/>
                </a:solidFill>
                <a:latin typeface="Calibri Light" panose="020F0302020204030204" pitchFamily="34" charset="0"/>
                <a:ea typeface="+mn-ea"/>
                <a:cs typeface="Arial" charset="0"/>
              </a:rPr>
              <a:t>Il Repertorio delle qualificazioni regionali </a:t>
            </a:r>
          </a:p>
          <a:p>
            <a:r>
              <a:rPr lang="it-IT" sz="3200" b="1" dirty="0" smtClean="0">
                <a:solidFill>
                  <a:srgbClr val="005C00"/>
                </a:solidFill>
                <a:latin typeface="Calibri Light" panose="020F0302020204030204" pitchFamily="34" charset="0"/>
                <a:ea typeface="+mn-ea"/>
                <a:cs typeface="Arial" charset="0"/>
              </a:rPr>
              <a:t>di Regione Lombardia – QRSP </a:t>
            </a:r>
          </a:p>
          <a:p>
            <a:r>
              <a:rPr lang="it-IT" sz="3200" b="1" dirty="0" smtClean="0">
                <a:solidFill>
                  <a:srgbClr val="005C00"/>
                </a:solidFill>
                <a:latin typeface="Calibri Light" panose="020F0302020204030204" pitchFamily="34" charset="0"/>
                <a:ea typeface="+mn-ea"/>
                <a:cs typeface="Arial" charset="0"/>
              </a:rPr>
              <a:t>e il sistema di apprendimento permanente</a:t>
            </a:r>
            <a:endParaRPr lang="it-IT" sz="5400" b="1" dirty="0">
              <a:solidFill>
                <a:srgbClr val="005C00"/>
              </a:solidFill>
              <a:latin typeface="Calibri Light" panose="020F0302020204030204" pitchFamily="34" charset="0"/>
              <a:ea typeface="+mn-ea"/>
              <a:cs typeface="Arial" charset="0"/>
            </a:endParaRPr>
          </a:p>
        </p:txBody>
      </p:sp>
    </p:spTree>
    <p:extLst>
      <p:ext uri="{BB962C8B-B14F-4D97-AF65-F5344CB8AC3E}">
        <p14:creationId xmlns:p14="http://schemas.microsoft.com/office/powerpoint/2010/main" val="761315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idx="4294967295"/>
          </p:nvPr>
        </p:nvSpPr>
        <p:spPr>
          <a:xfrm>
            <a:off x="512957" y="2486722"/>
            <a:ext cx="11106614" cy="167267"/>
          </a:xfrm>
        </p:spPr>
        <p:txBody>
          <a:bodyPr>
            <a:noAutofit/>
          </a:bodyPr>
          <a:lstStyle/>
          <a:p>
            <a:pPr algn="l">
              <a:spcBef>
                <a:spcPts val="1000"/>
              </a:spcBef>
            </a:pPr>
            <a:r>
              <a:rPr lang="it-IT" sz="2800" b="1" dirty="0">
                <a:solidFill>
                  <a:srgbClr val="005C00"/>
                </a:solidFill>
                <a:ea typeface="+mn-ea"/>
                <a:cs typeface="Arial" charset="0"/>
              </a:rPr>
              <a:t>Q.R.S.P. </a:t>
            </a:r>
            <a:r>
              <a:rPr lang="it-IT" sz="2800" b="1" dirty="0" smtClean="0">
                <a:solidFill>
                  <a:srgbClr val="005C00"/>
                </a:solidFill>
                <a:ea typeface="+mn-ea"/>
                <a:cs typeface="Arial" charset="0"/>
              </a:rPr>
              <a:t> </a:t>
            </a:r>
            <a:r>
              <a:rPr lang="it-IT" sz="2800" b="1" dirty="0">
                <a:solidFill>
                  <a:srgbClr val="005C00"/>
                </a:solidFill>
                <a:ea typeface="+mn-ea"/>
                <a:cs typeface="Arial" charset="0"/>
              </a:rPr>
              <a:t>QUADRO REGIONALE DI STANDARD </a:t>
            </a:r>
            <a:r>
              <a:rPr lang="it-IT" sz="2800" dirty="0">
                <a:solidFill>
                  <a:srgbClr val="005C00"/>
                </a:solidFill>
                <a:ea typeface="+mn-ea"/>
                <a:cs typeface="Arial" charset="0"/>
              </a:rPr>
              <a:t>P</a:t>
            </a:r>
            <a:r>
              <a:rPr lang="it-IT" sz="2800" b="1" dirty="0" smtClean="0">
                <a:solidFill>
                  <a:srgbClr val="005C00"/>
                </a:solidFill>
                <a:ea typeface="+mn-ea"/>
                <a:cs typeface="Arial" charset="0"/>
              </a:rPr>
              <a:t>ROFESSIONALI</a:t>
            </a:r>
            <a:br>
              <a:rPr lang="it-IT" sz="2800" b="1" dirty="0" smtClean="0">
                <a:solidFill>
                  <a:srgbClr val="005C00"/>
                </a:solidFill>
                <a:ea typeface="+mn-ea"/>
                <a:cs typeface="Arial" charset="0"/>
              </a:rPr>
            </a:br>
            <a:r>
              <a:rPr lang="it-IT" sz="2800" b="1" dirty="0" smtClean="0">
                <a:solidFill>
                  <a:srgbClr val="005C00"/>
                </a:solidFill>
                <a:ea typeface="+mn-ea"/>
                <a:cs typeface="Arial" charset="0"/>
              </a:rPr>
              <a:t/>
            </a:r>
            <a:br>
              <a:rPr lang="it-IT" sz="2800" b="1" dirty="0" smtClean="0">
                <a:solidFill>
                  <a:srgbClr val="005C00"/>
                </a:solidFill>
                <a:ea typeface="+mn-ea"/>
                <a:cs typeface="Arial" charset="0"/>
              </a:rPr>
            </a:br>
            <a:endParaRPr lang="it-IT" sz="1600" b="1" dirty="0">
              <a:solidFill>
                <a:srgbClr val="005C00"/>
              </a:solidFill>
              <a:ea typeface="+mn-ea"/>
              <a:cs typeface="Arial" charset="0"/>
            </a:endParaRPr>
          </a:p>
        </p:txBody>
      </p:sp>
      <p:sp>
        <p:nvSpPr>
          <p:cNvPr id="3" name="Sottotitolo 2"/>
          <p:cNvSpPr>
            <a:spLocks noGrp="1"/>
          </p:cNvSpPr>
          <p:nvPr>
            <p:ph type="subTitle" idx="4294967295"/>
          </p:nvPr>
        </p:nvSpPr>
        <p:spPr>
          <a:xfrm>
            <a:off x="557562" y="2653989"/>
            <a:ext cx="11340790" cy="3725863"/>
          </a:xfrm>
        </p:spPr>
        <p:txBody>
          <a:bodyPr>
            <a:normAutofit/>
          </a:bodyPr>
          <a:lstStyle/>
          <a:p>
            <a:pPr marL="457200" lvl="1" indent="0">
              <a:buNone/>
            </a:pPr>
            <a:r>
              <a:rPr lang="it-IT" sz="1800" dirty="0">
                <a:cs typeface="Arial" charset="0"/>
              </a:rPr>
              <a:t>Per realizzare un compiuto sistema di certificazione delle competenze, Regione Lombardia si è dotato dal 2008 di un </a:t>
            </a:r>
            <a:r>
              <a:rPr lang="it-IT" sz="1800" dirty="0" smtClean="0">
                <a:cs typeface="Arial" panose="020B0604020202020204" pitchFamily="34" charset="0"/>
              </a:rPr>
              <a:t>Repertorio </a:t>
            </a:r>
            <a:r>
              <a:rPr lang="it-IT" sz="1800" dirty="0">
                <a:cs typeface="Arial" panose="020B0604020202020204" pitchFamily="34" charset="0"/>
              </a:rPr>
              <a:t>regionale delle professionalità/qualificazioni per il mercato del </a:t>
            </a:r>
            <a:r>
              <a:rPr lang="it-IT" sz="1800" dirty="0" smtClean="0">
                <a:cs typeface="Arial" panose="020B0604020202020204" pitchFamily="34" charset="0"/>
              </a:rPr>
              <a:t>lavoro; tale repertorio chiamato QRSP costituisce:</a:t>
            </a:r>
          </a:p>
          <a:p>
            <a:pPr lvl="1">
              <a:buFont typeface="Wingdings" pitchFamily="2" charset="2"/>
              <a:buChar char="ü"/>
            </a:pPr>
            <a:endParaRPr lang="it-IT" sz="1800" dirty="0" smtClean="0">
              <a:cs typeface="Arial" panose="020B0604020202020204" pitchFamily="34" charset="0"/>
            </a:endParaRPr>
          </a:p>
          <a:p>
            <a:pPr lvl="1">
              <a:buFont typeface="Wingdings" pitchFamily="2" charset="2"/>
              <a:buChar char="ü"/>
            </a:pPr>
            <a:r>
              <a:rPr lang="it-IT" sz="1800" dirty="0" smtClean="0">
                <a:cs typeface="Arial" panose="020B0604020202020204" pitchFamily="34" charset="0"/>
              </a:rPr>
              <a:t>Riferimento univoco </a:t>
            </a:r>
            <a:r>
              <a:rPr lang="it-IT" sz="1800" dirty="0">
                <a:cs typeface="Arial" panose="020B0604020202020204" pitchFamily="34" charset="0"/>
              </a:rPr>
              <a:t>per la progettazione </a:t>
            </a:r>
            <a:r>
              <a:rPr lang="it-IT" sz="1800" dirty="0" smtClean="0">
                <a:cs typeface="Arial" panose="020B0604020202020204" pitchFamily="34" charset="0"/>
              </a:rPr>
              <a:t>dei percorsi e </a:t>
            </a:r>
            <a:r>
              <a:rPr lang="it-IT" sz="1800" dirty="0">
                <a:cs typeface="Arial" panose="020B0604020202020204" pitchFamily="34" charset="0"/>
              </a:rPr>
              <a:t>la </a:t>
            </a:r>
            <a:r>
              <a:rPr lang="it-IT" sz="1800" dirty="0" smtClean="0">
                <a:cs typeface="Arial" panose="020B0604020202020204" pitchFamily="34" charset="0"/>
              </a:rPr>
              <a:t>certificazione competenze dei percorsi di formazione continua permanente e specializzazione</a:t>
            </a:r>
          </a:p>
          <a:p>
            <a:pPr algn="l">
              <a:buFont typeface="Wingdings" pitchFamily="2" charset="2"/>
              <a:buChar char="ü"/>
            </a:pPr>
            <a:endParaRPr lang="it-IT" sz="1800" dirty="0" smtClean="0">
              <a:cs typeface="Arial" panose="020B0604020202020204" pitchFamily="34" charset="0"/>
            </a:endParaRPr>
          </a:p>
          <a:p>
            <a:pPr lvl="1">
              <a:buFont typeface="Wingdings" pitchFamily="2" charset="2"/>
              <a:buChar char="ü"/>
            </a:pPr>
            <a:r>
              <a:rPr lang="it-IT" sz="1800" dirty="0" smtClean="0">
                <a:cs typeface="Arial" panose="020B0604020202020204" pitchFamily="34" charset="0"/>
              </a:rPr>
              <a:t>Gli </a:t>
            </a:r>
            <a:r>
              <a:rPr lang="it-IT" sz="1800" dirty="0">
                <a:cs typeface="Arial" panose="020B0604020202020204" pitchFamily="34" charset="0"/>
              </a:rPr>
              <a:t>accreditati possono rilasciare attestati di competenza regionale a conclusione di percorso formativo progettato su standard del QRSP, ivi compresi percorsi regolamentati e abilitanti</a:t>
            </a:r>
            <a:r>
              <a:rPr lang="it-IT" sz="1800" dirty="0" smtClean="0">
                <a:cs typeface="Arial" panose="020B0604020202020204" pitchFamily="34" charset="0"/>
              </a:rPr>
              <a:t>.</a:t>
            </a:r>
          </a:p>
          <a:p>
            <a:pPr algn="l">
              <a:buFont typeface="Wingdings" pitchFamily="2" charset="2"/>
              <a:buChar char="ü"/>
            </a:pPr>
            <a:endParaRPr lang="it-IT" sz="1800" dirty="0">
              <a:cs typeface="Arial" panose="020B0604020202020204" pitchFamily="34" charset="0"/>
            </a:endParaRPr>
          </a:p>
          <a:p>
            <a:pPr lvl="1">
              <a:buFont typeface="Wingdings" pitchFamily="2" charset="2"/>
              <a:buChar char="ü"/>
            </a:pPr>
            <a:r>
              <a:rPr lang="it-IT" sz="1800" dirty="0">
                <a:cs typeface="Arial" panose="020B0604020202020204" pitchFamily="34" charset="0"/>
              </a:rPr>
              <a:t>Le competenze certificabili sono esclusivamente quelle del </a:t>
            </a:r>
            <a:r>
              <a:rPr lang="it-IT" sz="1800" dirty="0" smtClean="0">
                <a:cs typeface="Arial" panose="020B0604020202020204" pitchFamily="34" charset="0"/>
              </a:rPr>
              <a:t>QRSP</a:t>
            </a:r>
          </a:p>
          <a:p>
            <a:pPr lvl="1">
              <a:buFont typeface="Wingdings" pitchFamily="2" charset="2"/>
              <a:buChar char="ü"/>
            </a:pPr>
            <a:endParaRPr lang="it-IT" sz="1800" dirty="0">
              <a:cs typeface="Arial" panose="020B0604020202020204" pitchFamily="34" charset="0"/>
            </a:endParaRPr>
          </a:p>
          <a:p>
            <a:endParaRPr lang="it-IT" sz="1800" dirty="0" smtClean="0"/>
          </a:p>
          <a:p>
            <a:endParaRPr lang="it-IT" sz="1800" dirty="0"/>
          </a:p>
        </p:txBody>
      </p:sp>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8" name="Immagin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039" y="488501"/>
            <a:ext cx="10716321" cy="1264100"/>
          </a:xfrm>
          <a:prstGeom prst="rect">
            <a:avLst/>
          </a:prstGeom>
        </p:spPr>
      </p:pic>
    </p:spTree>
    <p:extLst>
      <p:ext uri="{BB962C8B-B14F-4D97-AF65-F5344CB8AC3E}">
        <p14:creationId xmlns:p14="http://schemas.microsoft.com/office/powerpoint/2010/main" val="673307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idx="4294967295"/>
          </p:nvPr>
        </p:nvSpPr>
        <p:spPr>
          <a:xfrm>
            <a:off x="609600" y="1769023"/>
            <a:ext cx="10972800" cy="658813"/>
          </a:xfrm>
        </p:spPr>
        <p:txBody>
          <a:bodyPr>
            <a:noAutofit/>
          </a:bodyPr>
          <a:lstStyle/>
          <a:p>
            <a:pPr algn="l">
              <a:spcBef>
                <a:spcPts val="1000"/>
              </a:spcBef>
            </a:pPr>
            <a:r>
              <a:rPr lang="it-IT" sz="2800" b="1" dirty="0">
                <a:solidFill>
                  <a:srgbClr val="005C00"/>
                </a:solidFill>
                <a:ea typeface="+mn-ea"/>
                <a:cs typeface="Arial" charset="0"/>
              </a:rPr>
              <a:t>Struttura del QRSP</a:t>
            </a:r>
          </a:p>
        </p:txBody>
      </p:sp>
      <p:sp>
        <p:nvSpPr>
          <p:cNvPr id="3" name="Sottotitolo 2"/>
          <p:cNvSpPr>
            <a:spLocks noGrp="1"/>
          </p:cNvSpPr>
          <p:nvPr>
            <p:ph type="subTitle" idx="4294967295"/>
          </p:nvPr>
        </p:nvSpPr>
        <p:spPr>
          <a:xfrm>
            <a:off x="609600" y="2783983"/>
            <a:ext cx="10004425" cy="3725862"/>
          </a:xfrm>
        </p:spPr>
        <p:txBody>
          <a:bodyPr>
            <a:normAutofit/>
          </a:bodyPr>
          <a:lstStyle/>
          <a:p>
            <a:pPr algn="l">
              <a:buFont typeface="Wingdings" pitchFamily="2" charset="2"/>
              <a:buChar char="ü"/>
            </a:pPr>
            <a:r>
              <a:rPr lang="it-IT" sz="1800" b="1" dirty="0" smtClean="0">
                <a:cs typeface="Arial" panose="020B0604020202020204" pitchFamily="34" charset="0"/>
              </a:rPr>
              <a:t>24 settori economico professionali (in coerenza con i 24 SEP nazionali)</a:t>
            </a:r>
          </a:p>
          <a:p>
            <a:pPr algn="l">
              <a:buFont typeface="Wingdings" pitchFamily="2" charset="2"/>
              <a:buChar char="ü"/>
            </a:pPr>
            <a:r>
              <a:rPr lang="it-IT" sz="1800" b="1" dirty="0" smtClean="0">
                <a:cs typeface="Arial" panose="020B0604020202020204" pitchFamily="34" charset="0"/>
              </a:rPr>
              <a:t>Profili professionali articolati in competenze conoscenze e abilità referenziati ATECO - ISCO – ISTAT - EQF</a:t>
            </a:r>
          </a:p>
          <a:p>
            <a:pPr algn="l">
              <a:buFont typeface="Wingdings" pitchFamily="2" charset="2"/>
              <a:buChar char="ü"/>
            </a:pPr>
            <a:r>
              <a:rPr lang="it-IT" sz="1800" b="1" dirty="0" smtClean="0">
                <a:cs typeface="Arial" panose="020B0604020202020204" pitchFamily="34" charset="0"/>
              </a:rPr>
              <a:t>Competenze libere e indipendenti referenziate EQF</a:t>
            </a:r>
          </a:p>
          <a:p>
            <a:pPr algn="l">
              <a:buFont typeface="Wingdings" pitchFamily="2" charset="2"/>
              <a:buChar char="ü"/>
            </a:pPr>
            <a:r>
              <a:rPr lang="it-IT" sz="1800" b="1" dirty="0" smtClean="0">
                <a:cs typeface="Arial" panose="020B0604020202020204" pitchFamily="34" charset="0"/>
              </a:rPr>
              <a:t>Sezione competenze di base</a:t>
            </a:r>
          </a:p>
          <a:p>
            <a:pPr algn="l">
              <a:buFont typeface="Wingdings" pitchFamily="2" charset="2"/>
              <a:buChar char="ü"/>
            </a:pPr>
            <a:r>
              <a:rPr lang="it-IT" sz="1800" b="1" dirty="0" smtClean="0">
                <a:cs typeface="Arial" panose="020B0604020202020204" pitchFamily="34" charset="0"/>
              </a:rPr>
              <a:t>Sezione competenze trasversali</a:t>
            </a:r>
          </a:p>
          <a:p>
            <a:pPr algn="l">
              <a:buFont typeface="Wingdings" pitchFamily="2" charset="2"/>
              <a:buChar char="ü"/>
            </a:pPr>
            <a:r>
              <a:rPr lang="it-IT" sz="1800" b="1" dirty="0" smtClean="0">
                <a:cs typeface="Arial" panose="020B0604020202020204" pitchFamily="34" charset="0"/>
              </a:rPr>
              <a:t>Sezione percorsi abilitanti a livello nazionale</a:t>
            </a:r>
          </a:p>
          <a:p>
            <a:pPr algn="l">
              <a:buFont typeface="Wingdings" pitchFamily="2" charset="2"/>
              <a:buChar char="ü"/>
            </a:pPr>
            <a:r>
              <a:rPr lang="it-IT" sz="1800" b="1" dirty="0" smtClean="0">
                <a:cs typeface="Arial" panose="020B0604020202020204" pitchFamily="34" charset="0"/>
              </a:rPr>
              <a:t>Sezione percorsi regolamentati regionali</a:t>
            </a:r>
          </a:p>
          <a:p>
            <a:pPr algn="l">
              <a:buFont typeface="Wingdings" pitchFamily="2" charset="2"/>
              <a:buChar char="ü"/>
            </a:pPr>
            <a:r>
              <a:rPr lang="it-IT" sz="1800" b="1" dirty="0" smtClean="0">
                <a:cs typeface="Arial" panose="020B0604020202020204" pitchFamily="34" charset="0"/>
              </a:rPr>
              <a:t>Sezione discipline </a:t>
            </a:r>
            <a:r>
              <a:rPr lang="it-IT" sz="1800" b="1" dirty="0" err="1" smtClean="0">
                <a:cs typeface="Arial" panose="020B0604020202020204" pitchFamily="34" charset="0"/>
              </a:rPr>
              <a:t>bionaturali</a:t>
            </a:r>
            <a:endParaRPr lang="it-IT" sz="1800" b="1" dirty="0">
              <a:cs typeface="Arial" panose="020B0604020202020204" pitchFamily="34" charset="0"/>
            </a:endParaRPr>
          </a:p>
          <a:p>
            <a:endParaRPr lang="it-IT" sz="2900" dirty="0" smtClean="0"/>
          </a:p>
          <a:p>
            <a:r>
              <a:rPr lang="it-IT" dirty="0" smtClean="0"/>
              <a:t>La struttura del QRSP permette in fase di progettazione dei percorsi, di associare competenze di diversi profili o competenze tecnico professionali a competenze </a:t>
            </a:r>
            <a:r>
              <a:rPr lang="it-IT" dirty="0"/>
              <a:t>di base </a:t>
            </a:r>
            <a:r>
              <a:rPr lang="it-IT" dirty="0" smtClean="0"/>
              <a:t>o a competenze trasversali</a:t>
            </a:r>
            <a:endParaRPr lang="it-IT" dirty="0"/>
          </a:p>
        </p:txBody>
      </p:sp>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8" name="Immagin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1374" y="580667"/>
            <a:ext cx="10794381" cy="1264100"/>
          </a:xfrm>
          <a:prstGeom prst="rect">
            <a:avLst/>
          </a:prstGeom>
        </p:spPr>
      </p:pic>
    </p:spTree>
    <p:extLst>
      <p:ext uri="{BB962C8B-B14F-4D97-AF65-F5344CB8AC3E}">
        <p14:creationId xmlns:p14="http://schemas.microsoft.com/office/powerpoint/2010/main" val="3200389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3"/>
          <p:cNvSpPr>
            <a:spLocks noGrp="1"/>
          </p:cNvSpPr>
          <p:nvPr>
            <p:ph type="ctrTitle" idx="4294967295"/>
          </p:nvPr>
        </p:nvSpPr>
        <p:spPr>
          <a:xfrm>
            <a:off x="1121568" y="1847193"/>
            <a:ext cx="9948863" cy="914400"/>
          </a:xfrm>
        </p:spPr>
        <p:txBody>
          <a:bodyPr>
            <a:noAutofit/>
          </a:bodyPr>
          <a:lstStyle/>
          <a:p>
            <a:pPr algn="l">
              <a:spcBef>
                <a:spcPts val="1000"/>
              </a:spcBef>
              <a:defRPr/>
            </a:pPr>
            <a:r>
              <a:rPr lang="it-IT" sz="2800" b="1" dirty="0">
                <a:solidFill>
                  <a:srgbClr val="005C00"/>
                </a:solidFill>
                <a:ea typeface="+mn-ea"/>
                <a:cs typeface="Arial" charset="0"/>
              </a:rPr>
              <a:t>PROCEDURA DI AGGIORNAMENTO </a:t>
            </a:r>
            <a:r>
              <a:rPr lang="it-IT" sz="2800" b="1" dirty="0" smtClean="0">
                <a:solidFill>
                  <a:srgbClr val="005C00"/>
                </a:solidFill>
                <a:ea typeface="+mn-ea"/>
                <a:cs typeface="Arial" charset="0"/>
              </a:rPr>
              <a:t>DEL QUADRO </a:t>
            </a:r>
            <a:r>
              <a:rPr lang="it-IT" sz="2800" b="1" dirty="0">
                <a:solidFill>
                  <a:srgbClr val="005C00"/>
                </a:solidFill>
                <a:ea typeface="+mn-ea"/>
                <a:cs typeface="Arial" charset="0"/>
              </a:rPr>
              <a:t>REGIONALE STANDARD PROFESSIONALI</a:t>
            </a:r>
          </a:p>
        </p:txBody>
      </p:sp>
      <p:sp>
        <p:nvSpPr>
          <p:cNvPr id="11267" name="Sottotitolo 4"/>
          <p:cNvSpPr>
            <a:spLocks noGrp="1"/>
          </p:cNvSpPr>
          <p:nvPr>
            <p:ph type="subTitle" idx="4294967295"/>
          </p:nvPr>
        </p:nvSpPr>
        <p:spPr>
          <a:xfrm>
            <a:off x="847493" y="2906558"/>
            <a:ext cx="9948863" cy="3608387"/>
          </a:xfrm>
        </p:spPr>
        <p:txBody>
          <a:bodyPr>
            <a:noAutofit/>
          </a:bodyPr>
          <a:lstStyle/>
          <a:p>
            <a:r>
              <a:rPr lang="it-IT" altLang="it-IT" sz="2400" dirty="0">
                <a:latin typeface="+mj-lt"/>
              </a:rPr>
              <a:t>Il QRSP non è fisso e immutabile ma in continuo aggiornamento sulla base delle dinamiche del mercato del lavoro in Lombardia </a:t>
            </a:r>
          </a:p>
          <a:p>
            <a:pPr eaLnBrk="1" hangingPunct="1"/>
            <a:endParaRPr lang="it-IT" altLang="it-IT" sz="2400" dirty="0" smtClean="0">
              <a:solidFill>
                <a:schemeClr val="tx2"/>
              </a:solidFill>
              <a:latin typeface="+mj-lt"/>
            </a:endParaRPr>
          </a:p>
          <a:p>
            <a:pPr eaLnBrk="1" hangingPunct="1"/>
            <a:r>
              <a:rPr lang="it-IT" altLang="it-IT" sz="2400" dirty="0" smtClean="0">
                <a:latin typeface="+mj-lt"/>
              </a:rPr>
              <a:t>Proposte </a:t>
            </a:r>
            <a:r>
              <a:rPr lang="it-IT" altLang="it-IT" sz="2400" dirty="0">
                <a:latin typeface="+mj-lt"/>
              </a:rPr>
              <a:t>di modifica o inserimento di profili o competenze o parti di competenza </a:t>
            </a:r>
            <a:r>
              <a:rPr lang="it-IT" altLang="it-IT" sz="2400" dirty="0" smtClean="0">
                <a:latin typeface="+mj-lt"/>
              </a:rPr>
              <a:t>vengono presentate da </a:t>
            </a:r>
            <a:r>
              <a:rPr lang="it-IT" altLang="it-IT" sz="2400" dirty="0">
                <a:latin typeface="+mj-lt"/>
              </a:rPr>
              <a:t>Soggetti Accreditati o Parti </a:t>
            </a:r>
            <a:r>
              <a:rPr lang="it-IT" altLang="it-IT" sz="2400" dirty="0" smtClean="0">
                <a:latin typeface="+mj-lt"/>
              </a:rPr>
              <a:t>Sociali o dalla Regione stessa</a:t>
            </a:r>
            <a:endParaRPr lang="it-IT" altLang="it-IT" sz="2400" dirty="0">
              <a:latin typeface="+mj-lt"/>
            </a:endParaRPr>
          </a:p>
          <a:p>
            <a:pPr algn="l" eaLnBrk="1" hangingPunct="1"/>
            <a:endParaRPr lang="it-IT" altLang="it-IT" sz="2400" dirty="0">
              <a:latin typeface="+mj-lt"/>
            </a:endParaRPr>
          </a:p>
          <a:p>
            <a:pPr algn="l" eaLnBrk="1" hangingPunct="1"/>
            <a:r>
              <a:rPr lang="it-IT" altLang="it-IT" sz="2400" dirty="0">
                <a:latin typeface="+mj-lt"/>
              </a:rPr>
              <a:t>Verifica di coerenza da parte di un Gruppo Tecnico Regionale</a:t>
            </a:r>
          </a:p>
          <a:p>
            <a:pPr algn="l" eaLnBrk="1" hangingPunct="1"/>
            <a:endParaRPr lang="it-IT" altLang="it-IT" sz="2400" dirty="0">
              <a:latin typeface="+mj-lt"/>
            </a:endParaRPr>
          </a:p>
          <a:p>
            <a:pPr algn="l" eaLnBrk="1" hangingPunct="1"/>
            <a:r>
              <a:rPr lang="it-IT" altLang="it-IT" sz="2400" dirty="0">
                <a:latin typeface="+mj-lt"/>
              </a:rPr>
              <a:t>Approvazione da parte della Sottocommissione QRSP della Commissione Regionale Politiche Lavoro Formazione Professionale </a:t>
            </a:r>
            <a:r>
              <a:rPr lang="it-IT" altLang="it-IT" sz="2400" dirty="0" smtClean="0">
                <a:latin typeface="+mj-lt"/>
              </a:rPr>
              <a:t>cui partecipano parti sociali e datoriali.</a:t>
            </a:r>
            <a:endParaRPr lang="it-IT" altLang="it-IT" sz="2400" dirty="0">
              <a:latin typeface="+mj-lt"/>
            </a:endParaRPr>
          </a:p>
        </p:txBody>
      </p:sp>
    </p:spTree>
    <p:extLst>
      <p:ext uri="{BB962C8B-B14F-4D97-AF65-F5344CB8AC3E}">
        <p14:creationId xmlns:p14="http://schemas.microsoft.com/office/powerpoint/2010/main" val="34252729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olo 1"/>
          <p:cNvSpPr>
            <a:spLocks noGrp="1"/>
          </p:cNvSpPr>
          <p:nvPr>
            <p:ph type="title" idx="4294967295"/>
          </p:nvPr>
        </p:nvSpPr>
        <p:spPr>
          <a:xfrm>
            <a:off x="799170" y="1898650"/>
            <a:ext cx="10593659" cy="677863"/>
          </a:xfrm>
        </p:spPr>
        <p:txBody>
          <a:bodyPr>
            <a:normAutofit/>
          </a:bodyPr>
          <a:lstStyle/>
          <a:p>
            <a:r>
              <a:rPr lang="it-IT" altLang="it-IT" sz="2800" b="1" dirty="0">
                <a:solidFill>
                  <a:srgbClr val="005C00"/>
                </a:solidFill>
                <a:ea typeface="+mn-ea"/>
                <a:cs typeface="Arial" charset="0"/>
              </a:rPr>
              <a:t>SISTEMA DI REGIONE LOMBARDIA  </a:t>
            </a:r>
          </a:p>
        </p:txBody>
      </p:sp>
      <p:sp>
        <p:nvSpPr>
          <p:cNvPr id="5123" name="Segnaposto contenuto 2"/>
          <p:cNvSpPr>
            <a:spLocks noGrp="1"/>
          </p:cNvSpPr>
          <p:nvPr>
            <p:ph idx="4294967295"/>
          </p:nvPr>
        </p:nvSpPr>
        <p:spPr>
          <a:xfrm>
            <a:off x="830090" y="3041302"/>
            <a:ext cx="10037763" cy="2379662"/>
          </a:xfrm>
        </p:spPr>
        <p:txBody>
          <a:bodyPr>
            <a:normAutofit/>
          </a:bodyPr>
          <a:lstStyle/>
          <a:p>
            <a:pPr algn="just">
              <a:buFont typeface="Wingdings" panose="05000000000000000000" pitchFamily="2" charset="2"/>
              <a:buChar char="ü"/>
            </a:pPr>
            <a:r>
              <a:rPr lang="it-IT" altLang="it-IT" sz="2000" dirty="0"/>
              <a:t>Consolidato sistema di certificazione delle competenze in ambito formale e riconoscimento dei crediti </a:t>
            </a:r>
            <a:r>
              <a:rPr lang="it-IT" altLang="it-IT" sz="2000" dirty="0" smtClean="0"/>
              <a:t>formativi dal 2008</a:t>
            </a:r>
          </a:p>
          <a:p>
            <a:pPr algn="just">
              <a:buFont typeface="Wingdings" panose="05000000000000000000" pitchFamily="2" charset="2"/>
              <a:buChar char="ü"/>
            </a:pPr>
            <a:endParaRPr lang="it-IT" altLang="it-IT" sz="2000" dirty="0"/>
          </a:p>
          <a:p>
            <a:pPr algn="just">
              <a:buFont typeface="Wingdings" panose="05000000000000000000" pitchFamily="2" charset="2"/>
              <a:buChar char="ü"/>
            </a:pPr>
            <a:r>
              <a:rPr lang="it-IT" altLang="it-IT" sz="2000" dirty="0"/>
              <a:t>Nel 2013 messa a regime del sistema di certificazione delle competenze in ambito informale e non formale</a:t>
            </a:r>
          </a:p>
        </p:txBody>
      </p:sp>
      <p:sp>
        <p:nvSpPr>
          <p:cNvPr id="5" name="Titolo 1"/>
          <p:cNvSpPr txBox="1">
            <a:spLocks/>
          </p:cNvSpPr>
          <p:nvPr/>
        </p:nvSpPr>
        <p:spPr bwMode="auto">
          <a:xfrm>
            <a:off x="1806576" y="1828801"/>
            <a:ext cx="3851275" cy="639763"/>
          </a:xfrm>
          <a:prstGeom prst="rect">
            <a:avLst/>
          </a:prstGeom>
          <a:noFill/>
          <a:ln w="9525">
            <a:noFill/>
            <a:miter lim="800000"/>
            <a:headEnd/>
            <a:tailEnd/>
          </a:ln>
        </p:spPr>
        <p:txBody>
          <a:bodyPr anchor="ctr"/>
          <a:lstStyle>
            <a:lvl1pPr algn="ctr" rtl="0" eaLnBrk="0" fontAlgn="base" hangingPunct="0">
              <a:spcBef>
                <a:spcPct val="0"/>
              </a:spcBef>
              <a:spcAft>
                <a:spcPct val="0"/>
              </a:spcAft>
              <a:defRPr sz="4400">
                <a:solidFill>
                  <a:schemeClr val="tx2"/>
                </a:solidFill>
                <a:latin typeface="+mj-lt"/>
                <a:ea typeface="Arial" pitchFamily="-84" charset="0"/>
                <a:cs typeface="+mj-cs"/>
              </a:defRPr>
            </a:lvl1pPr>
            <a:lvl2pPr algn="ctr" rtl="0" eaLnBrk="0" fontAlgn="base" hangingPunct="0">
              <a:spcBef>
                <a:spcPct val="0"/>
              </a:spcBef>
              <a:spcAft>
                <a:spcPct val="0"/>
              </a:spcAft>
              <a:defRPr sz="4400">
                <a:solidFill>
                  <a:schemeClr val="tx2"/>
                </a:solidFill>
                <a:latin typeface="Arial" charset="0"/>
                <a:ea typeface="Arial" pitchFamily="-84" charset="0"/>
                <a:cs typeface="Arial" charset="0"/>
              </a:defRPr>
            </a:lvl2pPr>
            <a:lvl3pPr algn="ctr" rtl="0" eaLnBrk="0" fontAlgn="base" hangingPunct="0">
              <a:spcBef>
                <a:spcPct val="0"/>
              </a:spcBef>
              <a:spcAft>
                <a:spcPct val="0"/>
              </a:spcAft>
              <a:defRPr sz="4400">
                <a:solidFill>
                  <a:schemeClr val="tx2"/>
                </a:solidFill>
                <a:latin typeface="Arial" charset="0"/>
                <a:ea typeface="Arial" pitchFamily="-84" charset="0"/>
                <a:cs typeface="Arial" charset="0"/>
              </a:defRPr>
            </a:lvl3pPr>
            <a:lvl4pPr algn="ctr" rtl="0" eaLnBrk="0" fontAlgn="base" hangingPunct="0">
              <a:spcBef>
                <a:spcPct val="0"/>
              </a:spcBef>
              <a:spcAft>
                <a:spcPct val="0"/>
              </a:spcAft>
              <a:defRPr sz="4400">
                <a:solidFill>
                  <a:schemeClr val="tx2"/>
                </a:solidFill>
                <a:latin typeface="Arial" charset="0"/>
                <a:ea typeface="Arial" pitchFamily="-84" charset="0"/>
                <a:cs typeface="Arial" charset="0"/>
              </a:defRPr>
            </a:lvl4pPr>
            <a:lvl5pPr algn="ctr" rtl="0" eaLnBrk="0" fontAlgn="base" hangingPunct="0">
              <a:spcBef>
                <a:spcPct val="0"/>
              </a:spcBef>
              <a:spcAft>
                <a:spcPct val="0"/>
              </a:spcAft>
              <a:defRPr sz="4400">
                <a:solidFill>
                  <a:schemeClr val="tx2"/>
                </a:solidFill>
                <a:latin typeface="Arial" charset="0"/>
                <a:ea typeface="Arial" pitchFamily="-84"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endParaRPr lang="it-IT" sz="2000" kern="0" dirty="0">
              <a:solidFill>
                <a:srgbClr val="2F8150"/>
              </a:solidFill>
            </a:endParaRPr>
          </a:p>
        </p:txBody>
      </p:sp>
      <p:sp>
        <p:nvSpPr>
          <p:cNvPr id="5127" name="Titolo 1"/>
          <p:cNvSpPr txBox="1">
            <a:spLocks/>
          </p:cNvSpPr>
          <p:nvPr/>
        </p:nvSpPr>
        <p:spPr bwMode="auto">
          <a:xfrm>
            <a:off x="3562972" y="3921126"/>
            <a:ext cx="4572000"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endParaRPr lang="it-IT" altLang="it-IT" sz="2000" b="1" dirty="0">
              <a:solidFill>
                <a:srgbClr val="2F8150"/>
              </a:solidFill>
            </a:endParaRPr>
          </a:p>
        </p:txBody>
      </p:sp>
    </p:spTree>
    <p:extLst>
      <p:ext uri="{BB962C8B-B14F-4D97-AF65-F5344CB8AC3E}">
        <p14:creationId xmlns:p14="http://schemas.microsoft.com/office/powerpoint/2010/main" val="19532652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3"/>
          <p:cNvSpPr>
            <a:spLocks noGrp="1"/>
          </p:cNvSpPr>
          <p:nvPr>
            <p:ph type="ctrTitle" idx="4294967295"/>
          </p:nvPr>
        </p:nvSpPr>
        <p:spPr>
          <a:xfrm>
            <a:off x="825190" y="1757363"/>
            <a:ext cx="9975850" cy="835025"/>
          </a:xfrm>
        </p:spPr>
        <p:txBody>
          <a:bodyPr>
            <a:noAutofit/>
          </a:bodyPr>
          <a:lstStyle/>
          <a:p>
            <a:pPr algn="l">
              <a:spcBef>
                <a:spcPts val="1000"/>
              </a:spcBef>
              <a:defRPr/>
            </a:pPr>
            <a:r>
              <a:rPr lang="it-IT" sz="2800" b="1" dirty="0">
                <a:solidFill>
                  <a:srgbClr val="005C00"/>
                </a:solidFill>
                <a:ea typeface="+mn-ea"/>
                <a:cs typeface="Arial" charset="0"/>
              </a:rPr>
              <a:t>AUTOREVOLEZZA DEL PROCESSO </a:t>
            </a:r>
            <a:r>
              <a:rPr lang="it-IT" sz="2800" b="1" dirty="0" err="1">
                <a:solidFill>
                  <a:srgbClr val="005C00"/>
                </a:solidFill>
                <a:ea typeface="+mn-ea"/>
                <a:cs typeface="Arial" charset="0"/>
              </a:rPr>
              <a:t>DI</a:t>
            </a:r>
            <a:r>
              <a:rPr lang="it-IT" sz="2800" b="1" dirty="0">
                <a:solidFill>
                  <a:srgbClr val="005C00"/>
                </a:solidFill>
                <a:ea typeface="+mn-ea"/>
                <a:cs typeface="Arial" charset="0"/>
              </a:rPr>
              <a:t> CERTIFICAZIONE DELLE COMPETENZE</a:t>
            </a:r>
          </a:p>
        </p:txBody>
      </p:sp>
      <p:sp>
        <p:nvSpPr>
          <p:cNvPr id="13315" name="Sottotitolo 4"/>
          <p:cNvSpPr>
            <a:spLocks noGrp="1"/>
          </p:cNvSpPr>
          <p:nvPr>
            <p:ph type="subTitle" idx="4294967295"/>
          </p:nvPr>
        </p:nvSpPr>
        <p:spPr>
          <a:xfrm>
            <a:off x="825190" y="2592388"/>
            <a:ext cx="9610725" cy="3848100"/>
          </a:xfrm>
        </p:spPr>
        <p:txBody>
          <a:bodyPr>
            <a:normAutofit/>
          </a:bodyPr>
          <a:lstStyle/>
          <a:p>
            <a:pPr algn="just" eaLnBrk="1" hangingPunct="1">
              <a:lnSpc>
                <a:spcPct val="120000"/>
              </a:lnSpc>
              <a:defRPr/>
            </a:pPr>
            <a:r>
              <a:rPr lang="it-IT" sz="2100" dirty="0"/>
              <a:t>Sia nell’ambito formale che nell’ambito non formale ed informale </a:t>
            </a:r>
            <a:r>
              <a:rPr lang="it-IT" sz="2100" dirty="0" smtClean="0"/>
              <a:t>il </a:t>
            </a:r>
            <a:r>
              <a:rPr lang="it-IT" sz="2100" dirty="0"/>
              <a:t>processo deve rispondere a criteri </a:t>
            </a:r>
            <a:r>
              <a:rPr lang="it-IT" sz="2100" dirty="0" smtClean="0"/>
              <a:t>di: </a:t>
            </a:r>
            <a:endParaRPr lang="it-IT" sz="2100" dirty="0"/>
          </a:p>
          <a:p>
            <a:pPr eaLnBrk="1" hangingPunct="1">
              <a:defRPr/>
            </a:pPr>
            <a:endParaRPr lang="it-IT" sz="2100" dirty="0" smtClean="0"/>
          </a:p>
          <a:p>
            <a:pPr eaLnBrk="1" hangingPunct="1">
              <a:defRPr/>
            </a:pPr>
            <a:r>
              <a:rPr lang="it-IT" sz="2100" dirty="0" smtClean="0"/>
              <a:t>OGGETTIVITA</a:t>
            </a:r>
            <a:r>
              <a:rPr lang="it-IT" sz="2100" dirty="0"/>
              <a:t>’ - RESPONSABILITA’ - TRASPARENZA</a:t>
            </a:r>
          </a:p>
          <a:p>
            <a:pPr eaLnBrk="1" hangingPunct="1">
              <a:defRPr/>
            </a:pPr>
            <a:endParaRPr lang="it-IT" sz="2100" dirty="0"/>
          </a:p>
          <a:p>
            <a:pPr eaLnBrk="1" hangingPunct="1">
              <a:defRPr/>
            </a:pPr>
            <a:r>
              <a:rPr lang="it-IT" sz="2100" dirty="0"/>
              <a:t>Stretta connessione tra la certificazione rilasciata </a:t>
            </a:r>
          </a:p>
          <a:p>
            <a:pPr eaLnBrk="1" hangingPunct="1">
              <a:defRPr/>
            </a:pPr>
            <a:r>
              <a:rPr lang="it-IT" sz="2100" dirty="0"/>
              <a:t>dall’ente in nome e per conto della Regione</a:t>
            </a:r>
          </a:p>
          <a:p>
            <a:pPr eaLnBrk="1" hangingPunct="1">
              <a:defRPr/>
            </a:pPr>
            <a:endParaRPr lang="it-IT" sz="2100" dirty="0"/>
          </a:p>
          <a:p>
            <a:pPr eaLnBrk="1" hangingPunct="1">
              <a:defRPr/>
            </a:pPr>
            <a:r>
              <a:rPr lang="it-IT" sz="2100" dirty="0"/>
              <a:t>Controllo e monitoraggio dell’attività di certificazione</a:t>
            </a:r>
          </a:p>
          <a:p>
            <a:pPr algn="l" eaLnBrk="1" hangingPunct="1">
              <a:defRPr/>
            </a:pPr>
            <a:endParaRPr lang="it-IT" b="1" dirty="0">
              <a:solidFill>
                <a:schemeClr val="tx2"/>
              </a:solidFill>
              <a:effectLst>
                <a:outerShdw blurRad="38100" dist="38100" dir="2700000" algn="tl">
                  <a:srgbClr val="C0C0C0"/>
                </a:outerShdw>
              </a:effectLst>
            </a:endParaRPr>
          </a:p>
          <a:p>
            <a:pPr algn="l" eaLnBrk="1" hangingPunct="1">
              <a:buFontTx/>
              <a:buChar char="•"/>
              <a:defRPr/>
            </a:pPr>
            <a:endParaRPr lang="it-IT" b="1" dirty="0">
              <a:solidFill>
                <a:schemeClr val="tx2"/>
              </a:solidFill>
            </a:endParaRPr>
          </a:p>
        </p:txBody>
      </p:sp>
    </p:spTree>
    <p:extLst>
      <p:ext uri="{BB962C8B-B14F-4D97-AF65-F5344CB8AC3E}">
        <p14:creationId xmlns:p14="http://schemas.microsoft.com/office/powerpoint/2010/main" val="4070106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3"/>
          <p:cNvSpPr>
            <a:spLocks noGrp="1"/>
          </p:cNvSpPr>
          <p:nvPr>
            <p:ph type="title" idx="4294967295"/>
          </p:nvPr>
        </p:nvSpPr>
        <p:spPr>
          <a:xfrm>
            <a:off x="914400" y="1587849"/>
            <a:ext cx="10040938" cy="1062037"/>
          </a:xfrm>
        </p:spPr>
        <p:txBody>
          <a:bodyPr>
            <a:normAutofit fontScale="90000"/>
          </a:bodyPr>
          <a:lstStyle/>
          <a:p>
            <a:pPr>
              <a:spcBef>
                <a:spcPts val="1000"/>
              </a:spcBef>
              <a:defRPr/>
            </a:pPr>
            <a:r>
              <a:rPr lang="it-IT" sz="2800" b="1" dirty="0">
                <a:solidFill>
                  <a:srgbClr val="005C00"/>
                </a:solidFill>
                <a:ea typeface="+mn-ea"/>
                <a:cs typeface="Arial" charset="0"/>
              </a:rPr>
              <a:t>LA CERTIFICAZIONE NEI PERCORSI FORMALI </a:t>
            </a:r>
            <a:r>
              <a:rPr lang="it-IT" sz="2800" b="1" dirty="0" err="1">
                <a:solidFill>
                  <a:srgbClr val="005C00"/>
                </a:solidFill>
                <a:ea typeface="+mn-ea"/>
                <a:cs typeface="Arial" charset="0"/>
              </a:rPr>
              <a:t>DI</a:t>
            </a:r>
            <a:r>
              <a:rPr lang="it-IT" sz="2800" b="1" dirty="0">
                <a:solidFill>
                  <a:srgbClr val="005C00"/>
                </a:solidFill>
                <a:ea typeface="+mn-ea"/>
                <a:cs typeface="Arial" charset="0"/>
              </a:rPr>
              <a:t> FORMAZIONE PERMANENTE, CONTINUA E SPECIALIZZAZIONE</a:t>
            </a:r>
          </a:p>
        </p:txBody>
      </p:sp>
      <p:sp>
        <p:nvSpPr>
          <p:cNvPr id="9219" name="Rettangolo 3"/>
          <p:cNvSpPr>
            <a:spLocks noChangeArrowheads="1"/>
          </p:cNvSpPr>
          <p:nvPr/>
        </p:nvSpPr>
        <p:spPr bwMode="auto">
          <a:xfrm>
            <a:off x="536712" y="2549128"/>
            <a:ext cx="9859617" cy="3231654"/>
          </a:xfrm>
          <a:prstGeom prst="rect">
            <a:avLst/>
          </a:prstGeom>
          <a:noFill/>
          <a:ln w="9525">
            <a:noFill/>
            <a:miter lim="800000"/>
            <a:headEnd/>
            <a:tailEnd/>
          </a:ln>
        </p:spPr>
        <p:txBody>
          <a:bodyPr wrap="square">
            <a:spAutoFit/>
          </a:bodyPr>
          <a:lstStyle/>
          <a:p>
            <a:pPr algn="just">
              <a:buFont typeface="Arial" charset="0"/>
              <a:buNone/>
              <a:defRPr/>
            </a:pPr>
            <a:r>
              <a:rPr lang="it-IT" sz="2400" dirty="0">
                <a:cs typeface="Arial" charset="0"/>
              </a:rPr>
              <a:t>I percorsi di formazione si concludono con una o più prove finalizzate all’accertamento delle competenze definite dalla </a:t>
            </a:r>
            <a:r>
              <a:rPr lang="it-IT" sz="2400" dirty="0" smtClean="0">
                <a:cs typeface="Arial" charset="0"/>
              </a:rPr>
              <a:t>progettazione.</a:t>
            </a:r>
            <a:endParaRPr lang="it-IT" sz="2400" dirty="0">
              <a:cs typeface="Arial" charset="0"/>
            </a:endParaRPr>
          </a:p>
          <a:p>
            <a:pPr algn="just">
              <a:buFont typeface="Arial" charset="0"/>
              <a:buNone/>
              <a:defRPr/>
            </a:pPr>
            <a:r>
              <a:rPr lang="it-IT" sz="2400" dirty="0">
                <a:cs typeface="Arial" charset="0"/>
              </a:rPr>
              <a:t>Le prove sono predisposte e realizzate dall’equipe dei formatori e sono finalizzate al rilascio dell’attestato di </a:t>
            </a:r>
            <a:r>
              <a:rPr lang="it-IT" sz="2400" dirty="0" smtClean="0">
                <a:cs typeface="Arial" charset="0"/>
              </a:rPr>
              <a:t>competenza. Il responsabile della certificazione delle competenze dell’ente accreditato è garante del processo.</a:t>
            </a:r>
          </a:p>
          <a:p>
            <a:pPr algn="just">
              <a:buFont typeface="Arial" charset="0"/>
              <a:buNone/>
              <a:defRPr/>
            </a:pPr>
            <a:endParaRPr lang="it-IT" sz="2400" b="1" dirty="0">
              <a:cs typeface="Arial" charset="0"/>
            </a:endParaRPr>
          </a:p>
          <a:p>
            <a:pPr>
              <a:defRPr/>
            </a:pPr>
            <a:r>
              <a:rPr lang="it-IT" sz="2000" b="1" dirty="0">
                <a:solidFill>
                  <a:srgbClr val="FF0000"/>
                </a:solidFill>
                <a:effectLst>
                  <a:outerShdw blurRad="38100" dist="38100" dir="2700000" algn="tl">
                    <a:srgbClr val="000000">
                      <a:alpha val="43137"/>
                    </a:srgbClr>
                  </a:outerShdw>
                </a:effectLst>
                <a:latin typeface="Arial" charset="0"/>
                <a:cs typeface="Arial" charset="0"/>
              </a:rPr>
              <a:t>L’attestato di competenza si rilascia se viene acquisita l’intera competenza comprensiva di tutti i suoi elementi costitutivi </a:t>
            </a:r>
            <a:r>
              <a:rPr lang="it-IT" sz="2000" b="1" dirty="0" smtClean="0">
                <a:solidFill>
                  <a:srgbClr val="FF0000"/>
                </a:solidFill>
                <a:effectLst>
                  <a:outerShdw blurRad="38100" dist="38100" dir="2700000" algn="tl">
                    <a:srgbClr val="000000">
                      <a:alpha val="43137"/>
                    </a:srgbClr>
                  </a:outerShdw>
                </a:effectLst>
                <a:latin typeface="Arial" charset="0"/>
                <a:cs typeface="Arial" charset="0"/>
              </a:rPr>
              <a:t>(</a:t>
            </a:r>
            <a:r>
              <a:rPr lang="it-IT" sz="2000" b="1" dirty="0">
                <a:solidFill>
                  <a:srgbClr val="FF0000"/>
                </a:solidFill>
                <a:effectLst>
                  <a:outerShdw blurRad="38100" dist="38100" dir="2700000" algn="tl">
                    <a:srgbClr val="000000">
                      <a:alpha val="43137"/>
                    </a:srgbClr>
                  </a:outerShdw>
                </a:effectLst>
                <a:latin typeface="Arial" charset="0"/>
                <a:cs typeface="Arial" charset="0"/>
              </a:rPr>
              <a:t>abilità e conoscenze)</a:t>
            </a:r>
          </a:p>
          <a:p>
            <a:pPr>
              <a:defRPr/>
            </a:pPr>
            <a:r>
              <a:rPr lang="it-IT" sz="2000" b="1" dirty="0">
                <a:solidFill>
                  <a:srgbClr val="FF0000"/>
                </a:solidFill>
                <a:effectLst>
                  <a:outerShdw blurRad="38100" dist="38100" dir="2700000" algn="tl">
                    <a:srgbClr val="000000">
                      <a:alpha val="43137"/>
                    </a:srgbClr>
                  </a:outerShdw>
                </a:effectLst>
                <a:latin typeface="Arial" charset="0"/>
                <a:cs typeface="Arial" charset="0"/>
              </a:rPr>
              <a:t>Si certificano competenze e non percorsi</a:t>
            </a:r>
            <a:r>
              <a:rPr lang="it-IT" sz="2000" b="1" dirty="0" smtClean="0">
                <a:solidFill>
                  <a:srgbClr val="FF0000"/>
                </a:solidFill>
                <a:effectLst>
                  <a:outerShdw blurRad="38100" dist="38100" dir="2700000" algn="tl">
                    <a:srgbClr val="000000">
                      <a:alpha val="43137"/>
                    </a:srgbClr>
                  </a:outerShdw>
                </a:effectLst>
                <a:latin typeface="Arial" charset="0"/>
                <a:cs typeface="Arial" charset="0"/>
              </a:rPr>
              <a:t>!!</a:t>
            </a:r>
            <a:endParaRPr lang="it-IT" sz="2000" b="1" dirty="0">
              <a:solidFill>
                <a:srgbClr val="FF0000"/>
              </a:solidFill>
              <a:effectLst>
                <a:outerShdw blurRad="38100" dist="38100" dir="2700000" algn="tl">
                  <a:srgbClr val="000000">
                    <a:alpha val="43137"/>
                  </a:srgbClr>
                </a:outerShdw>
              </a:effectLst>
              <a:latin typeface="Arial" charset="0"/>
              <a:cs typeface="Arial" charset="0"/>
            </a:endParaRPr>
          </a:p>
        </p:txBody>
      </p:sp>
    </p:spTree>
    <p:extLst>
      <p:ext uri="{BB962C8B-B14F-4D97-AF65-F5344CB8AC3E}">
        <p14:creationId xmlns:p14="http://schemas.microsoft.com/office/powerpoint/2010/main" val="24776175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3"/>
          <p:cNvSpPr>
            <a:spLocks noGrp="1"/>
          </p:cNvSpPr>
          <p:nvPr>
            <p:ph type="title" idx="4294967295"/>
          </p:nvPr>
        </p:nvSpPr>
        <p:spPr>
          <a:xfrm>
            <a:off x="936702" y="1582420"/>
            <a:ext cx="10179767" cy="871537"/>
          </a:xfrm>
        </p:spPr>
        <p:txBody>
          <a:bodyPr>
            <a:normAutofit fontScale="90000"/>
          </a:bodyPr>
          <a:lstStyle/>
          <a:p>
            <a:pPr>
              <a:spcBef>
                <a:spcPts val="1000"/>
              </a:spcBef>
              <a:defRPr/>
            </a:pPr>
            <a:r>
              <a:rPr lang="it-IT" sz="2800" b="1" dirty="0" smtClean="0">
                <a:solidFill>
                  <a:srgbClr val="005C00"/>
                </a:solidFill>
                <a:ea typeface="+mn-ea"/>
                <a:cs typeface="Arial" charset="0"/>
              </a:rPr>
              <a:t>IL RESPONSABILE DELLA CERTIFICAZIONE DELLE COMPETENZE</a:t>
            </a:r>
            <a:endParaRPr lang="it-IT" sz="2800" b="1" dirty="0">
              <a:solidFill>
                <a:srgbClr val="005C00"/>
              </a:solidFill>
              <a:ea typeface="+mn-ea"/>
              <a:cs typeface="Arial" charset="0"/>
            </a:endParaRPr>
          </a:p>
        </p:txBody>
      </p:sp>
      <p:sp>
        <p:nvSpPr>
          <p:cNvPr id="9219" name="Rettangolo 3"/>
          <p:cNvSpPr>
            <a:spLocks noChangeArrowheads="1"/>
          </p:cNvSpPr>
          <p:nvPr/>
        </p:nvSpPr>
        <p:spPr bwMode="auto">
          <a:xfrm>
            <a:off x="536712" y="2549128"/>
            <a:ext cx="9859617" cy="400110"/>
          </a:xfrm>
          <a:prstGeom prst="rect">
            <a:avLst/>
          </a:prstGeom>
          <a:noFill/>
          <a:ln w="9525">
            <a:noFill/>
            <a:miter lim="800000"/>
            <a:headEnd/>
            <a:tailEnd/>
          </a:ln>
        </p:spPr>
        <p:txBody>
          <a:bodyPr wrap="square">
            <a:spAutoFit/>
          </a:bodyPr>
          <a:lstStyle/>
          <a:p>
            <a:pPr algn="just">
              <a:buFont typeface="Arial" charset="0"/>
              <a:buNone/>
              <a:defRPr/>
            </a:pPr>
            <a:endParaRPr lang="it-IT" sz="2000" b="1" dirty="0">
              <a:solidFill>
                <a:srgbClr val="FF0000"/>
              </a:solidFill>
              <a:effectLst>
                <a:outerShdw blurRad="38100" dist="38100" dir="2700000" algn="tl">
                  <a:srgbClr val="000000">
                    <a:alpha val="43137"/>
                  </a:srgbClr>
                </a:outerShdw>
              </a:effectLst>
              <a:latin typeface="Arial" charset="0"/>
              <a:cs typeface="Arial" charset="0"/>
            </a:endParaRPr>
          </a:p>
        </p:txBody>
      </p:sp>
      <p:sp>
        <p:nvSpPr>
          <p:cNvPr id="2" name="Rettangolo 1"/>
          <p:cNvSpPr/>
          <p:nvPr/>
        </p:nvSpPr>
        <p:spPr>
          <a:xfrm>
            <a:off x="836341" y="2314320"/>
            <a:ext cx="10459929" cy="4543680"/>
          </a:xfrm>
          <a:prstGeom prst="rect">
            <a:avLst/>
          </a:prstGeom>
        </p:spPr>
        <p:txBody>
          <a:bodyPr wrap="square">
            <a:spAutoFit/>
          </a:bodyPr>
          <a:lstStyle/>
          <a:p>
            <a:r>
              <a:rPr lang="it-IT" dirty="0"/>
              <a:t>Condizioni: incarico determinato o continuativo anche se non esclusivo</a:t>
            </a:r>
            <a:r>
              <a:rPr lang="it-IT" dirty="0" smtClean="0"/>
              <a:t>.</a:t>
            </a:r>
          </a:p>
          <a:p>
            <a:endParaRPr lang="it-IT" dirty="0"/>
          </a:p>
          <a:p>
            <a:r>
              <a:rPr lang="it-IT" b="1" dirty="0"/>
              <a:t>area di attività</a:t>
            </a:r>
            <a:r>
              <a:rPr lang="it-IT" dirty="0"/>
              <a:t>:</a:t>
            </a:r>
          </a:p>
          <a:p>
            <a:r>
              <a:rPr lang="it-IT" dirty="0"/>
              <a:t>- controllo della correttezza e completezza della documentazione;</a:t>
            </a:r>
          </a:p>
          <a:p>
            <a:r>
              <a:rPr lang="it-IT" dirty="0"/>
              <a:t>- presidio del processo di verifica e valutazione delle competenze;</a:t>
            </a:r>
          </a:p>
          <a:p>
            <a:pPr marL="285750" indent="-285750">
              <a:buFontTx/>
              <a:buChar char="-"/>
            </a:pPr>
            <a:r>
              <a:rPr lang="it-IT" dirty="0" smtClean="0"/>
              <a:t>presidio </a:t>
            </a:r>
            <a:r>
              <a:rPr lang="it-IT" dirty="0"/>
              <a:t>alla compilazione al verbale del procedimento finalizzato al rilascio dell’Attestato</a:t>
            </a:r>
            <a:r>
              <a:rPr lang="it-IT" dirty="0" smtClean="0"/>
              <a:t>.</a:t>
            </a:r>
          </a:p>
          <a:p>
            <a:pPr marL="285750" indent="-285750">
              <a:buFontTx/>
              <a:buChar char="-"/>
            </a:pPr>
            <a:endParaRPr lang="it-IT" dirty="0"/>
          </a:p>
          <a:p>
            <a:r>
              <a:rPr lang="it-IT" b="1" dirty="0"/>
              <a:t>requisiti minimi alternativi:</a:t>
            </a:r>
          </a:p>
          <a:p>
            <a:pPr algn="just"/>
            <a:r>
              <a:rPr lang="it-IT" dirty="0"/>
              <a:t>a) diploma di laurea integrato da una puntuale conoscenza della normativa europea,</a:t>
            </a:r>
          </a:p>
          <a:p>
            <a:pPr algn="just"/>
            <a:r>
              <a:rPr lang="it-IT" dirty="0"/>
              <a:t>nazionale e regionale di riferimento, in particolare del sistema e dei processi di</a:t>
            </a:r>
          </a:p>
          <a:p>
            <a:pPr algn="just"/>
            <a:r>
              <a:rPr lang="it-IT" dirty="0"/>
              <a:t>certificazione delle competenze acquisite in contesti formali, non formali e informali;</a:t>
            </a:r>
          </a:p>
          <a:p>
            <a:pPr algn="just"/>
            <a:r>
              <a:rPr lang="it-IT" dirty="0"/>
              <a:t>b) diploma di istruzione secondaria superiore o diploma Istruzione e Formazione Professionale</a:t>
            </a:r>
          </a:p>
          <a:p>
            <a:pPr algn="just"/>
            <a:r>
              <a:rPr lang="it-IT" dirty="0"/>
              <a:t>(</a:t>
            </a:r>
            <a:r>
              <a:rPr lang="it-IT" dirty="0" err="1"/>
              <a:t>IeFP</a:t>
            </a:r>
            <a:r>
              <a:rPr lang="it-IT" dirty="0"/>
              <a:t>) integrato da esperienza triennale in processi di validazione e certificazione delle</a:t>
            </a:r>
          </a:p>
          <a:p>
            <a:pPr algn="just"/>
            <a:r>
              <a:rPr lang="it-IT" dirty="0"/>
              <a:t>competenze acquisite in contesti formali, non formali e informali ed una puntuale</a:t>
            </a:r>
          </a:p>
          <a:p>
            <a:pPr algn="just"/>
            <a:r>
              <a:rPr lang="it-IT" dirty="0"/>
              <a:t>conoscenza della normativa europea, nazionale e regionale di riferimento.</a:t>
            </a:r>
          </a:p>
          <a:p>
            <a:pPr>
              <a:lnSpc>
                <a:spcPct val="107000"/>
              </a:lnSpc>
              <a:spcAft>
                <a:spcPts val="800"/>
              </a:spcAft>
            </a:pPr>
            <a:endParaRPr lang="it-IT" dirty="0"/>
          </a:p>
        </p:txBody>
      </p:sp>
    </p:spTree>
    <p:extLst>
      <p:ext uri="{BB962C8B-B14F-4D97-AF65-F5344CB8AC3E}">
        <p14:creationId xmlns:p14="http://schemas.microsoft.com/office/powerpoint/2010/main" val="23649589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3"/>
          <p:cNvSpPr>
            <a:spLocks noGrp="1"/>
          </p:cNvSpPr>
          <p:nvPr>
            <p:ph type="title" idx="4294967295"/>
          </p:nvPr>
        </p:nvSpPr>
        <p:spPr>
          <a:xfrm>
            <a:off x="536711" y="1473674"/>
            <a:ext cx="9859963" cy="819150"/>
          </a:xfrm>
        </p:spPr>
        <p:txBody>
          <a:bodyPr>
            <a:normAutofit/>
          </a:bodyPr>
          <a:lstStyle/>
          <a:p>
            <a:pPr>
              <a:spcBef>
                <a:spcPts val="1000"/>
              </a:spcBef>
              <a:defRPr/>
            </a:pPr>
            <a:r>
              <a:rPr lang="it-IT" sz="2800" b="1" dirty="0" smtClean="0">
                <a:solidFill>
                  <a:srgbClr val="005C00"/>
                </a:solidFill>
                <a:ea typeface="+mn-ea"/>
                <a:cs typeface="Arial" charset="0"/>
              </a:rPr>
              <a:t>VERIFICA DEGLI APPRENDIMENTI</a:t>
            </a:r>
            <a:endParaRPr lang="it-IT" sz="2800" b="1" dirty="0">
              <a:solidFill>
                <a:srgbClr val="005C00"/>
              </a:solidFill>
              <a:ea typeface="+mn-ea"/>
              <a:cs typeface="Arial" charset="0"/>
            </a:endParaRPr>
          </a:p>
        </p:txBody>
      </p:sp>
      <p:sp>
        <p:nvSpPr>
          <p:cNvPr id="9219" name="Rettangolo 3"/>
          <p:cNvSpPr>
            <a:spLocks noChangeArrowheads="1"/>
          </p:cNvSpPr>
          <p:nvPr/>
        </p:nvSpPr>
        <p:spPr bwMode="auto">
          <a:xfrm>
            <a:off x="536711" y="2292824"/>
            <a:ext cx="9859617" cy="4154984"/>
          </a:xfrm>
          <a:prstGeom prst="rect">
            <a:avLst/>
          </a:prstGeom>
          <a:noFill/>
          <a:ln w="9525">
            <a:noFill/>
            <a:miter lim="800000"/>
            <a:headEnd/>
            <a:tailEnd/>
          </a:ln>
        </p:spPr>
        <p:txBody>
          <a:bodyPr wrap="square">
            <a:spAutoFit/>
          </a:bodyPr>
          <a:lstStyle/>
          <a:p>
            <a:pPr lvl="0" algn="just"/>
            <a:r>
              <a:rPr lang="it-IT" sz="2400" b="1" dirty="0">
                <a:solidFill>
                  <a:prstClr val="black"/>
                </a:solidFill>
              </a:rPr>
              <a:t>Formazione continua, permanente e di specializzazione</a:t>
            </a:r>
            <a:r>
              <a:rPr lang="it-IT" sz="2400" dirty="0">
                <a:solidFill>
                  <a:prstClr val="black"/>
                </a:solidFill>
              </a:rPr>
              <a:t>: </a:t>
            </a:r>
          </a:p>
          <a:p>
            <a:pPr lvl="0" algn="just"/>
            <a:r>
              <a:rPr lang="it-IT" sz="2400" dirty="0" smtClean="0">
                <a:solidFill>
                  <a:prstClr val="black"/>
                </a:solidFill>
              </a:rPr>
              <a:t>Verifica </a:t>
            </a:r>
            <a:r>
              <a:rPr lang="it-IT" sz="2400" dirty="0">
                <a:solidFill>
                  <a:prstClr val="black"/>
                </a:solidFill>
              </a:rPr>
              <a:t>interna delle competenze da certificare:</a:t>
            </a:r>
          </a:p>
          <a:p>
            <a:pPr marL="800100" lvl="1" indent="-342900" algn="just">
              <a:buFont typeface="Arial" pitchFamily="34" charset="0"/>
              <a:buChar char="•"/>
            </a:pPr>
            <a:r>
              <a:rPr lang="it-IT" sz="2400" dirty="0">
                <a:solidFill>
                  <a:prstClr val="black"/>
                </a:solidFill>
              </a:rPr>
              <a:t>Il processo si articola nelle fasi di: </a:t>
            </a:r>
          </a:p>
          <a:p>
            <a:pPr marL="1714500" lvl="3" indent="-342900">
              <a:buFont typeface="Wingdings" pitchFamily="2" charset="2"/>
              <a:buChar char="ü"/>
            </a:pPr>
            <a:r>
              <a:rPr lang="it-IT" sz="2400" dirty="0">
                <a:solidFill>
                  <a:prstClr val="black"/>
                </a:solidFill>
              </a:rPr>
              <a:t>accertamento e valutazione </a:t>
            </a:r>
          </a:p>
          <a:p>
            <a:pPr marL="1714500" lvl="3" indent="-342900">
              <a:buFont typeface="Wingdings" pitchFamily="2" charset="2"/>
              <a:buChar char="ü"/>
            </a:pPr>
            <a:r>
              <a:rPr lang="it-IT" sz="2400" dirty="0">
                <a:solidFill>
                  <a:prstClr val="black"/>
                </a:solidFill>
              </a:rPr>
              <a:t> verbalizzazione e rilascio dell’attestato di competenza </a:t>
            </a:r>
          </a:p>
          <a:p>
            <a:pPr marL="800100" lvl="1" indent="-342900" algn="just">
              <a:buFont typeface="Arial" pitchFamily="34" charset="0"/>
              <a:buChar char="•"/>
            </a:pPr>
            <a:r>
              <a:rPr lang="it-IT" sz="2400" dirty="0">
                <a:solidFill>
                  <a:prstClr val="black"/>
                </a:solidFill>
              </a:rPr>
              <a:t>Il Responsabile della Certificazione è garante dell’intero processo</a:t>
            </a:r>
          </a:p>
          <a:p>
            <a:pPr marL="342900" lvl="0" indent="-342900" algn="just">
              <a:buFont typeface="Arial" pitchFamily="34" charset="0"/>
              <a:buChar char="•"/>
            </a:pPr>
            <a:endParaRPr lang="it-IT" sz="2400" dirty="0">
              <a:solidFill>
                <a:prstClr val="black"/>
              </a:solidFill>
            </a:endParaRPr>
          </a:p>
          <a:p>
            <a:pPr lvl="0" algn="just"/>
            <a:r>
              <a:rPr lang="it-IT" sz="2400" b="1" dirty="0">
                <a:solidFill>
                  <a:prstClr val="black"/>
                </a:solidFill>
              </a:rPr>
              <a:t>Percorsi IFTS </a:t>
            </a:r>
            <a:r>
              <a:rPr lang="it-IT" sz="2400" dirty="0">
                <a:solidFill>
                  <a:prstClr val="black"/>
                </a:solidFill>
                <a:sym typeface="Wingdings" pitchFamily="2" charset="2"/>
              </a:rPr>
              <a:t> </a:t>
            </a:r>
            <a:r>
              <a:rPr lang="it-IT" sz="2400" dirty="0">
                <a:solidFill>
                  <a:prstClr val="black"/>
                </a:solidFill>
              </a:rPr>
              <a:t>commissione d’esame </a:t>
            </a:r>
            <a:r>
              <a:rPr lang="it-IT" sz="2400" dirty="0" smtClean="0">
                <a:solidFill>
                  <a:prstClr val="black"/>
                </a:solidFill>
              </a:rPr>
              <a:t>di nomina regionale;</a:t>
            </a:r>
            <a:endParaRPr lang="it-IT" sz="2400" dirty="0">
              <a:solidFill>
                <a:prstClr val="black"/>
              </a:solidFill>
            </a:endParaRPr>
          </a:p>
          <a:p>
            <a:pPr lvl="0" algn="just"/>
            <a:endParaRPr lang="it-IT" sz="2400" dirty="0">
              <a:solidFill>
                <a:prstClr val="black"/>
              </a:solidFill>
            </a:endParaRPr>
          </a:p>
          <a:p>
            <a:pPr lvl="0" algn="just"/>
            <a:r>
              <a:rPr lang="it-IT" sz="2400" b="1" dirty="0">
                <a:solidFill>
                  <a:prstClr val="black"/>
                </a:solidFill>
              </a:rPr>
              <a:t>Percorsi regolamentati e abilitant</a:t>
            </a:r>
            <a:r>
              <a:rPr lang="it-IT" sz="2400" dirty="0">
                <a:solidFill>
                  <a:prstClr val="black"/>
                </a:solidFill>
              </a:rPr>
              <a:t>i </a:t>
            </a:r>
            <a:r>
              <a:rPr lang="it-IT" sz="2400" dirty="0">
                <a:solidFill>
                  <a:prstClr val="black"/>
                </a:solidFill>
                <a:sym typeface="Wingdings" pitchFamily="2" charset="2"/>
              </a:rPr>
              <a:t></a:t>
            </a:r>
            <a:r>
              <a:rPr lang="it-IT" sz="2400" dirty="0">
                <a:solidFill>
                  <a:prstClr val="black"/>
                </a:solidFill>
              </a:rPr>
              <a:t>procedure d’esame </a:t>
            </a:r>
            <a:r>
              <a:rPr lang="it-IT" sz="2400" dirty="0" smtClean="0">
                <a:solidFill>
                  <a:prstClr val="black"/>
                </a:solidFill>
              </a:rPr>
              <a:t>specifiche per ogni percorso e commissione d’esame di nomina regionale</a:t>
            </a:r>
            <a:endParaRPr lang="it-IT" sz="2400" dirty="0">
              <a:solidFill>
                <a:prstClr val="black"/>
              </a:solidFill>
            </a:endParaRPr>
          </a:p>
        </p:txBody>
      </p:sp>
    </p:spTree>
    <p:extLst>
      <p:ext uri="{BB962C8B-B14F-4D97-AF65-F5344CB8AC3E}">
        <p14:creationId xmlns:p14="http://schemas.microsoft.com/office/powerpoint/2010/main" val="21509660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3"/>
          <p:cNvSpPr>
            <a:spLocks noGrp="1"/>
          </p:cNvSpPr>
          <p:nvPr>
            <p:ph type="title" idx="4294967295"/>
          </p:nvPr>
        </p:nvSpPr>
        <p:spPr>
          <a:xfrm>
            <a:off x="519249" y="1659325"/>
            <a:ext cx="10075863" cy="717550"/>
          </a:xfrm>
        </p:spPr>
        <p:txBody>
          <a:bodyPr>
            <a:normAutofit/>
          </a:bodyPr>
          <a:lstStyle/>
          <a:p>
            <a:pPr>
              <a:spcBef>
                <a:spcPts val="1000"/>
              </a:spcBef>
              <a:defRPr/>
            </a:pPr>
            <a:r>
              <a:rPr lang="it-IT" sz="2800" b="1" dirty="0">
                <a:solidFill>
                  <a:srgbClr val="005C00"/>
                </a:solidFill>
                <a:ea typeface="+mn-ea"/>
                <a:cs typeface="Arial" charset="0"/>
              </a:rPr>
              <a:t>SISTEMA DI RICONOSCIMENTO DEI CREDITI FORMATIVI</a:t>
            </a:r>
          </a:p>
        </p:txBody>
      </p:sp>
      <p:sp>
        <p:nvSpPr>
          <p:cNvPr id="15363" name="Rettangolo 1"/>
          <p:cNvSpPr>
            <a:spLocks noChangeArrowheads="1"/>
          </p:cNvSpPr>
          <p:nvPr/>
        </p:nvSpPr>
        <p:spPr bwMode="auto">
          <a:xfrm>
            <a:off x="518615" y="2540689"/>
            <a:ext cx="10076497" cy="36009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eaLnBrk="1" hangingPunct="1">
              <a:spcBef>
                <a:spcPct val="0"/>
              </a:spcBef>
              <a:buFontTx/>
              <a:buNone/>
            </a:pPr>
            <a:r>
              <a:rPr lang="it-IT" altLang="it-IT" sz="2400" dirty="0">
                <a:latin typeface="+mn-lt"/>
              </a:rPr>
              <a:t>Possiedono valore di credito formativo esclusivamente le certificazioni rilasciate dal sistema di Istruzione, dal sistema </a:t>
            </a:r>
            <a:r>
              <a:rPr lang="it-IT" altLang="it-IT" sz="2400" dirty="0" err="1">
                <a:latin typeface="+mn-lt"/>
              </a:rPr>
              <a:t>IeFP</a:t>
            </a:r>
            <a:r>
              <a:rPr lang="it-IT" altLang="it-IT" sz="2400" dirty="0">
                <a:latin typeface="+mn-lt"/>
              </a:rPr>
              <a:t> e dai soggetti accreditati per i Servizi per il lavoro </a:t>
            </a:r>
          </a:p>
          <a:p>
            <a:pPr algn="just" eaLnBrk="1" hangingPunct="1">
              <a:spcBef>
                <a:spcPct val="0"/>
              </a:spcBef>
              <a:buFontTx/>
              <a:buNone/>
            </a:pPr>
            <a:endParaRPr lang="it-IT" altLang="it-IT" sz="2400" dirty="0">
              <a:latin typeface="+mn-lt"/>
            </a:endParaRPr>
          </a:p>
          <a:p>
            <a:pPr algn="just" eaLnBrk="1" hangingPunct="1">
              <a:spcBef>
                <a:spcPct val="0"/>
              </a:spcBef>
              <a:buFontTx/>
              <a:buNone/>
            </a:pPr>
            <a:r>
              <a:rPr lang="it-IT" altLang="it-IT" sz="2400" dirty="0">
                <a:latin typeface="+mn-lt"/>
              </a:rPr>
              <a:t>E’ possibile utilizzare i crediti riconosciuti ai fini della riduzione delle ore di formazione fino ad un massimo del 50% delle ore totali del percorso, ad eccezione della Formazione Abilitante, per la quale vale la specifica regolamentazione di riferimento </a:t>
            </a:r>
          </a:p>
          <a:p>
            <a:pPr eaLnBrk="1" hangingPunct="1">
              <a:spcBef>
                <a:spcPct val="0"/>
              </a:spcBef>
              <a:buFontTx/>
              <a:buNone/>
            </a:pPr>
            <a:endParaRPr lang="it-IT" altLang="it-IT" sz="1800" dirty="0"/>
          </a:p>
          <a:p>
            <a:pPr eaLnBrk="1" hangingPunct="1">
              <a:spcBef>
                <a:spcPct val="0"/>
              </a:spcBef>
              <a:buFontTx/>
              <a:buNone/>
            </a:pPr>
            <a:endParaRPr lang="it-IT" altLang="it-IT" sz="1800" dirty="0"/>
          </a:p>
        </p:txBody>
      </p:sp>
    </p:spTree>
    <p:extLst>
      <p:ext uri="{BB962C8B-B14F-4D97-AF65-F5344CB8AC3E}">
        <p14:creationId xmlns:p14="http://schemas.microsoft.com/office/powerpoint/2010/main" val="1780742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3"/>
          <p:cNvSpPr>
            <a:spLocks noGrp="1"/>
          </p:cNvSpPr>
          <p:nvPr>
            <p:ph type="ctrTitle" idx="4294967295"/>
          </p:nvPr>
        </p:nvSpPr>
        <p:spPr>
          <a:xfrm>
            <a:off x="925551" y="1678646"/>
            <a:ext cx="9856788" cy="639763"/>
          </a:xfrm>
        </p:spPr>
        <p:txBody>
          <a:bodyPr>
            <a:normAutofit/>
          </a:bodyPr>
          <a:lstStyle/>
          <a:p>
            <a:pPr algn="l" eaLnBrk="1" hangingPunct="1">
              <a:defRPr/>
            </a:pPr>
            <a:r>
              <a:rPr lang="it-IT" sz="2800" b="1" dirty="0">
                <a:solidFill>
                  <a:srgbClr val="005C00"/>
                </a:solidFill>
                <a:ea typeface="+mn-ea"/>
                <a:cs typeface="Arial" charset="0"/>
              </a:rPr>
              <a:t>AMBITO INFORMALE E NON FORMALE </a:t>
            </a:r>
          </a:p>
        </p:txBody>
      </p:sp>
      <p:sp>
        <p:nvSpPr>
          <p:cNvPr id="13315" name="Sottotitolo 4"/>
          <p:cNvSpPr>
            <a:spLocks noGrp="1"/>
          </p:cNvSpPr>
          <p:nvPr>
            <p:ph type="subTitle" idx="4294967295"/>
          </p:nvPr>
        </p:nvSpPr>
        <p:spPr>
          <a:xfrm>
            <a:off x="925551" y="2688026"/>
            <a:ext cx="9848850" cy="2709862"/>
          </a:xfrm>
        </p:spPr>
        <p:txBody>
          <a:bodyPr>
            <a:normAutofit/>
          </a:bodyPr>
          <a:lstStyle/>
          <a:p>
            <a:pPr algn="l" eaLnBrk="1" hangingPunct="1">
              <a:defRPr/>
            </a:pPr>
            <a:r>
              <a:rPr lang="it-IT" sz="2000" dirty="0"/>
              <a:t>Processo di certificazione ha alcuni elementi minimi comuni con l’ambito </a:t>
            </a:r>
            <a:r>
              <a:rPr lang="it-IT" sz="2000" dirty="0" smtClean="0"/>
              <a:t>formale</a:t>
            </a:r>
          </a:p>
          <a:p>
            <a:pPr algn="l" eaLnBrk="1" hangingPunct="1">
              <a:defRPr/>
            </a:pPr>
            <a:endParaRPr lang="it-IT" sz="2000" dirty="0"/>
          </a:p>
          <a:p>
            <a:pPr algn="l" eaLnBrk="1" hangingPunct="1">
              <a:buFontTx/>
              <a:buChar char="-"/>
              <a:defRPr/>
            </a:pPr>
            <a:r>
              <a:rPr lang="it-IT" sz="2000" dirty="0"/>
              <a:t> QRSP e l’attestato regionale di competenza </a:t>
            </a:r>
            <a:r>
              <a:rPr lang="it-IT" sz="2000" dirty="0" smtClean="0"/>
              <a:t>finale</a:t>
            </a:r>
          </a:p>
          <a:p>
            <a:pPr algn="l" eaLnBrk="1" hangingPunct="1">
              <a:buFontTx/>
              <a:buChar char="-"/>
              <a:defRPr/>
            </a:pPr>
            <a:endParaRPr lang="it-IT" sz="2000" dirty="0"/>
          </a:p>
          <a:p>
            <a:pPr algn="l" eaLnBrk="1" hangingPunct="1">
              <a:buFontTx/>
              <a:buChar char="-"/>
              <a:defRPr/>
            </a:pPr>
            <a:r>
              <a:rPr lang="it-IT" sz="2000" dirty="0"/>
              <a:t> Può riguardare una competenza o un intero </a:t>
            </a:r>
            <a:r>
              <a:rPr lang="it-IT" sz="2000" dirty="0" smtClean="0"/>
              <a:t>profilo</a:t>
            </a:r>
          </a:p>
          <a:p>
            <a:pPr algn="l" eaLnBrk="1" hangingPunct="1">
              <a:buFontTx/>
              <a:buChar char="-"/>
              <a:defRPr/>
            </a:pPr>
            <a:endParaRPr lang="it-IT" sz="2000" dirty="0"/>
          </a:p>
          <a:p>
            <a:pPr marL="0" indent="0" algn="l" eaLnBrk="1" hangingPunct="1">
              <a:buNone/>
              <a:defRPr/>
            </a:pPr>
            <a:r>
              <a:rPr lang="it-IT" sz="2000" dirty="0"/>
              <a:t>- il carattere pubblico che ne assicura trasparenza e spendibilità</a:t>
            </a:r>
          </a:p>
          <a:p>
            <a:pPr algn="l" eaLnBrk="1" hangingPunct="1">
              <a:defRPr/>
            </a:pPr>
            <a:r>
              <a:rPr lang="it-IT" b="1" dirty="0">
                <a:solidFill>
                  <a:schemeClr val="tx2"/>
                </a:solidFill>
                <a:effectLst>
                  <a:outerShdw blurRad="38100" dist="38100" dir="2700000" algn="tl">
                    <a:srgbClr val="C0C0C0"/>
                  </a:outerShdw>
                </a:effectLst>
              </a:rPr>
              <a:t> </a:t>
            </a:r>
            <a:endParaRPr lang="it-IT" b="1" dirty="0">
              <a:solidFill>
                <a:schemeClr val="tx2"/>
              </a:solidFill>
            </a:endParaRPr>
          </a:p>
        </p:txBody>
      </p:sp>
    </p:spTree>
    <p:extLst>
      <p:ext uri="{BB962C8B-B14F-4D97-AF65-F5344CB8AC3E}">
        <p14:creationId xmlns:p14="http://schemas.microsoft.com/office/powerpoint/2010/main" val="2843284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9" name="Sottotitolo 2"/>
          <p:cNvSpPr txBox="1">
            <a:spLocks/>
          </p:cNvSpPr>
          <p:nvPr/>
        </p:nvSpPr>
        <p:spPr>
          <a:xfrm>
            <a:off x="571500" y="1621969"/>
            <a:ext cx="10001250" cy="85431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it-IT" sz="2800" b="1" dirty="0" smtClean="0">
                <a:solidFill>
                  <a:srgbClr val="005C00"/>
                </a:solidFill>
                <a:latin typeface="+mj-lt"/>
                <a:cs typeface="Arial" charset="0"/>
              </a:rPr>
              <a:t>Legge Regionale </a:t>
            </a:r>
            <a:r>
              <a:rPr lang="it-IT" sz="2800" b="1" dirty="0">
                <a:solidFill>
                  <a:srgbClr val="005C00"/>
                </a:solidFill>
                <a:latin typeface="+mj-lt"/>
                <a:cs typeface="Arial" charset="0"/>
              </a:rPr>
              <a:t>n. </a:t>
            </a:r>
            <a:r>
              <a:rPr lang="it-IT" sz="2800" b="1" dirty="0" smtClean="0">
                <a:solidFill>
                  <a:srgbClr val="005C00"/>
                </a:solidFill>
                <a:latin typeface="+mj-lt"/>
                <a:cs typeface="Arial" charset="0"/>
              </a:rPr>
              <a:t>19/2007</a:t>
            </a:r>
            <a:endParaRPr lang="it-IT" dirty="0"/>
          </a:p>
        </p:txBody>
      </p:sp>
      <p:sp>
        <p:nvSpPr>
          <p:cNvPr id="10" name="Sottotitolo 2"/>
          <p:cNvSpPr>
            <a:spLocks noGrp="1"/>
          </p:cNvSpPr>
          <p:nvPr>
            <p:ph type="subTitle" idx="4294967295"/>
          </p:nvPr>
        </p:nvSpPr>
        <p:spPr>
          <a:xfrm>
            <a:off x="758282" y="2670175"/>
            <a:ext cx="10303727" cy="3143250"/>
          </a:xfrm>
        </p:spPr>
        <p:txBody>
          <a:bodyPr>
            <a:noAutofit/>
          </a:bodyPr>
          <a:lstStyle/>
          <a:p>
            <a:pPr marL="0" indent="0" algn="just">
              <a:lnSpc>
                <a:spcPct val="150000"/>
              </a:lnSpc>
              <a:buNone/>
            </a:pPr>
            <a:r>
              <a:rPr lang="it-IT" sz="1800" dirty="0" smtClean="0">
                <a:cs typeface="Arial" panose="020B0604020202020204" pitchFamily="34" charset="0"/>
              </a:rPr>
              <a:t>Il sistema di certificazione delle competenze in ambito formale non formale e informale è stato introdotto successivamente all’approvazione della legge di Regione Lombardia </a:t>
            </a:r>
            <a:r>
              <a:rPr lang="pt-BR" sz="1800" dirty="0" smtClean="0"/>
              <a:t>6 </a:t>
            </a:r>
            <a:r>
              <a:rPr lang="pt-BR" sz="1800" dirty="0"/>
              <a:t>agosto 2007, </a:t>
            </a:r>
            <a:r>
              <a:rPr lang="pt-BR" sz="1800" dirty="0" smtClean="0"/>
              <a:t>n</a:t>
            </a:r>
            <a:r>
              <a:rPr lang="pt-BR" sz="1800" dirty="0"/>
              <a:t>. </a:t>
            </a:r>
            <a:r>
              <a:rPr lang="pt-BR" sz="1800" dirty="0" smtClean="0"/>
              <a:t>19 “</a:t>
            </a:r>
            <a:r>
              <a:rPr lang="it-IT" sz="1800" dirty="0" smtClean="0"/>
              <a:t>Norme </a:t>
            </a:r>
            <a:r>
              <a:rPr lang="it-IT" sz="1800" dirty="0"/>
              <a:t>sul sistema educativo di istruzione e formazione della Regione </a:t>
            </a:r>
            <a:r>
              <a:rPr lang="it-IT" sz="1800" dirty="0" smtClean="0"/>
              <a:t>Lombardia» che nel </a:t>
            </a:r>
            <a:r>
              <a:rPr lang="it-IT" sz="1800" dirty="0"/>
              <a:t>rispetto delle norme generali sull'istruzione, dei principi fondamentali, </a:t>
            </a:r>
            <a:r>
              <a:rPr lang="it-IT" sz="1800" dirty="0" smtClean="0"/>
              <a:t>dei livelli </a:t>
            </a:r>
            <a:r>
              <a:rPr lang="it-IT" sz="1800" dirty="0"/>
              <a:t>essenziali delle prestazioni e dell'autonomia delle istituzioni scolastiche, esercita la potestà concorrente </a:t>
            </a:r>
            <a:r>
              <a:rPr lang="it-IT" sz="1800" dirty="0" smtClean="0"/>
              <a:t>in materia </a:t>
            </a:r>
            <a:r>
              <a:rPr lang="it-IT" sz="1800" dirty="0"/>
              <a:t>di istruzione e la potestà esclusiva in materia di istruzione e formazione </a:t>
            </a:r>
            <a:r>
              <a:rPr lang="it-IT" sz="1800" dirty="0" smtClean="0"/>
              <a:t>professionale (e quindi non si è fatto più riferimento alla legge 845/78).</a:t>
            </a:r>
            <a:endParaRPr lang="it-IT" sz="1800" dirty="0" smtClean="0">
              <a:cs typeface="Arial" panose="020B0604020202020204" pitchFamily="34" charset="0"/>
            </a:endParaRPr>
          </a:p>
        </p:txBody>
      </p:sp>
    </p:spTree>
    <p:extLst>
      <p:ext uri="{BB962C8B-B14F-4D97-AF65-F5344CB8AC3E}">
        <p14:creationId xmlns:p14="http://schemas.microsoft.com/office/powerpoint/2010/main" val="7462243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3"/>
          <p:cNvSpPr>
            <a:spLocks noGrp="1"/>
          </p:cNvSpPr>
          <p:nvPr>
            <p:ph type="ctrTitle" idx="4294967295"/>
          </p:nvPr>
        </p:nvSpPr>
        <p:spPr>
          <a:xfrm>
            <a:off x="1137424" y="1767623"/>
            <a:ext cx="9214392" cy="830263"/>
          </a:xfrm>
        </p:spPr>
        <p:txBody>
          <a:bodyPr>
            <a:normAutofit fontScale="90000"/>
          </a:bodyPr>
          <a:lstStyle/>
          <a:p>
            <a:pPr algn="l">
              <a:defRPr/>
            </a:pPr>
            <a:r>
              <a:rPr lang="it-IT" sz="2800" b="1" dirty="0">
                <a:solidFill>
                  <a:srgbClr val="005C00"/>
                </a:solidFill>
                <a:ea typeface="+mn-ea"/>
                <a:cs typeface="Arial" charset="0"/>
              </a:rPr>
              <a:t>LE FASI DEL PROCESSO DI CERTIFICAZIONE IN AMBITO NON FORMALE E INFORMALE</a:t>
            </a:r>
          </a:p>
        </p:txBody>
      </p:sp>
      <p:sp>
        <p:nvSpPr>
          <p:cNvPr id="13315" name="Sottotitolo 4"/>
          <p:cNvSpPr>
            <a:spLocks noGrp="1"/>
          </p:cNvSpPr>
          <p:nvPr>
            <p:ph type="subTitle" idx="4294967295"/>
          </p:nvPr>
        </p:nvSpPr>
        <p:spPr>
          <a:xfrm>
            <a:off x="758283" y="2476152"/>
            <a:ext cx="9972675" cy="3729037"/>
          </a:xfrm>
        </p:spPr>
        <p:txBody>
          <a:bodyPr>
            <a:normAutofit/>
          </a:bodyPr>
          <a:lstStyle/>
          <a:p>
            <a:pPr lvl="0" algn="l" fontAlgn="base">
              <a:lnSpc>
                <a:spcPct val="100000"/>
              </a:lnSpc>
              <a:spcBef>
                <a:spcPct val="0"/>
              </a:spcBef>
              <a:spcAft>
                <a:spcPct val="0"/>
              </a:spcAft>
              <a:buFont typeface="Wingdings" panose="05000000000000000000" pitchFamily="2" charset="2"/>
              <a:buChar char="ü"/>
              <a:defRPr/>
            </a:pPr>
            <a:endParaRPr lang="it-IT" sz="1600" kern="0" dirty="0">
              <a:solidFill>
                <a:srgbClr val="002060"/>
              </a:solidFill>
              <a:latin typeface="Calibri" pitchFamily="34" charset="0"/>
              <a:cs typeface="Arial" pitchFamily="34" charset="0"/>
            </a:endParaRPr>
          </a:p>
          <a:p>
            <a:pPr lvl="1" fontAlgn="base">
              <a:lnSpc>
                <a:spcPct val="100000"/>
              </a:lnSpc>
              <a:spcBef>
                <a:spcPct val="0"/>
              </a:spcBef>
              <a:spcAft>
                <a:spcPct val="0"/>
              </a:spcAft>
              <a:buFont typeface="Wingdings" panose="05000000000000000000" pitchFamily="2" charset="2"/>
              <a:buChar char="ü"/>
              <a:defRPr/>
            </a:pPr>
            <a:r>
              <a:rPr lang="it-IT" sz="2000" b="1" kern="0" dirty="0">
                <a:cs typeface="Arial" pitchFamily="34" charset="0"/>
              </a:rPr>
              <a:t>Presentazione</a:t>
            </a:r>
            <a:r>
              <a:rPr lang="it-IT" sz="2000" kern="0" dirty="0">
                <a:cs typeface="Arial" pitchFamily="34" charset="0"/>
              </a:rPr>
              <a:t> della domanda ad un accreditato per i servizi al </a:t>
            </a:r>
            <a:r>
              <a:rPr lang="it-IT" sz="2000" kern="0" dirty="0" smtClean="0">
                <a:cs typeface="Arial" pitchFamily="34" charset="0"/>
              </a:rPr>
              <a:t>lavoro</a:t>
            </a:r>
          </a:p>
          <a:p>
            <a:pPr lvl="1" fontAlgn="base">
              <a:lnSpc>
                <a:spcPct val="100000"/>
              </a:lnSpc>
              <a:spcBef>
                <a:spcPct val="0"/>
              </a:spcBef>
              <a:spcAft>
                <a:spcPct val="0"/>
              </a:spcAft>
              <a:buFont typeface="Wingdings" panose="05000000000000000000" pitchFamily="2" charset="2"/>
              <a:buChar char="ü"/>
              <a:defRPr/>
            </a:pPr>
            <a:endParaRPr lang="it-IT" sz="2000" kern="0" dirty="0">
              <a:cs typeface="Arial" pitchFamily="34" charset="0"/>
            </a:endParaRPr>
          </a:p>
          <a:p>
            <a:pPr lvl="1" fontAlgn="base">
              <a:lnSpc>
                <a:spcPct val="100000"/>
              </a:lnSpc>
              <a:spcBef>
                <a:spcPct val="0"/>
              </a:spcBef>
              <a:spcAft>
                <a:spcPct val="0"/>
              </a:spcAft>
              <a:buFont typeface="Wingdings" panose="05000000000000000000" pitchFamily="2" charset="2"/>
              <a:buChar char="ü"/>
              <a:defRPr/>
            </a:pPr>
            <a:r>
              <a:rPr lang="it-IT" sz="2000" b="1" kern="0" dirty="0">
                <a:cs typeface="Arial" pitchFamily="34" charset="0"/>
              </a:rPr>
              <a:t>Valutazione</a:t>
            </a:r>
            <a:r>
              <a:rPr lang="it-IT" sz="2000" kern="0" dirty="0">
                <a:cs typeface="Arial" pitchFamily="34" charset="0"/>
              </a:rPr>
              <a:t> della domanda e coerenza con la competenza da </a:t>
            </a:r>
            <a:r>
              <a:rPr lang="it-IT" sz="2000" kern="0" dirty="0" smtClean="0">
                <a:cs typeface="Arial" pitchFamily="34" charset="0"/>
              </a:rPr>
              <a:t>certificare</a:t>
            </a:r>
          </a:p>
          <a:p>
            <a:pPr lvl="1" fontAlgn="base">
              <a:lnSpc>
                <a:spcPct val="100000"/>
              </a:lnSpc>
              <a:spcBef>
                <a:spcPct val="0"/>
              </a:spcBef>
              <a:spcAft>
                <a:spcPct val="0"/>
              </a:spcAft>
              <a:buFont typeface="Wingdings" panose="05000000000000000000" pitchFamily="2" charset="2"/>
              <a:buChar char="ü"/>
              <a:defRPr/>
            </a:pPr>
            <a:endParaRPr lang="it-IT" sz="2000" kern="0" dirty="0">
              <a:cs typeface="Arial" pitchFamily="34" charset="0"/>
            </a:endParaRPr>
          </a:p>
          <a:p>
            <a:pPr lvl="1" fontAlgn="base">
              <a:lnSpc>
                <a:spcPct val="100000"/>
              </a:lnSpc>
              <a:spcBef>
                <a:spcPct val="0"/>
              </a:spcBef>
              <a:spcAft>
                <a:spcPct val="0"/>
              </a:spcAft>
              <a:buFont typeface="Wingdings" panose="05000000000000000000" pitchFamily="2" charset="2"/>
              <a:buChar char="ü"/>
              <a:defRPr/>
            </a:pPr>
            <a:r>
              <a:rPr lang="it-IT" sz="2000" b="1" kern="0" dirty="0">
                <a:cs typeface="Arial" pitchFamily="34" charset="0"/>
              </a:rPr>
              <a:t>Costruzione del portfolio delle evidenze </a:t>
            </a:r>
            <a:r>
              <a:rPr lang="it-IT" sz="2000" kern="0" dirty="0">
                <a:cs typeface="Arial" pitchFamily="34" charset="0"/>
              </a:rPr>
              <a:t>(ossia le prove che dimostrano l’effettivo possesso delle competenze</a:t>
            </a:r>
            <a:r>
              <a:rPr lang="it-IT" sz="2000" kern="0" dirty="0" smtClean="0">
                <a:cs typeface="Arial" pitchFamily="34" charset="0"/>
              </a:rPr>
              <a:t>)</a:t>
            </a:r>
          </a:p>
          <a:p>
            <a:pPr lvl="1" fontAlgn="base">
              <a:lnSpc>
                <a:spcPct val="100000"/>
              </a:lnSpc>
              <a:spcBef>
                <a:spcPct val="0"/>
              </a:spcBef>
              <a:spcAft>
                <a:spcPct val="0"/>
              </a:spcAft>
              <a:buFont typeface="Wingdings" panose="05000000000000000000" pitchFamily="2" charset="2"/>
              <a:buChar char="ü"/>
              <a:defRPr/>
            </a:pPr>
            <a:endParaRPr lang="it-IT" sz="2000" kern="0" dirty="0">
              <a:cs typeface="Arial" pitchFamily="34" charset="0"/>
            </a:endParaRPr>
          </a:p>
          <a:p>
            <a:pPr lvl="1" fontAlgn="base">
              <a:lnSpc>
                <a:spcPct val="100000"/>
              </a:lnSpc>
              <a:spcBef>
                <a:spcPct val="0"/>
              </a:spcBef>
              <a:spcAft>
                <a:spcPct val="0"/>
              </a:spcAft>
              <a:buFont typeface="Wingdings" panose="05000000000000000000" pitchFamily="2" charset="2"/>
              <a:buChar char="ü"/>
              <a:defRPr/>
            </a:pPr>
            <a:r>
              <a:rPr lang="it-IT" sz="2000" b="1" kern="0" dirty="0">
                <a:cs typeface="Arial" pitchFamily="34" charset="0"/>
              </a:rPr>
              <a:t>Valutazione della documentazione </a:t>
            </a:r>
            <a:r>
              <a:rPr lang="it-IT" sz="2000" kern="0" dirty="0">
                <a:cs typeface="Arial" pitchFamily="34" charset="0"/>
              </a:rPr>
              <a:t>e </a:t>
            </a:r>
            <a:r>
              <a:rPr lang="it-IT" sz="2000" b="1" kern="0" dirty="0">
                <a:cs typeface="Arial" pitchFamily="34" charset="0"/>
              </a:rPr>
              <a:t>verifica in presenza di un Assessor </a:t>
            </a:r>
            <a:r>
              <a:rPr lang="it-IT" sz="2000" kern="0" dirty="0">
                <a:cs typeface="Arial" pitchFamily="34" charset="0"/>
              </a:rPr>
              <a:t>esterno all’ente (eventuale integrazione della documentazione</a:t>
            </a:r>
            <a:r>
              <a:rPr lang="it-IT" sz="2000" kern="0" dirty="0" smtClean="0">
                <a:cs typeface="Arial" pitchFamily="34" charset="0"/>
              </a:rPr>
              <a:t>)</a:t>
            </a:r>
          </a:p>
          <a:p>
            <a:pPr lvl="1" fontAlgn="base">
              <a:lnSpc>
                <a:spcPct val="100000"/>
              </a:lnSpc>
              <a:spcBef>
                <a:spcPct val="0"/>
              </a:spcBef>
              <a:spcAft>
                <a:spcPct val="0"/>
              </a:spcAft>
              <a:buFont typeface="Wingdings" panose="05000000000000000000" pitchFamily="2" charset="2"/>
              <a:buChar char="ü"/>
              <a:defRPr/>
            </a:pPr>
            <a:endParaRPr lang="it-IT" sz="2000" kern="0" dirty="0">
              <a:cs typeface="Arial" pitchFamily="34" charset="0"/>
            </a:endParaRPr>
          </a:p>
          <a:p>
            <a:pPr lvl="1" fontAlgn="base">
              <a:lnSpc>
                <a:spcPct val="100000"/>
              </a:lnSpc>
              <a:spcBef>
                <a:spcPct val="0"/>
              </a:spcBef>
              <a:spcAft>
                <a:spcPct val="0"/>
              </a:spcAft>
              <a:buFont typeface="Wingdings" panose="05000000000000000000" pitchFamily="2" charset="2"/>
              <a:buChar char="ü"/>
              <a:defRPr/>
            </a:pPr>
            <a:r>
              <a:rPr lang="it-IT" sz="2000" b="1" kern="0" dirty="0">
                <a:cs typeface="Arial" pitchFamily="34" charset="0"/>
              </a:rPr>
              <a:t>Rilascio</a:t>
            </a:r>
            <a:r>
              <a:rPr lang="it-IT" sz="2000" kern="0" dirty="0">
                <a:cs typeface="Arial" pitchFamily="34" charset="0"/>
              </a:rPr>
              <a:t> </a:t>
            </a:r>
            <a:r>
              <a:rPr lang="it-IT" sz="2000" b="1" kern="0" dirty="0">
                <a:cs typeface="Arial" pitchFamily="34" charset="0"/>
              </a:rPr>
              <a:t>della certificazione</a:t>
            </a:r>
          </a:p>
          <a:p>
            <a:pPr eaLnBrk="1" hangingPunct="1">
              <a:defRPr/>
            </a:pPr>
            <a:endParaRPr lang="it-IT" b="1" dirty="0">
              <a:solidFill>
                <a:schemeClr val="tx2"/>
              </a:solidFill>
            </a:endParaRPr>
          </a:p>
        </p:txBody>
      </p:sp>
    </p:spTree>
    <p:extLst>
      <p:ext uri="{BB962C8B-B14F-4D97-AF65-F5344CB8AC3E}">
        <p14:creationId xmlns:p14="http://schemas.microsoft.com/office/powerpoint/2010/main" val="2858902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asellaDiTesto 1"/>
          <p:cNvSpPr txBox="1">
            <a:spLocks noChangeArrowheads="1"/>
          </p:cNvSpPr>
          <p:nvPr/>
        </p:nvSpPr>
        <p:spPr bwMode="auto">
          <a:xfrm>
            <a:off x="545910" y="1612744"/>
            <a:ext cx="100038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defRPr/>
            </a:pPr>
            <a:r>
              <a:rPr lang="it-IT" sz="2800" b="1" dirty="0">
                <a:solidFill>
                  <a:schemeClr val="accent6">
                    <a:lumMod val="50000"/>
                  </a:schemeClr>
                </a:solidFill>
                <a:latin typeface="+mj-lt"/>
              </a:rPr>
              <a:t>La messa a regime del processo in Regione Lombardia</a:t>
            </a:r>
          </a:p>
        </p:txBody>
      </p:sp>
      <p:sp>
        <p:nvSpPr>
          <p:cNvPr id="5123" name="CasellaDiTesto 2"/>
          <p:cNvSpPr txBox="1">
            <a:spLocks noChangeArrowheads="1"/>
          </p:cNvSpPr>
          <p:nvPr/>
        </p:nvSpPr>
        <p:spPr bwMode="auto">
          <a:xfrm>
            <a:off x="545910" y="2406776"/>
            <a:ext cx="10003809"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Calibri" panose="020F0502020204030204" pitchFamily="34" charset="0"/>
                <a:ea typeface="MS PGothic" panose="020B0600070205080204" pitchFamily="34" charset="-128"/>
              </a:defRPr>
            </a:lvl1pPr>
            <a:lvl2pPr marL="742950" indent="-285750" defTabSz="457200">
              <a:defRPr>
                <a:solidFill>
                  <a:schemeClr val="tx1"/>
                </a:solidFill>
                <a:latin typeface="Calibri" panose="020F0502020204030204" pitchFamily="34" charset="0"/>
                <a:ea typeface="MS PGothic" panose="020B0600070205080204" pitchFamily="34" charset="-128"/>
              </a:defRPr>
            </a:lvl2pPr>
            <a:lvl3pPr marL="1143000" indent="-228600" defTabSz="457200">
              <a:defRPr>
                <a:solidFill>
                  <a:schemeClr val="tx1"/>
                </a:solidFill>
                <a:latin typeface="Calibri" panose="020F0502020204030204" pitchFamily="34" charset="0"/>
                <a:ea typeface="MS PGothic" panose="020B0600070205080204" pitchFamily="34" charset="-128"/>
              </a:defRPr>
            </a:lvl3pPr>
            <a:lvl4pPr marL="1600200" indent="-228600" defTabSz="457200">
              <a:defRPr>
                <a:solidFill>
                  <a:schemeClr val="tx1"/>
                </a:solidFill>
                <a:latin typeface="Calibri" panose="020F0502020204030204" pitchFamily="34" charset="0"/>
                <a:ea typeface="MS PGothic" panose="020B0600070205080204" pitchFamily="34" charset="-128"/>
              </a:defRPr>
            </a:lvl4pPr>
            <a:lvl5pPr marL="2057400" indent="-228600" defTabSz="4572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just"/>
            <a:r>
              <a:rPr lang="it-IT" altLang="it-IT" sz="2200" dirty="0" smtClean="0"/>
              <a:t>La prima </a:t>
            </a:r>
            <a:r>
              <a:rPr lang="it-IT" altLang="it-IT" sz="2200" dirty="0"/>
              <a:t>applicazione guidata del </a:t>
            </a:r>
            <a:r>
              <a:rPr lang="it-IT" altLang="it-IT" sz="2200" dirty="0" smtClean="0"/>
              <a:t>modello, </a:t>
            </a:r>
            <a:r>
              <a:rPr lang="it-IT" altLang="it-IT" sz="2200" dirty="0"/>
              <a:t>partita nell’ottobre del </a:t>
            </a:r>
            <a:r>
              <a:rPr lang="it-IT" altLang="it-IT" sz="2200" dirty="0" smtClean="0"/>
              <a:t>2012, ha </a:t>
            </a:r>
            <a:r>
              <a:rPr lang="it-IT" altLang="it-IT" sz="2200" dirty="0"/>
              <a:t>coinvolto circa 50 operatori accreditati con il coordinamento del </a:t>
            </a:r>
            <a:r>
              <a:rPr lang="it-IT" altLang="it-IT" sz="2200" dirty="0" smtClean="0"/>
              <a:t>Politecnico.</a:t>
            </a:r>
          </a:p>
          <a:p>
            <a:pPr algn="just"/>
            <a:r>
              <a:rPr lang="it-IT" altLang="it-IT" sz="2200" dirty="0" smtClean="0"/>
              <a:t>Con </a:t>
            </a:r>
            <a:r>
              <a:rPr lang="it-IT" altLang="it-IT" sz="2200" dirty="0"/>
              <a:t>decreto 9380 del 22 ottobre 2012, Regione Lombardia ha messo a regime il processo. </a:t>
            </a:r>
            <a:endParaRPr lang="it-IT" altLang="it-IT" sz="2200" dirty="0" smtClean="0"/>
          </a:p>
          <a:p>
            <a:pPr algn="just"/>
            <a:endParaRPr lang="it-IT" altLang="it-IT" sz="2200" dirty="0" smtClean="0"/>
          </a:p>
          <a:p>
            <a:pPr algn="just"/>
            <a:r>
              <a:rPr lang="it-IT" altLang="it-IT" sz="2200" dirty="0" smtClean="0"/>
              <a:t>Da allora </a:t>
            </a:r>
            <a:r>
              <a:rPr lang="it-IT" altLang="it-IT" sz="2200" b="1" u="sng" dirty="0" smtClean="0">
                <a:solidFill>
                  <a:srgbClr val="FF0000"/>
                </a:solidFill>
              </a:rPr>
              <a:t>per </a:t>
            </a:r>
            <a:r>
              <a:rPr lang="it-IT" altLang="it-IT" sz="2200" b="1" u="sng" dirty="0">
                <a:solidFill>
                  <a:srgbClr val="FF0000"/>
                </a:solidFill>
              </a:rPr>
              <a:t>gli Enti Accreditati al Lavoro </a:t>
            </a:r>
            <a:r>
              <a:rPr lang="it-IT" altLang="it-IT" sz="2200" dirty="0">
                <a:solidFill>
                  <a:srgbClr val="000000"/>
                </a:solidFill>
              </a:rPr>
              <a:t>di Regione Lombardia </a:t>
            </a:r>
            <a:r>
              <a:rPr lang="it-IT" altLang="it-IT" sz="2200" dirty="0" smtClean="0">
                <a:solidFill>
                  <a:srgbClr val="000000"/>
                </a:solidFill>
              </a:rPr>
              <a:t>è possibile </a:t>
            </a:r>
            <a:r>
              <a:rPr lang="it-IT" altLang="it-IT" sz="2200" dirty="0">
                <a:solidFill>
                  <a:srgbClr val="000000"/>
                </a:solidFill>
              </a:rPr>
              <a:t>certificare e validare le competenze acquisite in contesti non formali e informali, attraverso il </a:t>
            </a:r>
            <a:r>
              <a:rPr lang="it-IT" altLang="it-IT" sz="2200" i="1" u="sng" dirty="0">
                <a:solidFill>
                  <a:srgbClr val="953735"/>
                </a:solidFill>
              </a:rPr>
              <a:t>Processo di Certificazione delle Competenze acquisite in contesti non formali e informali.</a:t>
            </a:r>
          </a:p>
          <a:p>
            <a:pPr eaLnBrk="1" hangingPunct="1"/>
            <a:endParaRPr lang="it-IT" altLang="it-IT" sz="2200" i="1" u="sng" dirty="0">
              <a:solidFill>
                <a:srgbClr val="953735"/>
              </a:solidFill>
            </a:endParaRPr>
          </a:p>
        </p:txBody>
      </p:sp>
    </p:spTree>
    <p:extLst>
      <p:ext uri="{BB962C8B-B14F-4D97-AF65-F5344CB8AC3E}">
        <p14:creationId xmlns:p14="http://schemas.microsoft.com/office/powerpoint/2010/main" val="34401803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540982" y="4586154"/>
            <a:ext cx="18231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it-IT" altLang="it-IT" sz="2400" b="1" dirty="0">
                <a:solidFill>
                  <a:schemeClr val="accent6">
                    <a:lumMod val="50000"/>
                  </a:schemeClr>
                </a:solidFill>
              </a:rPr>
              <a:t>UN ESEMPIO</a:t>
            </a:r>
            <a:endParaRPr lang="en-US" altLang="it-IT" sz="2400" dirty="0">
              <a:solidFill>
                <a:schemeClr val="accent6">
                  <a:lumMod val="50000"/>
                </a:schemeClr>
              </a:solidFill>
            </a:endParaRPr>
          </a:p>
        </p:txBody>
      </p:sp>
      <p:sp>
        <p:nvSpPr>
          <p:cNvPr id="7171" name="CasellaDiTesto 3"/>
          <p:cNvSpPr txBox="1">
            <a:spLocks noChangeArrowheads="1"/>
          </p:cNvSpPr>
          <p:nvPr/>
        </p:nvSpPr>
        <p:spPr bwMode="auto">
          <a:xfrm>
            <a:off x="540982" y="1668882"/>
            <a:ext cx="9981442" cy="2554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it-IT" altLang="it-IT" sz="2200" b="1" dirty="0">
                <a:solidFill>
                  <a:srgbClr val="953735"/>
                </a:solidFill>
              </a:rPr>
              <a:t>Indicatore di competenza:</a:t>
            </a:r>
          </a:p>
          <a:p>
            <a:pPr eaLnBrk="1" hangingPunct="1"/>
            <a:r>
              <a:rPr lang="it-IT" altLang="it-IT" sz="2200" dirty="0"/>
              <a:t>è un elemento o un insieme di elementi, capace di segnalare o fornire informazioni sul possesso di una determinata competenza.</a:t>
            </a:r>
          </a:p>
          <a:p>
            <a:pPr eaLnBrk="1" hangingPunct="1"/>
            <a:endParaRPr lang="it-IT" altLang="it-IT" sz="2200" i="1" dirty="0"/>
          </a:p>
          <a:p>
            <a:pPr eaLnBrk="1" hangingPunct="1"/>
            <a:r>
              <a:rPr lang="it-IT" altLang="it-IT" sz="2200" b="1" i="1" dirty="0"/>
              <a:t>L’</a:t>
            </a:r>
            <a:r>
              <a:rPr lang="it-IT" altLang="ja-JP" sz="2200" b="1" i="1" dirty="0"/>
              <a:t>insieme degli Indicatori attribuiti a una competenza, esplicita i criteri distintivi e accertabili che rendono evidente, in modo adeguato, esaustivo e certo, rispetto al contesto di applicazione, il possesso/la presenza della competenza</a:t>
            </a:r>
            <a:r>
              <a:rPr lang="it-IT" altLang="ja-JP" sz="2200" b="1" dirty="0"/>
              <a:t>.</a:t>
            </a:r>
            <a:endParaRPr lang="it-IT" altLang="it-IT" sz="2200" b="1" dirty="0">
              <a:solidFill>
                <a:srgbClr val="004F8A"/>
              </a:solidFill>
            </a:endParaRPr>
          </a:p>
        </p:txBody>
      </p:sp>
      <p:sp>
        <p:nvSpPr>
          <p:cNvPr id="7172" name="CasellaDiTesto 3"/>
          <p:cNvSpPr txBox="1">
            <a:spLocks noChangeArrowheads="1"/>
          </p:cNvSpPr>
          <p:nvPr/>
        </p:nvSpPr>
        <p:spPr bwMode="auto">
          <a:xfrm>
            <a:off x="540982" y="5233317"/>
            <a:ext cx="9981442" cy="111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it-IT" altLang="it-IT" sz="2133" b="1" i="1" dirty="0">
                <a:solidFill>
                  <a:srgbClr val="800000"/>
                </a:solidFill>
              </a:rPr>
              <a:t>Competenza:</a:t>
            </a:r>
            <a:r>
              <a:rPr lang="it-IT" altLang="it-IT" sz="2133" b="1" i="1" dirty="0"/>
              <a:t> </a:t>
            </a:r>
            <a:r>
              <a:rPr lang="it-IT" altLang="it-IT" sz="2133" i="1" dirty="0"/>
              <a:t>eseguire la cucitura dei pezzi di un prodotto di pelletteria</a:t>
            </a:r>
          </a:p>
          <a:p>
            <a:pPr eaLnBrk="1" hangingPunct="1"/>
            <a:r>
              <a:rPr lang="it-IT" altLang="it-IT" sz="2133" b="1" i="1" dirty="0">
                <a:solidFill>
                  <a:srgbClr val="800000"/>
                </a:solidFill>
              </a:rPr>
              <a:t>Indicatore</a:t>
            </a:r>
            <a:r>
              <a:rPr lang="it-IT" altLang="it-IT" sz="2133" i="1" dirty="0"/>
              <a:t>:</a:t>
            </a:r>
            <a:r>
              <a:rPr lang="it-IT" altLang="it-IT" sz="2400" dirty="0"/>
              <a:t> </a:t>
            </a:r>
            <a:r>
              <a:rPr lang="it-IT" altLang="it-IT" sz="2400" i="1" dirty="0"/>
              <a:t>g</a:t>
            </a:r>
            <a:r>
              <a:rPr lang="it-IT" altLang="it-IT" sz="2133" i="1" dirty="0"/>
              <a:t>rado di conformità agli standard di qualità di riferimento delle cuciture prodotte (i.e. resistenza; precisione; adeguatezza rispetto al materiale e al prodotto)</a:t>
            </a:r>
            <a:endParaRPr lang="it-IT" altLang="it-IT" sz="2133" b="1" dirty="0">
              <a:solidFill>
                <a:srgbClr val="004F8A"/>
              </a:solidFill>
            </a:endParaRPr>
          </a:p>
        </p:txBody>
      </p:sp>
    </p:spTree>
    <p:extLst>
      <p:ext uri="{BB962C8B-B14F-4D97-AF65-F5344CB8AC3E}">
        <p14:creationId xmlns:p14="http://schemas.microsoft.com/office/powerpoint/2010/main" val="17092360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527051" y="1400010"/>
            <a:ext cx="10009021" cy="841127"/>
          </a:xfrm>
          <a:prstGeom prst="rect">
            <a:avLst/>
          </a:prstGeom>
          <a:noFill/>
          <a:ln>
            <a:noFill/>
          </a:ln>
          <a:effectLst/>
          <a:extLst/>
        </p:spPr>
        <p:txBody>
          <a:bodyPr wrap="square" lIns="486680" tIns="203136" bIns="203136" anchor="ctr">
            <a:spAutoFit/>
          </a:bodyPr>
          <a:lstStyle/>
          <a:p>
            <a:pPr>
              <a:defRPr/>
            </a:pPr>
            <a:r>
              <a:rPr lang="it-IT" sz="2800" b="1" dirty="0" smtClean="0" bmk="">
                <a:solidFill>
                  <a:schemeClr val="accent6">
                    <a:lumMod val="50000"/>
                  </a:schemeClr>
                </a:solidFill>
                <a:latin typeface="+mj-lt"/>
                <a:ea typeface="ヒラギノ角ゴ Pro W3" charset="0"/>
                <a:cs typeface="Arial" pitchFamily="34" charset="0"/>
              </a:rPr>
              <a:t>Il </a:t>
            </a:r>
            <a:r>
              <a:rPr lang="it-IT" sz="2800" b="1" dirty="0" bmk="">
                <a:solidFill>
                  <a:schemeClr val="accent6">
                    <a:lumMod val="50000"/>
                  </a:schemeClr>
                </a:solidFill>
                <a:latin typeface="+mj-lt"/>
                <a:ea typeface="ヒラギノ角ゴ Pro W3" charset="0"/>
                <a:cs typeface="Arial" pitchFamily="34" charset="0"/>
              </a:rPr>
              <a:t>Processo di </a:t>
            </a:r>
            <a:r>
              <a:rPr lang="it-IT" sz="2800" b="1" dirty="0" smtClean="0" bmk="">
                <a:solidFill>
                  <a:schemeClr val="accent6">
                    <a:lumMod val="50000"/>
                  </a:schemeClr>
                </a:solidFill>
                <a:latin typeface="+mj-lt"/>
                <a:ea typeface="ヒラギノ角ゴ Pro W3" charset="0"/>
                <a:cs typeface="Arial" pitchFamily="34" charset="0"/>
              </a:rPr>
              <a:t>Certificazione: l</a:t>
            </a:r>
            <a:r>
              <a:rPr lang="it-IT" sz="2800" b="1" dirty="0" smtClean="0" bmk="">
                <a:solidFill>
                  <a:schemeClr val="accent6">
                    <a:lumMod val="50000"/>
                  </a:schemeClr>
                </a:solidFill>
                <a:latin typeface="+mj-lt"/>
                <a:ea typeface="MS Gothic" pitchFamily="49" charset="-128"/>
                <a:cs typeface="Times New Roman" pitchFamily="18" charset="0"/>
              </a:rPr>
              <a:t>e </a:t>
            </a:r>
            <a:r>
              <a:rPr lang="it-IT" sz="2800" b="1" dirty="0" bmk="">
                <a:solidFill>
                  <a:schemeClr val="accent6">
                    <a:lumMod val="50000"/>
                  </a:schemeClr>
                </a:solidFill>
                <a:latin typeface="+mj-lt"/>
                <a:ea typeface="MS Gothic" pitchFamily="49" charset="-128"/>
                <a:cs typeface="Times New Roman" pitchFamily="18" charset="0"/>
              </a:rPr>
              <a:t>fasi e i tempi in breve </a:t>
            </a:r>
            <a:r>
              <a:rPr lang="it-IT" sz="2800" dirty="0" bmk="">
                <a:solidFill>
                  <a:schemeClr val="accent6">
                    <a:lumMod val="50000"/>
                  </a:schemeClr>
                </a:solidFill>
                <a:latin typeface="+mj-lt"/>
                <a:ea typeface="MS Gothic" pitchFamily="49" charset="-128"/>
                <a:cs typeface="Times New Roman" pitchFamily="18" charset="0"/>
              </a:rPr>
              <a:t>(3-6 mesi</a:t>
            </a:r>
            <a:r>
              <a:rPr lang="it-IT" sz="2800" dirty="0" smtClean="0" bmk="">
                <a:solidFill>
                  <a:schemeClr val="accent6">
                    <a:lumMod val="50000"/>
                  </a:schemeClr>
                </a:solidFill>
                <a:latin typeface="+mj-lt"/>
                <a:ea typeface="MS Gothic" pitchFamily="49" charset="-128"/>
                <a:cs typeface="Times New Roman" pitchFamily="18" charset="0"/>
              </a:rPr>
              <a:t>)</a:t>
            </a:r>
            <a:endParaRPr lang="it-IT" sz="2800" dirty="0">
              <a:solidFill>
                <a:schemeClr val="accent6">
                  <a:lumMod val="50000"/>
                </a:schemeClr>
              </a:solidFill>
              <a:latin typeface="+mj-lt"/>
              <a:ea typeface="MS Gothic" pitchFamily="49" charset="-128"/>
              <a:cs typeface="Times New Roman" pitchFamily="18" charset="0"/>
            </a:endParaRPr>
          </a:p>
        </p:txBody>
      </p:sp>
      <p:pic>
        <p:nvPicPr>
          <p:cNvPr id="9219" name="Immagine 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52" y="2425804"/>
            <a:ext cx="10265833" cy="230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6"/>
          <p:cNvSpPr>
            <a:spLocks noChangeArrowheads="1"/>
          </p:cNvSpPr>
          <p:nvPr/>
        </p:nvSpPr>
        <p:spPr bwMode="auto">
          <a:xfrm>
            <a:off x="527051" y="5432097"/>
            <a:ext cx="104648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just" eaLnBrk="1" hangingPunct="1"/>
            <a:r>
              <a:rPr lang="it-IT" altLang="it-IT" sz="2200" dirty="0">
                <a:solidFill>
                  <a:srgbClr val="000000"/>
                </a:solidFill>
                <a:latin typeface="+mn-lt"/>
                <a:ea typeface="ヒラギノ角ゴ Pro W3" pitchFamily="2" charset="-128"/>
              </a:rPr>
              <a:t>E</a:t>
            </a:r>
            <a:r>
              <a:rPr lang="ja-JP" altLang="it-IT" sz="2200" dirty="0" smtClean="0">
                <a:solidFill>
                  <a:srgbClr val="000000"/>
                </a:solidFill>
                <a:latin typeface="+mn-lt"/>
                <a:ea typeface="ヒラギノ角ゴ Pro W3" pitchFamily="2" charset="-128"/>
              </a:rPr>
              <a:t>’</a:t>
            </a:r>
            <a:r>
              <a:rPr lang="it-IT" altLang="ja-JP" sz="2200" dirty="0" smtClean="0">
                <a:solidFill>
                  <a:srgbClr val="000000"/>
                </a:solidFill>
                <a:latin typeface="+mn-lt"/>
                <a:ea typeface="ヒラギノ角ゴ Pro W3" pitchFamily="2" charset="-128"/>
              </a:rPr>
              <a:t>possibile </a:t>
            </a:r>
            <a:r>
              <a:rPr lang="it-IT" altLang="ja-JP" sz="2200" dirty="0">
                <a:solidFill>
                  <a:srgbClr val="000000"/>
                </a:solidFill>
                <a:latin typeface="+mn-lt"/>
                <a:ea typeface="ヒラギノ角ゴ Pro W3" pitchFamily="2" charset="-128"/>
              </a:rPr>
              <a:t>che la certificazione possa essere svolta in tempi inferiori. Se, al contrario, il processo si protraesse oltre il limite massimo indicato, è necessario accertare le cause di tale ritardo per una tempestiva risoluzione dei problemi riscontrati, pena l</a:t>
            </a:r>
            <a:r>
              <a:rPr lang="ja-JP" altLang="it-IT" sz="2200" dirty="0">
                <a:solidFill>
                  <a:srgbClr val="000000"/>
                </a:solidFill>
                <a:latin typeface="+mn-lt"/>
                <a:ea typeface="ヒラギノ角ゴ Pro W3" pitchFamily="2" charset="-128"/>
              </a:rPr>
              <a:t>’</a:t>
            </a:r>
            <a:r>
              <a:rPr lang="it-IT" altLang="ja-JP" sz="2200" dirty="0">
                <a:solidFill>
                  <a:srgbClr val="000000"/>
                </a:solidFill>
                <a:latin typeface="+mn-lt"/>
                <a:ea typeface="ヒラギノ角ゴ Pro W3" pitchFamily="2" charset="-128"/>
              </a:rPr>
              <a:t>invalidamento </a:t>
            </a:r>
            <a:r>
              <a:rPr lang="it-IT" altLang="ja-JP" sz="2200" dirty="0" err="1">
                <a:solidFill>
                  <a:srgbClr val="000000"/>
                </a:solidFill>
                <a:latin typeface="+mn-lt"/>
                <a:ea typeface="ヒラギノ角ゴ Pro W3" pitchFamily="2" charset="-128"/>
              </a:rPr>
              <a:t>dell</a:t>
            </a:r>
            <a:r>
              <a:rPr lang="ja-JP" altLang="it-IT" sz="2200" dirty="0">
                <a:solidFill>
                  <a:srgbClr val="000000"/>
                </a:solidFill>
                <a:latin typeface="+mn-lt"/>
                <a:ea typeface="ヒラギノ角ゴ Pro W3" pitchFamily="2" charset="-128"/>
              </a:rPr>
              <a:t>’</a:t>
            </a:r>
            <a:r>
              <a:rPr lang="it-IT" altLang="ja-JP" sz="2200" dirty="0">
                <a:solidFill>
                  <a:srgbClr val="000000"/>
                </a:solidFill>
                <a:latin typeface="+mn-lt"/>
                <a:ea typeface="ヒラギノ角ゴ Pro W3" pitchFamily="2" charset="-128"/>
              </a:rPr>
              <a:t>intera procedura.</a:t>
            </a:r>
            <a:endParaRPr lang="it-IT" altLang="it-IT" sz="2200" dirty="0">
              <a:latin typeface="+mn-lt"/>
              <a:ea typeface="ヒラギノ角ゴ Pro W3" pitchFamily="2" charset="-128"/>
            </a:endParaRPr>
          </a:p>
        </p:txBody>
      </p:sp>
      <p:sp>
        <p:nvSpPr>
          <p:cNvPr id="5" name="Rettangolo 4"/>
          <p:cNvSpPr/>
          <p:nvPr/>
        </p:nvSpPr>
        <p:spPr>
          <a:xfrm>
            <a:off x="527051" y="2425806"/>
            <a:ext cx="4320116" cy="2590800"/>
          </a:xfrm>
          <a:prstGeom prst="rect">
            <a:avLst/>
          </a:prstGeom>
          <a:solidFill>
            <a:srgbClr val="FF00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a:p>
        </p:txBody>
      </p:sp>
      <p:sp>
        <p:nvSpPr>
          <p:cNvPr id="6" name="Rettangolo 5"/>
          <p:cNvSpPr/>
          <p:nvPr/>
        </p:nvSpPr>
        <p:spPr>
          <a:xfrm>
            <a:off x="6769100" y="2425805"/>
            <a:ext cx="2015067" cy="2590800"/>
          </a:xfrm>
          <a:prstGeom prst="rect">
            <a:avLst/>
          </a:prstGeom>
          <a:solidFill>
            <a:srgbClr val="FF00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a:p>
        </p:txBody>
      </p:sp>
      <p:sp>
        <p:nvSpPr>
          <p:cNvPr id="7" name="Rettangolo 6"/>
          <p:cNvSpPr/>
          <p:nvPr/>
        </p:nvSpPr>
        <p:spPr>
          <a:xfrm>
            <a:off x="8784167" y="2425803"/>
            <a:ext cx="2305049" cy="2590800"/>
          </a:xfrm>
          <a:prstGeom prst="rect">
            <a:avLst/>
          </a:prstGeom>
          <a:solidFill>
            <a:srgbClr val="FF00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a:p>
        </p:txBody>
      </p:sp>
      <p:sp>
        <p:nvSpPr>
          <p:cNvPr id="8" name="Rettangolo 7"/>
          <p:cNvSpPr/>
          <p:nvPr/>
        </p:nvSpPr>
        <p:spPr>
          <a:xfrm>
            <a:off x="4847167" y="2425805"/>
            <a:ext cx="1921933" cy="2590800"/>
          </a:xfrm>
          <a:prstGeom prst="rect">
            <a:avLst/>
          </a:prstGeom>
          <a:solidFill>
            <a:srgbClr val="FF00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a:p>
        </p:txBody>
      </p:sp>
    </p:spTree>
    <p:extLst>
      <p:ext uri="{BB962C8B-B14F-4D97-AF65-F5344CB8AC3E}">
        <p14:creationId xmlns:p14="http://schemas.microsoft.com/office/powerpoint/2010/main" val="951129257"/>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xit" presetSubtype="0" fill="hold" grpId="1" nodeType="clickEffect">
                                  <p:stCondLst>
                                    <p:cond delay="0"/>
                                  </p:stCondLst>
                                  <p:childTnLst>
                                    <p:animEffect transition="out" filter="dissolv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9"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xit" presetSubtype="0" fill="hold" grpId="1" nodeType="clickEffect">
                                  <p:stCondLst>
                                    <p:cond delay="0"/>
                                  </p:stCondLst>
                                  <p:childTnLst>
                                    <p:animEffect transition="out" filter="dissolv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par>
                                <p:cTn id="21" presetID="9"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xit" presetSubtype="0" fill="hold" grpId="1" nodeType="clickEffect">
                                  <p:stCondLst>
                                    <p:cond delay="0"/>
                                  </p:stCondLst>
                                  <p:childTnLst>
                                    <p:animEffect transition="out" filter="dissolve">
                                      <p:cBhvr>
                                        <p:cTn id="27" dur="500"/>
                                        <p:tgtEl>
                                          <p:spTgt spid="6"/>
                                        </p:tgtEl>
                                      </p:cBhvr>
                                    </p:animEffect>
                                    <p:set>
                                      <p:cBhvr>
                                        <p:cTn id="28" dur="1" fill="hold">
                                          <p:stCondLst>
                                            <p:cond delay="499"/>
                                          </p:stCondLst>
                                        </p:cTn>
                                        <p:tgtEl>
                                          <p:spTgt spid="6"/>
                                        </p:tgtEl>
                                        <p:attrNameLst>
                                          <p:attrName>style.visibility</p:attrName>
                                        </p:attrNameLst>
                                      </p:cBhvr>
                                      <p:to>
                                        <p:strVal val="hidden"/>
                                      </p:to>
                                    </p:set>
                                  </p:childTnLst>
                                </p:cTn>
                              </p:par>
                              <p:par>
                                <p:cTn id="29" presetID="9"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dissolve">
                                      <p:cBhvr>
                                        <p:cTn id="31" dur="500"/>
                                        <p:tgtEl>
                                          <p:spTgt spid="7"/>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9" presetClass="exit" presetSubtype="0" fill="hold" grpId="1" nodeType="clickEffect">
                                  <p:stCondLst>
                                    <p:cond delay="0"/>
                                  </p:stCondLst>
                                  <p:childTnLst>
                                    <p:animEffect transition="out" filter="dissolve">
                                      <p:cBhvr>
                                        <p:cTn id="35" dur="500"/>
                                        <p:tgtEl>
                                          <p:spTgt spid="7"/>
                                        </p:tgtEl>
                                      </p:cBhvr>
                                    </p:animEffect>
                                    <p:set>
                                      <p:cBhvr>
                                        <p:cTn id="3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450377" y="1626390"/>
            <a:ext cx="10099343" cy="523220"/>
          </a:xfrm>
          <a:prstGeom prst="rect">
            <a:avLst/>
          </a:prstGeom>
          <a:noFill/>
          <a:ln w="9525">
            <a:noFill/>
            <a:miter lim="800000"/>
            <a:headEnd/>
            <a:tailEnd/>
          </a:ln>
        </p:spPr>
        <p:txBody>
          <a:bodyPr wrap="square">
            <a:spAutoFit/>
          </a:bodyPr>
          <a:lstStyle/>
          <a:p>
            <a:pPr eaLnBrk="1" hangingPunct="1">
              <a:defRPr/>
            </a:pPr>
            <a:r>
              <a:rPr lang="it-IT" sz="2800" b="1" dirty="0">
                <a:solidFill>
                  <a:schemeClr val="accent6">
                    <a:lumMod val="50000"/>
                  </a:schemeClr>
                </a:solidFill>
                <a:latin typeface="+mj-lt"/>
                <a:cs typeface="Arial" charset="0"/>
              </a:rPr>
              <a:t>Le figure cardine del processo</a:t>
            </a:r>
          </a:p>
        </p:txBody>
      </p:sp>
      <p:sp>
        <p:nvSpPr>
          <p:cNvPr id="10243" name="CasellaDiTesto 3"/>
          <p:cNvSpPr txBox="1">
            <a:spLocks noChangeArrowheads="1"/>
          </p:cNvSpPr>
          <p:nvPr/>
        </p:nvSpPr>
        <p:spPr bwMode="auto">
          <a:xfrm>
            <a:off x="450377" y="2435400"/>
            <a:ext cx="9910486"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Calibri" panose="020F0502020204030204" pitchFamily="34" charset="0"/>
                <a:ea typeface="MS PGothic" panose="020B0600070205080204" pitchFamily="34" charset="-128"/>
              </a:defRPr>
            </a:lvl1pPr>
            <a:lvl2pPr marL="914400" indent="-45720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buFont typeface="Calibri" panose="020F0502020204030204" pitchFamily="34" charset="0"/>
              <a:buAutoNum type="arabicPeriod"/>
            </a:pPr>
            <a:r>
              <a:rPr lang="it-IT" altLang="it-IT" sz="2200" b="1" dirty="0"/>
              <a:t>Responsabile della Certificazione delle competenze</a:t>
            </a:r>
            <a:r>
              <a:rPr lang="it-IT" altLang="it-IT" sz="2200" dirty="0"/>
              <a:t> (professionalità all’interno dell’ente)</a:t>
            </a:r>
          </a:p>
          <a:p>
            <a:pPr eaLnBrk="1" hangingPunct="1">
              <a:buFont typeface="Calibri" panose="020F0502020204030204" pitchFamily="34" charset="0"/>
              <a:buAutoNum type="arabicPeriod"/>
            </a:pPr>
            <a:r>
              <a:rPr lang="it-IT" altLang="it-IT" sz="2200" b="1" dirty="0"/>
              <a:t>Assessor: </a:t>
            </a:r>
          </a:p>
          <a:p>
            <a:pPr lvl="1" eaLnBrk="1" hangingPunct="1">
              <a:buFont typeface="Calibri" panose="020F0502020204030204" pitchFamily="34" charset="0"/>
              <a:buAutoNum type="alphaLcPeriod"/>
            </a:pPr>
            <a:r>
              <a:rPr lang="it-IT" altLang="ja-JP" sz="2200" dirty="0"/>
              <a:t>Esterno all’ente</a:t>
            </a:r>
          </a:p>
          <a:p>
            <a:pPr lvl="1" eaLnBrk="1" hangingPunct="1">
              <a:buFont typeface="Calibri" panose="020F0502020204030204" pitchFamily="34" charset="0"/>
              <a:buAutoNum type="alphaLcPeriod"/>
            </a:pPr>
            <a:r>
              <a:rPr lang="it-IT" altLang="ja-JP" sz="2200" dirty="0"/>
              <a:t>Dal mondo aziendale/imprenditoriale</a:t>
            </a:r>
          </a:p>
          <a:p>
            <a:pPr lvl="1" eaLnBrk="1" hangingPunct="1">
              <a:buFont typeface="Calibri" panose="020F0502020204030204" pitchFamily="34" charset="0"/>
              <a:buAutoNum type="alphaLcPeriod"/>
            </a:pPr>
            <a:r>
              <a:rPr lang="it-IT" altLang="ja-JP" sz="2200" dirty="0"/>
              <a:t>Diverso dall’eventuale tutor </a:t>
            </a:r>
          </a:p>
          <a:p>
            <a:pPr lvl="1" eaLnBrk="1" hangingPunct="1">
              <a:buFont typeface="Calibri" panose="020F0502020204030204" pitchFamily="34" charset="0"/>
              <a:buAutoNum type="alphaLcPeriod"/>
            </a:pPr>
            <a:r>
              <a:rPr lang="it-IT" altLang="ja-JP" sz="2200" dirty="0"/>
              <a:t>Selezionato dall’Ente </a:t>
            </a:r>
          </a:p>
          <a:p>
            <a:pPr lvl="1" eaLnBrk="1" hangingPunct="1">
              <a:buFont typeface="Calibri" panose="020F0502020204030204" pitchFamily="34" charset="0"/>
              <a:buAutoNum type="alphaLcPeriod"/>
            </a:pPr>
            <a:r>
              <a:rPr lang="it-IT" altLang="ja-JP" sz="2200" dirty="0"/>
              <a:t>Competenze specifiche nel campo da valutare</a:t>
            </a:r>
          </a:p>
          <a:p>
            <a:pPr eaLnBrk="1" hangingPunct="1">
              <a:buFont typeface="Calibri" panose="020F0502020204030204" pitchFamily="34" charset="0"/>
              <a:buAutoNum type="arabicPeriod"/>
            </a:pPr>
            <a:r>
              <a:rPr lang="it-IT" altLang="ja-JP" sz="2200" b="1" dirty="0"/>
              <a:t>Tutor</a:t>
            </a:r>
            <a:r>
              <a:rPr lang="it-IT" altLang="ja-JP" sz="2200" dirty="0"/>
              <a:t>: opzionale e su richiesta del candidato (F3 – Portfolio Evidenze)</a:t>
            </a:r>
          </a:p>
          <a:p>
            <a:pPr eaLnBrk="1" hangingPunct="1">
              <a:buFont typeface="Calibri" panose="020F0502020204030204" pitchFamily="34" charset="0"/>
              <a:buAutoNum type="arabicPeriod"/>
            </a:pPr>
            <a:r>
              <a:rPr lang="it-IT" altLang="ja-JP" sz="2200" b="1" dirty="0"/>
              <a:t>Servizio Assistenza</a:t>
            </a:r>
            <a:endParaRPr lang="it-IT" altLang="it-IT" sz="2200" b="1" i="1" dirty="0"/>
          </a:p>
        </p:txBody>
      </p:sp>
    </p:spTree>
    <p:extLst>
      <p:ext uri="{BB962C8B-B14F-4D97-AF65-F5344CB8AC3E}">
        <p14:creationId xmlns:p14="http://schemas.microsoft.com/office/powerpoint/2010/main" val="41053822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482222" y="1489914"/>
            <a:ext cx="10094793" cy="523220"/>
          </a:xfrm>
          <a:prstGeom prst="rect">
            <a:avLst/>
          </a:prstGeom>
          <a:noFill/>
          <a:ln w="9525">
            <a:noFill/>
            <a:miter lim="800000"/>
            <a:headEnd/>
            <a:tailEnd/>
          </a:ln>
        </p:spPr>
        <p:txBody>
          <a:bodyPr wrap="square">
            <a:spAutoFit/>
          </a:bodyPr>
          <a:lstStyle/>
          <a:p>
            <a:pPr eaLnBrk="1" hangingPunct="1">
              <a:defRPr/>
            </a:pPr>
            <a:r>
              <a:rPr lang="it-IT" sz="2800" b="1" dirty="0">
                <a:solidFill>
                  <a:schemeClr val="accent6">
                    <a:lumMod val="50000"/>
                  </a:schemeClr>
                </a:solidFill>
                <a:latin typeface="+mj-lt"/>
                <a:cs typeface="Arial" charset="0"/>
              </a:rPr>
              <a:t>Il processo fase 1 – la presentazione della domanda</a:t>
            </a:r>
          </a:p>
        </p:txBody>
      </p:sp>
      <p:sp>
        <p:nvSpPr>
          <p:cNvPr id="10243" name="CasellaDiTesto 3"/>
          <p:cNvSpPr txBox="1">
            <a:spLocks noChangeArrowheads="1"/>
          </p:cNvSpPr>
          <p:nvPr/>
        </p:nvSpPr>
        <p:spPr bwMode="auto">
          <a:xfrm>
            <a:off x="482222" y="2503639"/>
            <a:ext cx="9958315" cy="3702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Calibri" panose="020F0502020204030204" pitchFamily="34" charset="0"/>
                <a:ea typeface="MS PGothic" panose="020B0600070205080204" pitchFamily="34" charset="-128"/>
              </a:defRPr>
            </a:lvl1pPr>
            <a:lvl2pPr marL="914400" indent="-45720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indent="0" algn="just">
              <a:defRPr/>
            </a:pPr>
            <a:r>
              <a:rPr lang="it-IT" sz="2133" dirty="0">
                <a:solidFill>
                  <a:schemeClr val="tx2">
                    <a:lumMod val="50000"/>
                  </a:schemeClr>
                </a:solidFill>
                <a:latin typeface="Calibri"/>
                <a:ea typeface="ＭＳ Ｐゴシック" pitchFamily="34" charset="-128"/>
                <a:cs typeface="Arial" charset="0"/>
              </a:rPr>
              <a:t>L’input del processo è rappresentato dalla presentazione di una formale richiesta di certificazione di una o più competenze, presso un ente accreditato al lavoro da parte della persona interessata. La/le competenza/e sono  preliminarmente individuate dalla persona interessata, sulla base del Repertorio Regionale QRSP</a:t>
            </a:r>
          </a:p>
          <a:p>
            <a:pPr marL="0" indent="0" algn="just">
              <a:defRPr/>
            </a:pPr>
            <a:endParaRPr lang="it-IT" sz="2133" dirty="0">
              <a:solidFill>
                <a:schemeClr val="tx2">
                  <a:lumMod val="50000"/>
                </a:schemeClr>
              </a:solidFill>
              <a:latin typeface="Calibri"/>
              <a:ea typeface="ＭＳ Ｐゴシック" pitchFamily="34" charset="-128"/>
              <a:cs typeface="Arial" charset="0"/>
            </a:endParaRPr>
          </a:p>
          <a:p>
            <a:pPr marL="0" indent="0" algn="just">
              <a:defRPr/>
            </a:pPr>
            <a:r>
              <a:rPr lang="it-IT" sz="2133" dirty="0">
                <a:solidFill>
                  <a:schemeClr val="tx2">
                    <a:lumMod val="50000"/>
                  </a:schemeClr>
                </a:solidFill>
                <a:latin typeface="Calibri"/>
                <a:ea typeface="ＭＳ Ｐゴシック" pitchFamily="34" charset="-128"/>
                <a:cs typeface="Arial" charset="0"/>
              </a:rPr>
              <a:t>La persona interessata può scegliere di richiedere la certificazione per un intero profilo professionale oppure per singole competenze. Una volta individuato l’oggetto della certificazione, il primo passo consiste nella produzione del CV formato EUROPASS (Modello 1) e di una scheda che descrive le proprie esperienze (Modello 2). Nella scheda descrittiva vengono elencate in modo sintetico le esperienze professionali, e/o personali, ritenute più rilevanti per la/le competenza/e per cui si fa richiesta di certificazione. </a:t>
            </a:r>
          </a:p>
        </p:txBody>
      </p:sp>
    </p:spTree>
    <p:extLst>
      <p:ext uri="{BB962C8B-B14F-4D97-AF65-F5344CB8AC3E}">
        <p14:creationId xmlns:p14="http://schemas.microsoft.com/office/powerpoint/2010/main" val="7124694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495869" y="1544505"/>
            <a:ext cx="10094793" cy="523220"/>
          </a:xfrm>
          <a:prstGeom prst="rect">
            <a:avLst/>
          </a:prstGeom>
          <a:noFill/>
          <a:ln w="9525">
            <a:noFill/>
            <a:miter lim="800000"/>
            <a:headEnd/>
            <a:tailEnd/>
          </a:ln>
        </p:spPr>
        <p:txBody>
          <a:bodyPr wrap="square">
            <a:spAutoFit/>
          </a:bodyPr>
          <a:lstStyle/>
          <a:p>
            <a:pPr eaLnBrk="1" hangingPunct="1">
              <a:defRPr/>
            </a:pPr>
            <a:r>
              <a:rPr lang="it-IT" sz="2800" b="1" dirty="0">
                <a:solidFill>
                  <a:schemeClr val="accent6">
                    <a:lumMod val="50000"/>
                  </a:schemeClr>
                </a:solidFill>
                <a:latin typeface="+mj-lt"/>
                <a:cs typeface="Arial" charset="0"/>
              </a:rPr>
              <a:t>Il processo fase 1 – la presentazione della domanda</a:t>
            </a:r>
          </a:p>
        </p:txBody>
      </p:sp>
      <p:sp>
        <p:nvSpPr>
          <p:cNvPr id="10243" name="CasellaDiTesto 3"/>
          <p:cNvSpPr txBox="1">
            <a:spLocks noChangeArrowheads="1"/>
          </p:cNvSpPr>
          <p:nvPr/>
        </p:nvSpPr>
        <p:spPr bwMode="auto">
          <a:xfrm>
            <a:off x="495869" y="2176093"/>
            <a:ext cx="10094793" cy="245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Calibri" panose="020F0502020204030204" pitchFamily="34" charset="0"/>
                <a:ea typeface="MS PGothic" panose="020B0600070205080204" pitchFamily="34" charset="-128"/>
              </a:defRPr>
            </a:lvl1pPr>
            <a:lvl2pPr marL="914400" indent="-45720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indent="0" algn="just">
              <a:defRPr/>
            </a:pPr>
            <a:endParaRPr lang="it-IT" sz="2133" dirty="0">
              <a:solidFill>
                <a:srgbClr val="4F81BD">
                  <a:lumMod val="75000"/>
                </a:srgbClr>
              </a:solidFill>
              <a:latin typeface="Calibri"/>
              <a:ea typeface="ＭＳ Ｐゴシック" pitchFamily="34" charset="-128"/>
              <a:cs typeface="Arial" charset="0"/>
            </a:endParaRPr>
          </a:p>
          <a:p>
            <a:pPr marL="0" indent="0" algn="just">
              <a:defRPr/>
            </a:pPr>
            <a:r>
              <a:rPr lang="it-IT" sz="2200" dirty="0">
                <a:latin typeface="Calibri"/>
                <a:ea typeface="ＭＳ Ｐゴシック" pitchFamily="34" charset="-128"/>
                <a:cs typeface="Arial" charset="0"/>
              </a:rPr>
              <a:t>La documentazione viene quindi allegata alla formale richiesta di certificazione.</a:t>
            </a:r>
          </a:p>
          <a:p>
            <a:pPr marL="0" indent="0" algn="just">
              <a:defRPr/>
            </a:pPr>
            <a:endParaRPr lang="it-IT" sz="2200" dirty="0">
              <a:latin typeface="Calibri"/>
              <a:ea typeface="ＭＳ Ｐゴシック" pitchFamily="34" charset="-128"/>
              <a:cs typeface="Arial" charset="0"/>
            </a:endParaRPr>
          </a:p>
          <a:p>
            <a:pPr marL="0" indent="0" algn="just">
              <a:defRPr/>
            </a:pPr>
            <a:r>
              <a:rPr lang="it-IT" sz="2200" dirty="0">
                <a:latin typeface="Calibri"/>
                <a:ea typeface="ＭＳ Ｐゴシック" pitchFamily="34" charset="-128"/>
                <a:cs typeface="Arial" charset="0"/>
              </a:rPr>
              <a:t>In questa fase, al fine di una corretta compilazione della documentazione e di una coerente individuazione della competenza da certificare, il candidato può richiedere assistenza rivolgendosi al Servizio di Assistenza (di seguito SA) dell’operatore accreditato al lavoro </a:t>
            </a:r>
            <a:r>
              <a:rPr lang="it-IT" sz="2200" dirty="0" smtClean="0">
                <a:latin typeface="Calibri"/>
                <a:ea typeface="ＭＳ Ｐゴシック" pitchFamily="34" charset="-128"/>
                <a:cs typeface="Arial" charset="0"/>
              </a:rPr>
              <a:t>prescelto.</a:t>
            </a:r>
            <a:endParaRPr lang="it-IT" sz="2200" dirty="0">
              <a:latin typeface="Calibri"/>
              <a:ea typeface="ＭＳ Ｐゴシック" pitchFamily="34" charset="-128"/>
              <a:cs typeface="Arial" charset="0"/>
            </a:endParaRPr>
          </a:p>
        </p:txBody>
      </p:sp>
    </p:spTree>
    <p:extLst>
      <p:ext uri="{BB962C8B-B14F-4D97-AF65-F5344CB8AC3E}">
        <p14:creationId xmlns:p14="http://schemas.microsoft.com/office/powerpoint/2010/main" val="4011272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537982" y="1544503"/>
            <a:ext cx="10039033" cy="523220"/>
          </a:xfrm>
          <a:prstGeom prst="rect">
            <a:avLst/>
          </a:prstGeom>
          <a:noFill/>
          <a:ln w="9525">
            <a:noFill/>
            <a:miter lim="800000"/>
            <a:headEnd/>
            <a:tailEnd/>
          </a:ln>
        </p:spPr>
        <p:txBody>
          <a:bodyPr wrap="square">
            <a:spAutoFit/>
          </a:bodyPr>
          <a:lstStyle/>
          <a:p>
            <a:pPr eaLnBrk="1" hangingPunct="1">
              <a:defRPr/>
            </a:pPr>
            <a:r>
              <a:rPr lang="it-IT" sz="2800" b="1" dirty="0">
                <a:solidFill>
                  <a:schemeClr val="accent6">
                    <a:lumMod val="50000"/>
                  </a:schemeClr>
                </a:solidFill>
                <a:latin typeface="+mj-lt"/>
                <a:cs typeface="Arial" charset="0"/>
              </a:rPr>
              <a:t>Il processo fase 1 – la presentazione della </a:t>
            </a:r>
            <a:r>
              <a:rPr lang="it-IT" sz="2800" b="1" dirty="0" smtClean="0">
                <a:solidFill>
                  <a:schemeClr val="accent6">
                    <a:lumMod val="50000"/>
                  </a:schemeClr>
                </a:solidFill>
                <a:latin typeface="+mj-lt"/>
                <a:cs typeface="Arial" charset="0"/>
              </a:rPr>
              <a:t>domanda</a:t>
            </a:r>
            <a:endParaRPr lang="it-IT" sz="2800" b="1" dirty="0">
              <a:solidFill>
                <a:schemeClr val="accent6">
                  <a:lumMod val="50000"/>
                </a:schemeClr>
              </a:solidFill>
              <a:latin typeface="+mj-lt"/>
              <a:cs typeface="Arial" charset="0"/>
            </a:endParaRPr>
          </a:p>
        </p:txBody>
      </p:sp>
      <p:sp>
        <p:nvSpPr>
          <p:cNvPr id="10243" name="CasellaDiTesto 3"/>
          <p:cNvSpPr txBox="1">
            <a:spLocks noChangeArrowheads="1"/>
          </p:cNvSpPr>
          <p:nvPr/>
        </p:nvSpPr>
        <p:spPr bwMode="auto">
          <a:xfrm>
            <a:off x="537982" y="2311875"/>
            <a:ext cx="10039033"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Calibri" panose="020F0502020204030204" pitchFamily="34" charset="0"/>
                <a:ea typeface="MS PGothic" panose="020B0600070205080204" pitchFamily="34" charset="-128"/>
              </a:defRPr>
            </a:lvl1pPr>
            <a:lvl2pPr marL="914400" indent="-45720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indent="0">
              <a:defRPr/>
            </a:pPr>
            <a:r>
              <a:rPr lang="it-IT" sz="2200" dirty="0" smtClean="0">
                <a:latin typeface="Calibri"/>
                <a:ea typeface="ＭＳ Ｐゴシック" pitchFamily="34" charset="-128"/>
                <a:cs typeface="Arial" charset="0"/>
              </a:rPr>
              <a:t>I </a:t>
            </a:r>
            <a:r>
              <a:rPr lang="it-IT" sz="2200" dirty="0">
                <a:latin typeface="Calibri"/>
                <a:ea typeface="ＭＳ Ｐゴシック" pitchFamily="34" charset="-128"/>
                <a:cs typeface="Arial" charset="0"/>
              </a:rPr>
              <a:t>primi strumenti a supporto del processo di certificazione sono quelli che il candidato dovrà  usare per preparare, in modo scritto, la documentazione da allegare alla Domanda di certificazione:</a:t>
            </a:r>
          </a:p>
          <a:p>
            <a:pPr marL="380990" indent="-380990">
              <a:buFont typeface="Arial" panose="020B0604020202020204" pitchFamily="34" charset="0"/>
              <a:buChar char="•"/>
              <a:defRPr/>
            </a:pPr>
            <a:r>
              <a:rPr lang="it-IT" sz="2200" dirty="0">
                <a:latin typeface="Calibri"/>
                <a:ea typeface="ＭＳ Ｐゴシック" pitchFamily="34" charset="-128"/>
                <a:cs typeface="Arial" charset="0"/>
              </a:rPr>
              <a:t>Curriculum vitae EUROPASS (Modello 1);</a:t>
            </a:r>
          </a:p>
          <a:p>
            <a:pPr marL="380990" indent="-380990">
              <a:buFont typeface="Arial" panose="020B0604020202020204" pitchFamily="34" charset="0"/>
              <a:buChar char="•"/>
              <a:defRPr/>
            </a:pPr>
            <a:r>
              <a:rPr lang="it-IT" sz="2200" dirty="0">
                <a:latin typeface="Calibri"/>
                <a:ea typeface="ＭＳ Ｐゴシック" pitchFamily="34" charset="-128"/>
                <a:cs typeface="Arial" charset="0"/>
              </a:rPr>
              <a:t>Scheda descrittiva sintetica, in cui, per ogni competenza selezionata, devono essere riportate le esperienze ritenute più significative dal candidato (Modello 2). </a:t>
            </a:r>
          </a:p>
          <a:p>
            <a:pPr marL="0" indent="0">
              <a:defRPr/>
            </a:pPr>
            <a:endParaRPr lang="it-IT" sz="2200" dirty="0">
              <a:latin typeface="Calibri"/>
              <a:ea typeface="ＭＳ Ｐゴシック" pitchFamily="34" charset="-128"/>
              <a:cs typeface="Arial" charset="0"/>
            </a:endParaRPr>
          </a:p>
          <a:p>
            <a:pPr marL="0" indent="0">
              <a:defRPr/>
            </a:pPr>
            <a:r>
              <a:rPr lang="it-IT" sz="2200" dirty="0">
                <a:latin typeface="Calibri"/>
                <a:ea typeface="ＭＳ Ｐゴシック" pitchFamily="34" charset="-128"/>
                <a:cs typeface="Arial" charset="0"/>
              </a:rPr>
              <a:t>Questa scheda,  insieme con il CV EUROPASS sarà esaminata dal Responsabile della certificazione delle competenze (RC) per valutare la coerenza tra la/e competenza/e identificate per la certificazione e le esperienze realmente maturate. </a:t>
            </a:r>
          </a:p>
          <a:p>
            <a:pPr marL="0" indent="0">
              <a:defRPr/>
            </a:pPr>
            <a:r>
              <a:rPr lang="it-IT" sz="2200" dirty="0">
                <a:latin typeface="Calibri"/>
                <a:ea typeface="ＭＳ Ｐゴシック" pitchFamily="34" charset="-128"/>
                <a:cs typeface="Arial" charset="0"/>
              </a:rPr>
              <a:t>Il RC si avvarrà della lista degli indicatori di competenza di riferimento e del livello EQF attribuito alla competenza in esame, così come descritti  nel QRSP</a:t>
            </a:r>
            <a:r>
              <a:rPr lang="it-IT" sz="2200" dirty="0" smtClean="0">
                <a:latin typeface="Calibri"/>
                <a:ea typeface="ＭＳ Ｐゴシック" pitchFamily="34" charset="-128"/>
                <a:cs typeface="Arial" charset="0"/>
              </a:rPr>
              <a:t>.</a:t>
            </a:r>
            <a:endParaRPr lang="it-IT" sz="2200" dirty="0">
              <a:latin typeface="Calibri"/>
              <a:ea typeface="ＭＳ Ｐゴシック" pitchFamily="34" charset="-128"/>
              <a:cs typeface="Arial" charset="0"/>
            </a:endParaRPr>
          </a:p>
        </p:txBody>
      </p:sp>
    </p:spTree>
    <p:extLst>
      <p:ext uri="{BB962C8B-B14F-4D97-AF65-F5344CB8AC3E}">
        <p14:creationId xmlns:p14="http://schemas.microsoft.com/office/powerpoint/2010/main" val="18964883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524334" y="1665837"/>
            <a:ext cx="10052681" cy="523220"/>
          </a:xfrm>
          <a:prstGeom prst="rect">
            <a:avLst/>
          </a:prstGeom>
          <a:noFill/>
          <a:ln w="9525">
            <a:noFill/>
            <a:miter lim="800000"/>
            <a:headEnd/>
            <a:tailEnd/>
          </a:ln>
        </p:spPr>
        <p:txBody>
          <a:bodyPr wrap="square">
            <a:spAutoFit/>
          </a:bodyPr>
          <a:lstStyle/>
          <a:p>
            <a:pPr>
              <a:defRPr/>
            </a:pPr>
            <a:r>
              <a:rPr lang="it-IT" sz="2800" b="1" dirty="0">
                <a:solidFill>
                  <a:schemeClr val="accent6">
                    <a:lumMod val="50000"/>
                  </a:schemeClr>
                </a:solidFill>
                <a:cs typeface="Arial" charset="0"/>
              </a:rPr>
              <a:t>Il processo fase 1 – la presentazione della domanda</a:t>
            </a:r>
          </a:p>
        </p:txBody>
      </p:sp>
      <p:sp>
        <p:nvSpPr>
          <p:cNvPr id="10243" name="CasellaDiTesto 3"/>
          <p:cNvSpPr txBox="1">
            <a:spLocks noChangeArrowheads="1"/>
          </p:cNvSpPr>
          <p:nvPr/>
        </p:nvSpPr>
        <p:spPr bwMode="auto">
          <a:xfrm>
            <a:off x="524334" y="2307596"/>
            <a:ext cx="10052681"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Calibri" panose="020F0502020204030204" pitchFamily="34" charset="0"/>
                <a:ea typeface="MS PGothic" panose="020B0600070205080204" pitchFamily="34" charset="-128"/>
              </a:defRPr>
            </a:lvl1pPr>
            <a:lvl2pPr marL="914400" indent="-45720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defRPr/>
            </a:pPr>
            <a:r>
              <a:rPr lang="it-IT" sz="2200" dirty="0" smtClean="0">
                <a:ea typeface="ＭＳ Ｐゴシック" pitchFamily="34" charset="-128"/>
                <a:cs typeface="Arial" charset="0"/>
              </a:rPr>
              <a:t>Il </a:t>
            </a:r>
            <a:r>
              <a:rPr lang="it-IT" sz="2200" dirty="0">
                <a:ea typeface="ＭＳ Ｐゴシック" pitchFamily="34" charset="-128"/>
                <a:cs typeface="Arial" charset="0"/>
              </a:rPr>
              <a:t>Curriculum vitae EUROPASS (Modello 1) ha come finalità la messa in trasparenza:</a:t>
            </a:r>
          </a:p>
          <a:p>
            <a:pPr>
              <a:defRPr/>
            </a:pPr>
            <a:endParaRPr lang="it-IT" sz="2200" dirty="0">
              <a:ea typeface="ＭＳ Ｐゴシック" pitchFamily="34" charset="-128"/>
              <a:cs typeface="Arial" charset="0"/>
            </a:endParaRPr>
          </a:p>
          <a:p>
            <a:pPr marL="380990" indent="-380990">
              <a:buFont typeface="Arial" panose="020B0604020202020204" pitchFamily="34" charset="0"/>
              <a:buChar char="•"/>
              <a:defRPr/>
            </a:pPr>
            <a:r>
              <a:rPr lang="it-IT" sz="2200" dirty="0">
                <a:ea typeface="ＭＳ Ｐゴシック" pitchFamily="34" charset="-128"/>
                <a:cs typeface="Arial" charset="0"/>
              </a:rPr>
              <a:t>delle esperienze professionali;</a:t>
            </a:r>
          </a:p>
          <a:p>
            <a:pPr marL="380990" indent="-380990">
              <a:buFont typeface="Arial" panose="020B0604020202020204" pitchFamily="34" charset="0"/>
              <a:buChar char="•"/>
              <a:defRPr/>
            </a:pPr>
            <a:r>
              <a:rPr lang="it-IT" sz="2200" dirty="0">
                <a:ea typeface="ＭＳ Ｐゴシック" pitchFamily="34" charset="-128"/>
                <a:cs typeface="Arial" charset="0"/>
              </a:rPr>
              <a:t>delle esperienze di vita;</a:t>
            </a:r>
          </a:p>
          <a:p>
            <a:pPr marL="380990" indent="-380990">
              <a:buFont typeface="Arial" panose="020B0604020202020204" pitchFamily="34" charset="0"/>
              <a:buChar char="•"/>
              <a:defRPr/>
            </a:pPr>
            <a:r>
              <a:rPr lang="it-IT" sz="2200" dirty="0">
                <a:ea typeface="ＭＳ Ｐゴシック" pitchFamily="34" charset="-128"/>
                <a:cs typeface="Arial" charset="0"/>
              </a:rPr>
              <a:t>Delle esperienze formative;</a:t>
            </a:r>
          </a:p>
          <a:p>
            <a:pPr marL="380990" indent="-380990">
              <a:buFont typeface="Arial" panose="020B0604020202020204" pitchFamily="34" charset="0"/>
              <a:buChar char="•"/>
              <a:defRPr/>
            </a:pPr>
            <a:r>
              <a:rPr lang="it-IT" sz="2200" dirty="0">
                <a:ea typeface="ＭＳ Ｐゴシック" pitchFamily="34" charset="-128"/>
                <a:cs typeface="Arial" charset="0"/>
              </a:rPr>
              <a:t>delle competenze linguistiche , relazione </a:t>
            </a:r>
            <a:r>
              <a:rPr lang="it-IT" sz="2200" dirty="0" err="1">
                <a:ea typeface="ＭＳ Ｐゴシック" pitchFamily="34" charset="-128"/>
                <a:cs typeface="Arial" charset="0"/>
              </a:rPr>
              <a:t>etc</a:t>
            </a:r>
            <a:r>
              <a:rPr lang="it-IT" sz="2200" dirty="0">
                <a:ea typeface="ＭＳ Ｐゴシック" pitchFamily="34" charset="-128"/>
                <a:cs typeface="Arial" charset="0"/>
              </a:rPr>
              <a:t>;</a:t>
            </a:r>
          </a:p>
          <a:p>
            <a:pPr marL="380990" indent="-380990">
              <a:buFont typeface="Arial" panose="020B0604020202020204" pitchFamily="34" charset="0"/>
              <a:buChar char="•"/>
              <a:defRPr/>
            </a:pPr>
            <a:r>
              <a:rPr lang="it-IT" sz="2200" dirty="0">
                <a:ea typeface="ＭＳ Ｐゴシック" pitchFamily="34" charset="-128"/>
                <a:cs typeface="Arial" charset="0"/>
              </a:rPr>
              <a:t>delle competenze tecnico professionali;</a:t>
            </a:r>
          </a:p>
          <a:p>
            <a:pPr marL="380990" indent="-380990">
              <a:buFont typeface="Arial" panose="020B0604020202020204" pitchFamily="34" charset="0"/>
              <a:buChar char="•"/>
              <a:defRPr/>
            </a:pPr>
            <a:r>
              <a:rPr lang="it-IT" sz="2200" dirty="0">
                <a:ea typeface="ＭＳ Ｐゴシック" pitchFamily="34" charset="-128"/>
                <a:cs typeface="Arial" charset="0"/>
              </a:rPr>
              <a:t>dei titoli di studio;</a:t>
            </a:r>
          </a:p>
          <a:p>
            <a:pPr marL="380990" indent="-380990">
              <a:buFont typeface="Arial" panose="020B0604020202020204" pitchFamily="34" charset="0"/>
              <a:buChar char="•"/>
              <a:defRPr/>
            </a:pPr>
            <a:r>
              <a:rPr lang="it-IT" sz="2200" dirty="0">
                <a:ea typeface="ＭＳ Ｐゴシック" pitchFamily="34" charset="-128"/>
                <a:cs typeface="Arial" charset="0"/>
              </a:rPr>
              <a:t>degli attestati /patentini posseduti.</a:t>
            </a:r>
          </a:p>
          <a:p>
            <a:pPr algn="just">
              <a:defRPr/>
            </a:pPr>
            <a:endParaRPr lang="it-IT" sz="2200" dirty="0">
              <a:ea typeface="ＭＳ Ｐゴシック" pitchFamily="34" charset="-128"/>
              <a:cs typeface="Arial" charset="0"/>
            </a:endParaRPr>
          </a:p>
          <a:p>
            <a:pPr algn="just">
              <a:defRPr/>
            </a:pPr>
            <a:r>
              <a:rPr lang="it-IT" sz="2200" dirty="0">
                <a:ea typeface="ＭＳ Ｐゴシック" pitchFamily="34" charset="-128"/>
                <a:cs typeface="Arial" charset="0"/>
              </a:rPr>
              <a:t>NB. Il CV </a:t>
            </a:r>
            <a:r>
              <a:rPr lang="it-IT" sz="2200" b="1" u="sng" dirty="0">
                <a:ea typeface="ＭＳ Ｐゴシック" pitchFamily="34" charset="-128"/>
                <a:cs typeface="Arial" charset="0"/>
              </a:rPr>
              <a:t>NON È UN documento di attestazione </a:t>
            </a:r>
            <a:r>
              <a:rPr lang="it-IT" sz="2200" dirty="0">
                <a:ea typeface="ＭＳ Ｐゴシック" pitchFamily="34" charset="-128"/>
                <a:cs typeface="Arial" charset="0"/>
              </a:rPr>
              <a:t>è un primo documento di messa in trasparenza degli elementi essenziali e più significativi della vita di una persona</a:t>
            </a:r>
            <a:r>
              <a:rPr lang="it-IT" sz="2200" dirty="0" smtClean="0">
                <a:ea typeface="ＭＳ Ｐゴシック" pitchFamily="34" charset="-128"/>
                <a:cs typeface="Arial" charset="0"/>
              </a:rPr>
              <a:t>.</a:t>
            </a:r>
            <a:endParaRPr lang="it-IT" sz="2200" dirty="0">
              <a:ea typeface="ＭＳ Ｐゴシック" pitchFamily="34" charset="-128"/>
              <a:cs typeface="Arial" charset="0"/>
            </a:endParaRPr>
          </a:p>
        </p:txBody>
      </p:sp>
    </p:spTree>
    <p:extLst>
      <p:ext uri="{BB962C8B-B14F-4D97-AF65-F5344CB8AC3E}">
        <p14:creationId xmlns:p14="http://schemas.microsoft.com/office/powerpoint/2010/main" val="9589796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409433" y="1530043"/>
            <a:ext cx="10112992" cy="523220"/>
          </a:xfrm>
          <a:prstGeom prst="rect">
            <a:avLst/>
          </a:prstGeom>
          <a:noFill/>
          <a:ln w="9525">
            <a:noFill/>
            <a:miter lim="800000"/>
            <a:headEnd/>
            <a:tailEnd/>
          </a:ln>
        </p:spPr>
        <p:txBody>
          <a:bodyPr wrap="square">
            <a:spAutoFit/>
          </a:bodyPr>
          <a:lstStyle/>
          <a:p>
            <a:pPr eaLnBrk="1" hangingPunct="1">
              <a:defRPr/>
            </a:pPr>
            <a:r>
              <a:rPr lang="it-IT" sz="2800" b="1" dirty="0">
                <a:solidFill>
                  <a:schemeClr val="accent6">
                    <a:lumMod val="50000"/>
                  </a:schemeClr>
                </a:solidFill>
                <a:latin typeface="+mj-lt"/>
                <a:cs typeface="Arial" charset="0"/>
              </a:rPr>
              <a:t>Il processo - fase 1 presentazione della domanda </a:t>
            </a:r>
          </a:p>
        </p:txBody>
      </p:sp>
      <p:sp>
        <p:nvSpPr>
          <p:cNvPr id="10243" name="CasellaDiTesto 3"/>
          <p:cNvSpPr txBox="1">
            <a:spLocks noChangeArrowheads="1"/>
          </p:cNvSpPr>
          <p:nvPr/>
        </p:nvSpPr>
        <p:spPr bwMode="auto">
          <a:xfrm>
            <a:off x="523167" y="2053263"/>
            <a:ext cx="9999258"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Calibri" panose="020F0502020204030204" pitchFamily="34" charset="0"/>
                <a:ea typeface="MS PGothic" panose="020B0600070205080204" pitchFamily="34" charset="-128"/>
              </a:defRPr>
            </a:lvl1pPr>
            <a:lvl2pPr marL="914400" indent="-45720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defRPr/>
            </a:pPr>
            <a:r>
              <a:rPr lang="it-IT" sz="2200" dirty="0">
                <a:ea typeface="ＭＳ Ｐゴシック" pitchFamily="34" charset="-128"/>
                <a:cs typeface="Arial" charset="0"/>
              </a:rPr>
              <a:t>La Scheda descrittiva sintetica (Modello 2) ha, per ogni competenza da certificare, le seguenti finalità:</a:t>
            </a:r>
          </a:p>
          <a:p>
            <a:pPr marL="380990" indent="-380990">
              <a:buFont typeface="Arial" panose="020B0604020202020204" pitchFamily="34" charset="0"/>
              <a:buChar char="•"/>
              <a:defRPr/>
            </a:pPr>
            <a:r>
              <a:rPr lang="it-IT" sz="2200" dirty="0">
                <a:ea typeface="ＭＳ Ｐゴシック" pitchFamily="34" charset="-128"/>
                <a:cs typeface="Arial" charset="0"/>
              </a:rPr>
              <a:t>riportate le esperienze ritenute più significative dal candidato</a:t>
            </a:r>
          </a:p>
          <a:p>
            <a:pPr marL="380990" indent="-380990">
              <a:buFont typeface="Arial" panose="020B0604020202020204" pitchFamily="34" charset="0"/>
              <a:buChar char="•"/>
              <a:defRPr/>
            </a:pPr>
            <a:r>
              <a:rPr lang="it-IT" sz="2200" dirty="0">
                <a:ea typeface="ＭＳ Ｐゴシック" pitchFamily="34" charset="-128"/>
                <a:cs typeface="Arial" charset="0"/>
              </a:rPr>
              <a:t>descrivere le esperienze secondo elementi puntuali di:</a:t>
            </a:r>
          </a:p>
          <a:p>
            <a:pPr marL="990575" lvl="1" indent="-380990" algn="just">
              <a:buFont typeface="Arial" panose="020B0604020202020204" pitchFamily="34" charset="0"/>
              <a:buChar char="•"/>
              <a:defRPr/>
            </a:pPr>
            <a:r>
              <a:rPr lang="it-IT" sz="2200" dirty="0">
                <a:ea typeface="ＭＳ Ｐゴシック" pitchFamily="34" charset="-128"/>
                <a:cs typeface="Arial" charset="0"/>
              </a:rPr>
              <a:t> Complessità di contesto ed ambito di esecuzione</a:t>
            </a:r>
          </a:p>
          <a:p>
            <a:pPr marL="990575" lvl="1" indent="-380990" algn="just">
              <a:buFont typeface="Arial" panose="020B0604020202020204" pitchFamily="34" charset="0"/>
              <a:buChar char="•"/>
              <a:defRPr/>
            </a:pPr>
            <a:r>
              <a:rPr lang="it-IT" sz="2200" dirty="0">
                <a:ea typeface="ＭＳ Ｐゴシック" pitchFamily="34" charset="-128"/>
                <a:cs typeface="Arial" charset="0"/>
              </a:rPr>
              <a:t> Complessità del problema</a:t>
            </a:r>
          </a:p>
          <a:p>
            <a:pPr marL="990575" lvl="1" indent="-380990" algn="just">
              <a:buFont typeface="Arial" panose="020B0604020202020204" pitchFamily="34" charset="0"/>
              <a:buChar char="•"/>
              <a:defRPr/>
            </a:pPr>
            <a:r>
              <a:rPr lang="it-IT" sz="2200" dirty="0">
                <a:ea typeface="ＭＳ Ｐゴシック" pitchFamily="34" charset="-128"/>
                <a:cs typeface="Arial" charset="0"/>
              </a:rPr>
              <a:t> Grado di autonomia e di responsabilità esercitata</a:t>
            </a:r>
          </a:p>
          <a:p>
            <a:pPr marL="380990" indent="-380990" algn="just">
              <a:buFont typeface="Arial" panose="020B0604020202020204" pitchFamily="34" charset="0"/>
              <a:buChar char="•"/>
              <a:defRPr/>
            </a:pPr>
            <a:r>
              <a:rPr lang="it-IT" sz="2200" dirty="0">
                <a:ea typeface="ＭＳ Ｐゴシック" pitchFamily="34" charset="-128"/>
                <a:cs typeface="Arial" charset="0"/>
              </a:rPr>
              <a:t>favorire un’analisi oggettiva delle proprie esperienze lavorative e non.</a:t>
            </a:r>
          </a:p>
          <a:p>
            <a:pPr marL="380990" indent="-380990" algn="just">
              <a:buFont typeface="Arial" panose="020B0604020202020204" pitchFamily="34" charset="0"/>
              <a:buChar char="•"/>
              <a:defRPr/>
            </a:pPr>
            <a:endParaRPr lang="it-IT" sz="2200" dirty="0">
              <a:ea typeface="ＭＳ Ｐゴシック" pitchFamily="34" charset="-128"/>
              <a:cs typeface="Arial" charset="0"/>
            </a:endParaRPr>
          </a:p>
          <a:p>
            <a:pPr algn="just">
              <a:defRPr/>
            </a:pPr>
            <a:r>
              <a:rPr lang="it-IT" sz="2200" dirty="0">
                <a:ea typeface="ＭＳ Ｐゴシック" pitchFamily="34" charset="-128"/>
                <a:cs typeface="Arial" charset="0"/>
              </a:rPr>
              <a:t>Output della fase 1:</a:t>
            </a:r>
          </a:p>
          <a:p>
            <a:pPr algn="just">
              <a:defRPr/>
            </a:pPr>
            <a:r>
              <a:rPr lang="it-IT" sz="2200" dirty="0">
                <a:ea typeface="ＭＳ Ｐゴシック" pitchFamily="34" charset="-128"/>
                <a:cs typeface="Arial" charset="0"/>
              </a:rPr>
              <a:t>•Domanda di certificazione;</a:t>
            </a:r>
          </a:p>
          <a:p>
            <a:pPr algn="just">
              <a:defRPr/>
            </a:pPr>
            <a:r>
              <a:rPr lang="it-IT" sz="2200" dirty="0">
                <a:ea typeface="ＭＳ Ｐゴシック" pitchFamily="34" charset="-128"/>
                <a:cs typeface="Arial" charset="0"/>
              </a:rPr>
              <a:t>•Modelli 1 e 2 da allegare alla Domanda di certificazione: CV formato EUROPASS + Scheda descrittiva sintetica</a:t>
            </a:r>
            <a:r>
              <a:rPr lang="it-IT" sz="2200" dirty="0" smtClean="0">
                <a:ea typeface="ＭＳ Ｐゴシック" pitchFamily="34" charset="-128"/>
                <a:cs typeface="Arial" charset="0"/>
              </a:rPr>
              <a:t>.</a:t>
            </a:r>
            <a:endParaRPr lang="it-IT" sz="2200" dirty="0">
              <a:ea typeface="ＭＳ Ｐゴシック" pitchFamily="34" charset="-128"/>
              <a:cs typeface="Arial" charset="0"/>
            </a:endParaRPr>
          </a:p>
        </p:txBody>
      </p:sp>
    </p:spTree>
    <p:extLst>
      <p:ext uri="{BB962C8B-B14F-4D97-AF65-F5344CB8AC3E}">
        <p14:creationId xmlns:p14="http://schemas.microsoft.com/office/powerpoint/2010/main" val="268930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9" name="Sottotitolo 2"/>
          <p:cNvSpPr txBox="1">
            <a:spLocks/>
          </p:cNvSpPr>
          <p:nvPr/>
        </p:nvSpPr>
        <p:spPr>
          <a:xfrm>
            <a:off x="571500" y="1621969"/>
            <a:ext cx="10001250" cy="854314"/>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it-IT" sz="2800" b="1" dirty="0" smtClean="0">
                <a:solidFill>
                  <a:srgbClr val="005C00"/>
                </a:solidFill>
                <a:latin typeface="+mj-lt"/>
                <a:cs typeface="Arial" charset="0"/>
              </a:rPr>
              <a:t>Legge Regionale </a:t>
            </a:r>
            <a:r>
              <a:rPr lang="it-IT" sz="2800" b="1" dirty="0">
                <a:solidFill>
                  <a:srgbClr val="005C00"/>
                </a:solidFill>
                <a:latin typeface="+mj-lt"/>
                <a:cs typeface="Arial" charset="0"/>
              </a:rPr>
              <a:t>n. 19/2007 – CAPO I – Sistema di certificazione nelle politiche integrate di Istruzione, formazione e lavoro </a:t>
            </a:r>
            <a:endParaRPr lang="it-IT" dirty="0"/>
          </a:p>
        </p:txBody>
      </p:sp>
      <p:sp>
        <p:nvSpPr>
          <p:cNvPr id="10" name="Sottotitolo 2"/>
          <p:cNvSpPr>
            <a:spLocks noGrp="1"/>
          </p:cNvSpPr>
          <p:nvPr>
            <p:ph type="subTitle" idx="4294967295"/>
          </p:nvPr>
        </p:nvSpPr>
        <p:spPr>
          <a:xfrm>
            <a:off x="825190" y="2476283"/>
            <a:ext cx="10236819" cy="3337142"/>
          </a:xfrm>
        </p:spPr>
        <p:txBody>
          <a:bodyPr>
            <a:noAutofit/>
          </a:bodyPr>
          <a:lstStyle/>
          <a:p>
            <a:pPr algn="l"/>
            <a:r>
              <a:rPr lang="it-IT" sz="2000" b="1" dirty="0" smtClean="0">
                <a:cs typeface="Arial" panose="020B0604020202020204" pitchFamily="34" charset="0"/>
              </a:rPr>
              <a:t>Art. 10 – Sistema di certificazione</a:t>
            </a:r>
          </a:p>
          <a:p>
            <a:pPr marL="0" indent="0" algn="just">
              <a:lnSpc>
                <a:spcPct val="150000"/>
              </a:lnSpc>
              <a:buNone/>
            </a:pPr>
            <a:r>
              <a:rPr lang="it-IT" sz="1800" dirty="0" smtClean="0">
                <a:cs typeface="Arial" panose="020B0604020202020204" pitchFamily="34" charset="0"/>
              </a:rPr>
              <a:t>In coerenza con la normativa nazionale </a:t>
            </a:r>
            <a:r>
              <a:rPr lang="it-IT" sz="1800" dirty="0">
                <a:cs typeface="Arial" panose="020B0604020202020204" pitchFamily="34" charset="0"/>
              </a:rPr>
              <a:t>(Legge </a:t>
            </a:r>
            <a:r>
              <a:rPr lang="it-IT" sz="1800" dirty="0" smtClean="0">
                <a:cs typeface="Arial" panose="020B0604020202020204" pitchFamily="34" charset="0"/>
              </a:rPr>
              <a:t>92/2012 e </a:t>
            </a:r>
            <a:r>
              <a:rPr lang="it-IT" sz="1800" dirty="0" err="1" smtClean="0">
                <a:cs typeface="Arial" panose="020B0604020202020204" pitchFamily="34" charset="0"/>
              </a:rPr>
              <a:t>Dlgs</a:t>
            </a:r>
            <a:r>
              <a:rPr lang="it-IT" sz="1800" dirty="0" smtClean="0">
                <a:cs typeface="Arial" panose="020B0604020202020204" pitchFamily="34" charset="0"/>
              </a:rPr>
              <a:t> 13/2013) e le direttive comunitarie in materia (raccomandazione del Parlamento europeo e del Consiglio del 23 aprile 2008 per la costituzione del Quadro europeo delle qualifiche per l’apprendimento permanente (EQF) </a:t>
            </a:r>
            <a:r>
              <a:rPr lang="it-IT" sz="1800" b="1" dirty="0" smtClean="0">
                <a:cs typeface="Arial" panose="020B0604020202020204" pitchFamily="34" charset="0"/>
              </a:rPr>
              <a:t>la Legge Regionale definisce finalità e modalità per il rilascio delle certificazioni formal</a:t>
            </a:r>
            <a:r>
              <a:rPr lang="it-IT" sz="1800" dirty="0" smtClean="0">
                <a:cs typeface="Arial" panose="020B0604020202020204" pitchFamily="34" charset="0"/>
              </a:rPr>
              <a:t>i a seguito della frequenza dei percorsi di istruzione e formazione professionale, dei percorsi di formazione continua, permanente e di specializzazione dell’offerta regionale </a:t>
            </a:r>
            <a:r>
              <a:rPr lang="it-IT" sz="1800" b="1" dirty="0" smtClean="0">
                <a:cs typeface="Arial" panose="020B0604020202020204" pitchFamily="34" charset="0"/>
              </a:rPr>
              <a:t>e la certificazione in ambito non formale e informale</a:t>
            </a:r>
          </a:p>
        </p:txBody>
      </p:sp>
    </p:spTree>
    <p:extLst>
      <p:ext uri="{BB962C8B-B14F-4D97-AF65-F5344CB8AC3E}">
        <p14:creationId xmlns:p14="http://schemas.microsoft.com/office/powerpoint/2010/main" val="23250129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539719" y="1540622"/>
            <a:ext cx="10023648" cy="523220"/>
          </a:xfrm>
          <a:prstGeom prst="rect">
            <a:avLst/>
          </a:prstGeom>
          <a:noFill/>
          <a:ln w="9525">
            <a:noFill/>
            <a:miter lim="800000"/>
            <a:headEnd/>
            <a:tailEnd/>
          </a:ln>
        </p:spPr>
        <p:txBody>
          <a:bodyPr wrap="square">
            <a:spAutoFit/>
          </a:bodyPr>
          <a:lstStyle/>
          <a:p>
            <a:pPr eaLnBrk="1" hangingPunct="1">
              <a:defRPr/>
            </a:pPr>
            <a:r>
              <a:rPr lang="it-IT" sz="2800" b="1" dirty="0" smtClean="0">
                <a:solidFill>
                  <a:schemeClr val="accent3">
                    <a:lumMod val="50000"/>
                  </a:schemeClr>
                </a:solidFill>
                <a:latin typeface="+mj-lt"/>
                <a:cs typeface="Arial" charset="0"/>
              </a:rPr>
              <a:t>Il processo fase 2 – la valutazione della domanda</a:t>
            </a:r>
            <a:endParaRPr lang="it-IT" sz="2800" b="1" dirty="0">
              <a:solidFill>
                <a:schemeClr val="accent3">
                  <a:lumMod val="50000"/>
                </a:schemeClr>
              </a:solidFill>
              <a:latin typeface="+mj-lt"/>
              <a:cs typeface="Arial" charset="0"/>
            </a:endParaRPr>
          </a:p>
        </p:txBody>
      </p:sp>
      <p:sp>
        <p:nvSpPr>
          <p:cNvPr id="2" name="Rettangolo 1"/>
          <p:cNvSpPr/>
          <p:nvPr/>
        </p:nvSpPr>
        <p:spPr>
          <a:xfrm>
            <a:off x="539719" y="2193407"/>
            <a:ext cx="10023648" cy="4493538"/>
          </a:xfrm>
          <a:prstGeom prst="rect">
            <a:avLst/>
          </a:prstGeom>
        </p:spPr>
        <p:txBody>
          <a:bodyPr wrap="square">
            <a:spAutoFit/>
          </a:bodyPr>
          <a:lstStyle/>
          <a:p>
            <a:pPr>
              <a:defRPr/>
            </a:pPr>
            <a:r>
              <a:rPr lang="it-IT" sz="2200" dirty="0">
                <a:ea typeface="ＭＳ Ｐゴシック" pitchFamily="34" charset="-128"/>
                <a:cs typeface="Arial" charset="0"/>
              </a:rPr>
              <a:t>Il RC esamina la Scheda descrittiva sintetica e il CV formato </a:t>
            </a:r>
            <a:r>
              <a:rPr lang="it-IT" sz="2200" dirty="0" err="1">
                <a:ea typeface="ＭＳ Ｐゴシック" pitchFamily="34" charset="-128"/>
                <a:cs typeface="Arial" charset="0"/>
              </a:rPr>
              <a:t>Europass</a:t>
            </a:r>
            <a:r>
              <a:rPr lang="it-IT" sz="2200" dirty="0">
                <a:ea typeface="ＭＳ Ｐゴシック" pitchFamily="34" charset="-128"/>
                <a:cs typeface="Arial" charset="0"/>
              </a:rPr>
              <a:t> per valutare la coerenza tra la/e competenza/e identificate per la certificazione e le esperienze realmente maturate. </a:t>
            </a:r>
          </a:p>
          <a:p>
            <a:pPr>
              <a:defRPr/>
            </a:pPr>
            <a:r>
              <a:rPr lang="it-IT" sz="2200" dirty="0" smtClean="0">
                <a:ea typeface="ＭＳ Ｐゴシック" pitchFamily="34" charset="-128"/>
                <a:cs typeface="Arial" charset="0"/>
              </a:rPr>
              <a:t>Il </a:t>
            </a:r>
            <a:r>
              <a:rPr lang="it-IT" sz="2200" dirty="0">
                <a:ea typeface="ＭＳ Ｐゴシック" pitchFamily="34" charset="-128"/>
                <a:cs typeface="Arial" charset="0"/>
              </a:rPr>
              <a:t>RC si avvale della lista degli indicatori di competenza di riferimento e del livello EQF attribuito alla competenza in esame, così come descritti  nel repertorio.</a:t>
            </a:r>
          </a:p>
          <a:p>
            <a:pPr algn="just">
              <a:defRPr/>
            </a:pPr>
            <a:endParaRPr lang="it-IT" sz="2200" dirty="0">
              <a:ea typeface="ＭＳ Ｐゴシック" pitchFamily="34" charset="-128"/>
              <a:cs typeface="Arial" charset="0"/>
            </a:endParaRPr>
          </a:p>
          <a:p>
            <a:pPr marL="380990" indent="-380990" algn="just">
              <a:buFont typeface="Arial" charset="0"/>
              <a:buChar char="•"/>
              <a:defRPr/>
            </a:pPr>
            <a:r>
              <a:rPr lang="it-IT" sz="2200" dirty="0">
                <a:ea typeface="ＭＳ Ｐゴシック" pitchFamily="34" charset="-128"/>
                <a:cs typeface="Arial" charset="0"/>
              </a:rPr>
              <a:t>In caso di esito positivo, il candidato viene convocato per un incontro di gruppo, finalizzato alla descrizione dei successivi passi funzionali al raggiungimento della certificazione e dei metodi e degli strumenti da utilizzare per la raccolta delle evidenze. </a:t>
            </a:r>
          </a:p>
          <a:p>
            <a:pPr marL="380990" indent="-380990" algn="just">
              <a:buFont typeface="Arial" charset="0"/>
              <a:buChar char="•"/>
              <a:defRPr/>
            </a:pPr>
            <a:r>
              <a:rPr lang="it-IT" sz="2200" dirty="0" smtClean="0">
                <a:ea typeface="ＭＳ Ｐゴシック" pitchFamily="34" charset="-128"/>
                <a:cs typeface="Arial" charset="0"/>
              </a:rPr>
              <a:t>In </a:t>
            </a:r>
            <a:r>
              <a:rPr lang="it-IT" sz="2200" dirty="0">
                <a:ea typeface="ＭＳ Ｐゴシック" pitchFamily="34" charset="-128"/>
                <a:cs typeface="Arial" charset="0"/>
              </a:rPr>
              <a:t>caso di esito sfavorevole, invece, è previsto un colloquio orientativo </a:t>
            </a:r>
            <a:r>
              <a:rPr lang="it-IT" sz="2200" dirty="0" err="1">
                <a:ea typeface="ＭＳ Ｐゴシック" pitchFamily="34" charset="-128"/>
                <a:cs typeface="Arial" charset="0"/>
              </a:rPr>
              <a:t>affinche</a:t>
            </a:r>
            <a:r>
              <a:rPr lang="it-IT" sz="2200" dirty="0">
                <a:ea typeface="ＭＳ Ｐゴシック" pitchFamily="34" charset="-128"/>
                <a:cs typeface="Arial" charset="0"/>
              </a:rPr>
              <a:t>́ la persona possa individuare la/e competenza/e da certificare in modo </a:t>
            </a:r>
            <a:r>
              <a:rPr lang="it-IT" sz="2200" dirty="0" err="1">
                <a:ea typeface="ＭＳ Ｐゴシック" pitchFamily="34" charset="-128"/>
                <a:cs typeface="Arial" charset="0"/>
              </a:rPr>
              <a:t>piu</a:t>
            </a:r>
            <a:r>
              <a:rPr lang="it-IT" sz="2200" dirty="0">
                <a:ea typeface="ＭＳ Ｐゴシック" pitchFamily="34" charset="-128"/>
                <a:cs typeface="Arial" charset="0"/>
              </a:rPr>
              <a:t>̀ efficace e coerente con il proprio background. </a:t>
            </a:r>
          </a:p>
        </p:txBody>
      </p:sp>
    </p:spTree>
    <p:extLst>
      <p:ext uri="{BB962C8B-B14F-4D97-AF65-F5344CB8AC3E}">
        <p14:creationId xmlns:p14="http://schemas.microsoft.com/office/powerpoint/2010/main" val="32570413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448734" y="1493704"/>
            <a:ext cx="10100986" cy="523220"/>
          </a:xfrm>
          <a:prstGeom prst="rect">
            <a:avLst/>
          </a:prstGeom>
          <a:noFill/>
          <a:ln w="9525">
            <a:noFill/>
            <a:miter lim="800000"/>
            <a:headEnd/>
            <a:tailEnd/>
          </a:ln>
        </p:spPr>
        <p:txBody>
          <a:bodyPr wrap="square">
            <a:spAutoFit/>
          </a:bodyPr>
          <a:lstStyle/>
          <a:p>
            <a:pPr eaLnBrk="1" hangingPunct="1">
              <a:defRPr/>
            </a:pPr>
            <a:r>
              <a:rPr lang="it-IT" sz="2800" b="1" dirty="0">
                <a:solidFill>
                  <a:schemeClr val="accent6">
                    <a:lumMod val="50000"/>
                  </a:schemeClr>
                </a:solidFill>
                <a:latin typeface="+mj-lt"/>
                <a:cs typeface="Arial" charset="0"/>
              </a:rPr>
              <a:t>Il processo fase 2 – la valutazione della domanda</a:t>
            </a:r>
          </a:p>
        </p:txBody>
      </p:sp>
      <p:sp>
        <p:nvSpPr>
          <p:cNvPr id="2" name="Rettangolo 1"/>
          <p:cNvSpPr/>
          <p:nvPr/>
        </p:nvSpPr>
        <p:spPr>
          <a:xfrm>
            <a:off x="448734" y="2193407"/>
            <a:ext cx="10100986" cy="2800767"/>
          </a:xfrm>
          <a:prstGeom prst="rect">
            <a:avLst/>
          </a:prstGeom>
        </p:spPr>
        <p:txBody>
          <a:bodyPr wrap="square">
            <a:spAutoFit/>
          </a:bodyPr>
          <a:lstStyle/>
          <a:p>
            <a:pPr algn="just">
              <a:defRPr/>
            </a:pPr>
            <a:r>
              <a:rPr lang="it-IT" sz="2200" dirty="0" smtClean="0">
                <a:ea typeface="ＭＳ Ｐゴシック" pitchFamily="34" charset="-128"/>
                <a:cs typeface="Arial" charset="0"/>
              </a:rPr>
              <a:t>Output </a:t>
            </a:r>
            <a:r>
              <a:rPr lang="it-IT" sz="2200" dirty="0">
                <a:ea typeface="ＭＳ Ｐゴシック" pitchFamily="34" charset="-128"/>
                <a:cs typeface="Arial" charset="0"/>
              </a:rPr>
              <a:t>della fase 2: </a:t>
            </a:r>
          </a:p>
          <a:p>
            <a:pPr algn="just">
              <a:defRPr/>
            </a:pPr>
            <a:r>
              <a:rPr lang="it-IT" sz="2200" dirty="0">
                <a:ea typeface="ＭＳ Ｐゴシック" pitchFamily="34" charset="-128"/>
                <a:cs typeface="Arial" charset="0"/>
              </a:rPr>
              <a:t>• Comunicazione dell’esito dell’analisi della domanda e convocazione per il colloquio, che </a:t>
            </a:r>
            <a:r>
              <a:rPr lang="it-IT" sz="2200" dirty="0" err="1">
                <a:ea typeface="ＭＳ Ｐゴシック" pitchFamily="34" charset="-128"/>
                <a:cs typeface="Arial" charset="0"/>
              </a:rPr>
              <a:t>sara</a:t>
            </a:r>
            <a:r>
              <a:rPr lang="it-IT" sz="2200" dirty="0">
                <a:ea typeface="ＭＳ Ｐゴシック" pitchFamily="34" charset="-128"/>
                <a:cs typeface="Arial" charset="0"/>
              </a:rPr>
              <a:t>̀ di avviamento della fase di accertamento vero e proprio, in caso di esito positivo; oppure di </a:t>
            </a:r>
            <a:r>
              <a:rPr lang="it-IT" sz="2200" dirty="0" err="1">
                <a:ea typeface="ＭＳ Ｐゴシック" pitchFamily="34" charset="-128"/>
                <a:cs typeface="Arial" charset="0"/>
              </a:rPr>
              <a:t>ri</a:t>
            </a:r>
            <a:r>
              <a:rPr lang="it-IT" sz="2200" dirty="0">
                <a:ea typeface="ＭＳ Ｐゴシック" pitchFamily="34" charset="-128"/>
                <a:cs typeface="Arial" charset="0"/>
              </a:rPr>
              <a:t>- orientamento, in caso di esito negativo. </a:t>
            </a:r>
          </a:p>
          <a:p>
            <a:pPr>
              <a:defRPr/>
            </a:pPr>
            <a:endParaRPr lang="it-IT" sz="2200" dirty="0">
              <a:ea typeface="ＭＳ Ｐゴシック" pitchFamily="34" charset="-128"/>
              <a:cs typeface="Arial" charset="0"/>
            </a:endParaRPr>
          </a:p>
          <a:p>
            <a:pPr>
              <a:defRPr/>
            </a:pPr>
            <a:r>
              <a:rPr lang="it-IT" sz="2200" dirty="0">
                <a:ea typeface="ＭＳ Ｐゴシック" pitchFamily="34" charset="-128"/>
                <a:cs typeface="Arial" charset="0"/>
              </a:rPr>
              <a:t>Strumenti:</a:t>
            </a:r>
            <a:br>
              <a:rPr lang="it-IT" sz="2200" dirty="0">
                <a:ea typeface="ＭＳ Ｐゴシック" pitchFamily="34" charset="-128"/>
                <a:cs typeface="Arial" charset="0"/>
              </a:rPr>
            </a:br>
            <a:r>
              <a:rPr lang="it-IT" sz="2200" dirty="0">
                <a:ea typeface="ＭＳ Ｐゴシック" pitchFamily="34" charset="-128"/>
                <a:cs typeface="Arial" charset="0"/>
              </a:rPr>
              <a:t>• QRSP; </a:t>
            </a:r>
          </a:p>
          <a:p>
            <a:pPr algn="just">
              <a:defRPr/>
            </a:pPr>
            <a:r>
              <a:rPr lang="it-IT" sz="2200" dirty="0">
                <a:ea typeface="ＭＳ Ｐゴシック" pitchFamily="34" charset="-128"/>
                <a:cs typeface="Arial" charset="0"/>
              </a:rPr>
              <a:t>• Format di comunicazione dell’esito dell’analisi della domanda.</a:t>
            </a:r>
            <a:r>
              <a:rPr lang="it-IT" sz="2200" dirty="0">
                <a:solidFill>
                  <a:schemeClr val="accent1">
                    <a:lumMod val="50000"/>
                  </a:schemeClr>
                </a:solidFill>
                <a:ea typeface="ＭＳ Ｐゴシック" pitchFamily="34" charset="-128"/>
                <a:cs typeface="Arial" charset="0"/>
              </a:rPr>
              <a:t> </a:t>
            </a:r>
          </a:p>
        </p:txBody>
      </p:sp>
    </p:spTree>
    <p:extLst>
      <p:ext uri="{BB962C8B-B14F-4D97-AF65-F5344CB8AC3E}">
        <p14:creationId xmlns:p14="http://schemas.microsoft.com/office/powerpoint/2010/main" val="1858693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448733" y="1428215"/>
            <a:ext cx="10155577" cy="523220"/>
          </a:xfrm>
          <a:prstGeom prst="rect">
            <a:avLst/>
          </a:prstGeom>
          <a:noFill/>
          <a:ln w="9525">
            <a:noFill/>
            <a:miter lim="800000"/>
            <a:headEnd/>
            <a:tailEnd/>
          </a:ln>
        </p:spPr>
        <p:txBody>
          <a:bodyPr wrap="square">
            <a:spAutoFit/>
          </a:bodyPr>
          <a:lstStyle/>
          <a:p>
            <a:pPr eaLnBrk="1" hangingPunct="1">
              <a:defRPr/>
            </a:pPr>
            <a:r>
              <a:rPr lang="it-IT" sz="2800" b="1" dirty="0">
                <a:solidFill>
                  <a:schemeClr val="accent6">
                    <a:lumMod val="50000"/>
                  </a:schemeClr>
                </a:solidFill>
                <a:latin typeface="+mj-lt"/>
                <a:cs typeface="Arial" charset="0"/>
              </a:rPr>
              <a:t>Il processo fase 3 – la raccolta delle evidenze</a:t>
            </a:r>
          </a:p>
        </p:txBody>
      </p:sp>
      <p:sp>
        <p:nvSpPr>
          <p:cNvPr id="2" name="Rettangolo 1"/>
          <p:cNvSpPr/>
          <p:nvPr/>
        </p:nvSpPr>
        <p:spPr>
          <a:xfrm>
            <a:off x="448733" y="2193408"/>
            <a:ext cx="10155577" cy="4493538"/>
          </a:xfrm>
          <a:prstGeom prst="rect">
            <a:avLst/>
          </a:prstGeom>
        </p:spPr>
        <p:txBody>
          <a:bodyPr wrap="square">
            <a:spAutoFit/>
          </a:bodyPr>
          <a:lstStyle/>
          <a:p>
            <a:pPr algn="just">
              <a:defRPr/>
            </a:pPr>
            <a:r>
              <a:rPr lang="it-IT" sz="2200" dirty="0" smtClean="0">
                <a:latin typeface="Calibri"/>
                <a:ea typeface="ＭＳ Ｐゴシック" pitchFamily="34" charset="-128"/>
                <a:cs typeface="Arial" charset="0"/>
              </a:rPr>
              <a:t>Il </a:t>
            </a:r>
            <a:r>
              <a:rPr lang="it-IT" sz="2200" dirty="0">
                <a:latin typeface="Calibri"/>
                <a:ea typeface="ＭＳ Ｐゴシック" pitchFamily="34" charset="-128"/>
                <a:cs typeface="Arial" charset="0"/>
              </a:rPr>
              <a:t>candidato individua una o </a:t>
            </a:r>
            <a:r>
              <a:rPr lang="it-IT" sz="2200" dirty="0" err="1">
                <a:latin typeface="Calibri"/>
                <a:ea typeface="ＭＳ Ｐゴシック" pitchFamily="34" charset="-128"/>
                <a:cs typeface="Arial" charset="0"/>
              </a:rPr>
              <a:t>piu</a:t>
            </a:r>
            <a:r>
              <a:rPr lang="it-IT" sz="2200" dirty="0">
                <a:latin typeface="Calibri"/>
                <a:ea typeface="ＭＳ Ｐゴシック" pitchFamily="34" charset="-128"/>
                <a:cs typeface="Arial" charset="0"/>
              </a:rPr>
              <a:t>̀ esperienze nel cui ambito la competenza è stata esercitata e sviluppata, e le descrive in modo dettagliato nella Scheda descrittiva analitica, a cui il candidato allega le principali evidenze raccolte.</a:t>
            </a:r>
          </a:p>
          <a:p>
            <a:pPr algn="just">
              <a:defRPr/>
            </a:pPr>
            <a:endParaRPr lang="it-IT" sz="2200" dirty="0">
              <a:latin typeface="Calibri"/>
              <a:ea typeface="ＭＳ Ｐゴシック" pitchFamily="34" charset="-128"/>
              <a:cs typeface="Arial" charset="0"/>
            </a:endParaRPr>
          </a:p>
          <a:p>
            <a:pPr>
              <a:defRPr/>
            </a:pPr>
            <a:r>
              <a:rPr lang="it-IT" sz="2200" dirty="0">
                <a:latin typeface="Calibri"/>
                <a:ea typeface="ＭＳ Ｐゴシック" pitchFamily="34" charset="-128"/>
                <a:cs typeface="Arial" charset="0"/>
              </a:rPr>
              <a:t>Le evidenze si dividono in almeno tre categorie: </a:t>
            </a:r>
          </a:p>
          <a:p>
            <a:pPr marL="457189" indent="-457189">
              <a:buFontTx/>
              <a:buAutoNum type="alphaLcParenR"/>
              <a:defRPr/>
            </a:pPr>
            <a:r>
              <a:rPr lang="it-IT" sz="2200" dirty="0">
                <a:latin typeface="Calibri"/>
                <a:ea typeface="ＭＳ Ｐゴシック" pitchFamily="34" charset="-128"/>
                <a:cs typeface="Arial" charset="0"/>
              </a:rPr>
              <a:t>Documenti che riconoscono la competenza (es. lettere di supporto/presentazione, “</a:t>
            </a:r>
            <a:r>
              <a:rPr lang="it-IT" sz="2200" dirty="0" err="1">
                <a:latin typeface="Calibri"/>
                <a:ea typeface="ＭＳ Ｐゴシック" pitchFamily="34" charset="-128"/>
                <a:cs typeface="Arial" charset="0"/>
              </a:rPr>
              <a:t>reputation</a:t>
            </a:r>
            <a:r>
              <a:rPr lang="it-IT" sz="2200" dirty="0">
                <a:latin typeface="Calibri"/>
                <a:ea typeface="ＭＳ Ｐゴシック" pitchFamily="34" charset="-128"/>
                <a:cs typeface="Arial" charset="0"/>
              </a:rPr>
              <a:t>” dai social network, altre certificazioni/diplomi, </a:t>
            </a:r>
            <a:r>
              <a:rPr lang="it-IT" sz="2200" dirty="0" err="1">
                <a:latin typeface="Calibri"/>
                <a:ea typeface="ＭＳ Ｐゴシック" pitchFamily="34" charset="-128"/>
                <a:cs typeface="Arial" charset="0"/>
              </a:rPr>
              <a:t>etc</a:t>
            </a:r>
            <a:r>
              <a:rPr lang="it-IT" sz="2200" dirty="0">
                <a:latin typeface="Calibri"/>
                <a:ea typeface="ＭＳ Ｐゴシック" pitchFamily="34" charset="-128"/>
                <a:cs typeface="Arial" charset="0"/>
              </a:rPr>
              <a:t>); </a:t>
            </a:r>
          </a:p>
          <a:p>
            <a:pPr>
              <a:defRPr/>
            </a:pPr>
            <a:r>
              <a:rPr lang="it-IT" sz="2200" dirty="0">
                <a:latin typeface="Calibri"/>
                <a:ea typeface="ＭＳ Ｐゴシック" pitchFamily="34" charset="-128"/>
                <a:cs typeface="Arial" charset="0"/>
              </a:rPr>
              <a:t>b) Prodotti o documentazione di prodotto (es. manufatti o report, verbali, etc.); </a:t>
            </a:r>
          </a:p>
          <a:p>
            <a:pPr>
              <a:defRPr/>
            </a:pPr>
            <a:r>
              <a:rPr lang="it-IT" sz="2200" dirty="0">
                <a:latin typeface="Calibri"/>
                <a:ea typeface="ＭＳ Ｐゴシック" pitchFamily="34" charset="-128"/>
                <a:cs typeface="Arial" charset="0"/>
              </a:rPr>
              <a:t>c) Filmati, foto, in generale registrazioni, che mostrano il candidato durante una o </a:t>
            </a:r>
            <a:r>
              <a:rPr lang="it-IT" sz="2200" dirty="0" err="1">
                <a:latin typeface="Calibri"/>
                <a:ea typeface="ＭＳ Ｐゴシック" pitchFamily="34" charset="-128"/>
                <a:cs typeface="Arial" charset="0"/>
              </a:rPr>
              <a:t>piu</a:t>
            </a:r>
            <a:r>
              <a:rPr lang="it-IT" sz="2200" dirty="0">
                <a:latin typeface="Calibri"/>
                <a:ea typeface="ＭＳ Ｐゴシック" pitchFamily="34" charset="-128"/>
                <a:cs typeface="Arial" charset="0"/>
              </a:rPr>
              <a:t>̀ azioni che provano il possesso di una competenza. </a:t>
            </a:r>
          </a:p>
          <a:p>
            <a:pPr>
              <a:defRPr/>
            </a:pPr>
            <a:endParaRPr lang="it-IT" sz="2200" dirty="0">
              <a:latin typeface="Calibri"/>
              <a:ea typeface="ＭＳ Ｐゴシック" pitchFamily="34" charset="-128"/>
              <a:cs typeface="Arial" charset="0"/>
            </a:endParaRPr>
          </a:p>
          <a:p>
            <a:pPr>
              <a:defRPr/>
            </a:pPr>
            <a:r>
              <a:rPr lang="it-IT" sz="2200" dirty="0">
                <a:latin typeface="Calibri"/>
                <a:ea typeface="ＭＳ Ｐゴシック" pitchFamily="34" charset="-128"/>
                <a:cs typeface="Arial" charset="0"/>
              </a:rPr>
              <a:t>Le evidenze e la scheda di descrizione analitica rappresentano il portfolio delle evidenze del candidato. </a:t>
            </a:r>
          </a:p>
        </p:txBody>
      </p:sp>
    </p:spTree>
    <p:extLst>
      <p:ext uri="{BB962C8B-B14F-4D97-AF65-F5344CB8AC3E}">
        <p14:creationId xmlns:p14="http://schemas.microsoft.com/office/powerpoint/2010/main" val="13463581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448732" y="1548295"/>
            <a:ext cx="10060043" cy="523220"/>
          </a:xfrm>
          <a:prstGeom prst="rect">
            <a:avLst/>
          </a:prstGeom>
          <a:noFill/>
          <a:ln w="9525">
            <a:noFill/>
            <a:miter lim="800000"/>
            <a:headEnd/>
            <a:tailEnd/>
          </a:ln>
        </p:spPr>
        <p:txBody>
          <a:bodyPr wrap="square">
            <a:spAutoFit/>
          </a:bodyPr>
          <a:lstStyle/>
          <a:p>
            <a:pPr eaLnBrk="1" hangingPunct="1">
              <a:defRPr/>
            </a:pPr>
            <a:r>
              <a:rPr lang="it-IT" sz="2800" b="1" dirty="0">
                <a:solidFill>
                  <a:schemeClr val="accent6">
                    <a:lumMod val="50000"/>
                  </a:schemeClr>
                </a:solidFill>
                <a:latin typeface="+mj-lt"/>
                <a:cs typeface="Arial" charset="0"/>
              </a:rPr>
              <a:t>Il processo - fase 4 – L’</a:t>
            </a:r>
            <a:r>
              <a:rPr lang="it-IT" sz="2800" b="1" dirty="0" err="1">
                <a:solidFill>
                  <a:schemeClr val="accent6">
                    <a:lumMod val="50000"/>
                  </a:schemeClr>
                </a:solidFill>
                <a:latin typeface="+mj-lt"/>
                <a:cs typeface="Arial" charset="0"/>
              </a:rPr>
              <a:t>assessment</a:t>
            </a:r>
            <a:endParaRPr lang="it-IT" sz="2800" b="1" dirty="0">
              <a:solidFill>
                <a:schemeClr val="accent6">
                  <a:lumMod val="50000"/>
                </a:schemeClr>
              </a:solidFill>
              <a:latin typeface="+mj-lt"/>
              <a:cs typeface="Arial" charset="0"/>
            </a:endParaRPr>
          </a:p>
        </p:txBody>
      </p:sp>
      <p:sp>
        <p:nvSpPr>
          <p:cNvPr id="2" name="Rettangolo 1"/>
          <p:cNvSpPr/>
          <p:nvPr/>
        </p:nvSpPr>
        <p:spPr>
          <a:xfrm>
            <a:off x="448732" y="2502660"/>
            <a:ext cx="10060043" cy="3374642"/>
          </a:xfrm>
          <a:prstGeom prst="rect">
            <a:avLst/>
          </a:prstGeom>
        </p:spPr>
        <p:txBody>
          <a:bodyPr wrap="square">
            <a:spAutoFit/>
          </a:bodyPr>
          <a:lstStyle/>
          <a:p>
            <a:pPr>
              <a:defRPr/>
            </a:pPr>
            <a:r>
              <a:rPr lang="it-IT" sz="2133" dirty="0" smtClean="0">
                <a:solidFill>
                  <a:schemeClr val="tx2">
                    <a:lumMod val="50000"/>
                  </a:schemeClr>
                </a:solidFill>
                <a:ea typeface="ＭＳ Ｐゴシック" pitchFamily="34" charset="-128"/>
                <a:cs typeface="Arial" charset="0"/>
              </a:rPr>
              <a:t>L’operatore </a:t>
            </a:r>
            <a:r>
              <a:rPr lang="it-IT" sz="2133" dirty="0">
                <a:solidFill>
                  <a:schemeClr val="tx2">
                    <a:lumMod val="50000"/>
                  </a:schemeClr>
                </a:solidFill>
                <a:ea typeface="ＭＳ Ｐゴシック" pitchFamily="34" charset="-128"/>
                <a:cs typeface="Arial" charset="0"/>
              </a:rPr>
              <a:t>nomina un </a:t>
            </a:r>
            <a:r>
              <a:rPr lang="it-IT" sz="2133" b="1" dirty="0">
                <a:solidFill>
                  <a:schemeClr val="tx2">
                    <a:lumMod val="50000"/>
                  </a:schemeClr>
                </a:solidFill>
                <a:ea typeface="ＭＳ Ｐゴシック" pitchFamily="34" charset="-128"/>
                <a:cs typeface="Arial" charset="0"/>
              </a:rPr>
              <a:t>assessor</a:t>
            </a:r>
            <a:r>
              <a:rPr lang="it-IT" sz="2133" dirty="0">
                <a:solidFill>
                  <a:schemeClr val="tx2">
                    <a:lumMod val="50000"/>
                  </a:schemeClr>
                </a:solidFill>
                <a:ea typeface="ＭＳ Ｐゴシック" pitchFamily="34" charset="-128"/>
                <a:cs typeface="Arial" charset="0"/>
              </a:rPr>
              <a:t> indipendente esterno all’ente  per la valutazione vera e propria, di merito, finalizzata ad accertare il possesso, da parte del candidato, della competenza per cui ha richiesto la certificazione. </a:t>
            </a:r>
          </a:p>
          <a:p>
            <a:pPr>
              <a:defRPr/>
            </a:pPr>
            <a:endParaRPr lang="it-IT" sz="2133" dirty="0">
              <a:solidFill>
                <a:schemeClr val="tx2">
                  <a:lumMod val="50000"/>
                </a:schemeClr>
              </a:solidFill>
              <a:ea typeface="ＭＳ Ｐゴシック" pitchFamily="34" charset="-128"/>
              <a:cs typeface="Arial" charset="0"/>
            </a:endParaRPr>
          </a:p>
          <a:p>
            <a:pPr>
              <a:defRPr/>
            </a:pPr>
            <a:r>
              <a:rPr lang="it-IT" sz="2133" dirty="0">
                <a:solidFill>
                  <a:schemeClr val="tx2">
                    <a:lumMod val="50000"/>
                  </a:schemeClr>
                </a:solidFill>
                <a:ea typeface="ＭＳ Ｐゴシック" pitchFamily="34" charset="-128"/>
                <a:cs typeface="Arial" charset="0"/>
              </a:rPr>
              <a:t>La valutazione di merito è articolata in due passi: </a:t>
            </a:r>
          </a:p>
          <a:p>
            <a:pPr>
              <a:defRPr/>
            </a:pPr>
            <a:r>
              <a:rPr lang="it-IT" sz="2133" dirty="0">
                <a:solidFill>
                  <a:schemeClr val="tx2">
                    <a:lumMod val="50000"/>
                  </a:schemeClr>
                </a:solidFill>
                <a:ea typeface="ＭＳ Ｐゴシック" pitchFamily="34" charset="-128"/>
                <a:cs typeface="Arial" charset="0"/>
              </a:rPr>
              <a:t>1)  Valutazione degli elementi documentati nel portfolio (evidenze + scheda descrittiva analitica) sulla base degli indicatori di competenza; </a:t>
            </a:r>
          </a:p>
          <a:p>
            <a:pPr>
              <a:defRPr/>
            </a:pPr>
            <a:r>
              <a:rPr lang="it-IT" sz="2133" dirty="0">
                <a:solidFill>
                  <a:schemeClr val="tx2">
                    <a:lumMod val="50000"/>
                  </a:schemeClr>
                </a:solidFill>
                <a:ea typeface="ＭＳ Ｐゴシック" pitchFamily="34" charset="-128"/>
                <a:cs typeface="Arial" charset="0"/>
              </a:rPr>
              <a:t>2)  Valutazione in presenza attraverso </a:t>
            </a:r>
            <a:r>
              <a:rPr lang="it-IT" sz="2133" dirty="0" err="1">
                <a:solidFill>
                  <a:schemeClr val="tx2">
                    <a:lumMod val="50000"/>
                  </a:schemeClr>
                </a:solidFill>
                <a:ea typeface="ＭＳ Ｐゴシック" pitchFamily="34" charset="-128"/>
                <a:cs typeface="Arial" charset="0"/>
              </a:rPr>
              <a:t>modalita</a:t>
            </a:r>
            <a:r>
              <a:rPr lang="it-IT" sz="2133" dirty="0">
                <a:solidFill>
                  <a:schemeClr val="tx2">
                    <a:lumMod val="50000"/>
                  </a:schemeClr>
                </a:solidFill>
                <a:ea typeface="ＭＳ Ｐゴシック" pitchFamily="34" charset="-128"/>
                <a:cs typeface="Arial" charset="0"/>
              </a:rPr>
              <a:t>̀ differenti (ad esempio colloquio con il candidato, prova pratica, prova scritta, test, ecc.). La scelta del tipo di verifica in presenza dipende dal tipo di competenza/e da certificare e dall’esito della valutazione sul portfolio. </a:t>
            </a:r>
          </a:p>
        </p:txBody>
      </p:sp>
    </p:spTree>
    <p:extLst>
      <p:ext uri="{BB962C8B-B14F-4D97-AF65-F5344CB8AC3E}">
        <p14:creationId xmlns:p14="http://schemas.microsoft.com/office/powerpoint/2010/main" val="21075604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448733" y="1480057"/>
            <a:ext cx="10060043" cy="523220"/>
          </a:xfrm>
          <a:prstGeom prst="rect">
            <a:avLst/>
          </a:prstGeom>
          <a:noFill/>
          <a:ln w="9525">
            <a:noFill/>
            <a:miter lim="800000"/>
            <a:headEnd/>
            <a:tailEnd/>
          </a:ln>
        </p:spPr>
        <p:txBody>
          <a:bodyPr wrap="square">
            <a:spAutoFit/>
          </a:bodyPr>
          <a:lstStyle/>
          <a:p>
            <a:pPr eaLnBrk="1" hangingPunct="1">
              <a:defRPr/>
            </a:pPr>
            <a:r>
              <a:rPr lang="it-IT" sz="2800" b="1" dirty="0">
                <a:solidFill>
                  <a:schemeClr val="accent6">
                    <a:lumMod val="50000"/>
                  </a:schemeClr>
                </a:solidFill>
                <a:latin typeface="+mj-lt"/>
                <a:cs typeface="Arial" charset="0"/>
              </a:rPr>
              <a:t>Il processo - fase 5 – rilascio dell’attestato</a:t>
            </a:r>
          </a:p>
        </p:txBody>
      </p:sp>
      <p:sp>
        <p:nvSpPr>
          <p:cNvPr id="2" name="Rettangolo 1"/>
          <p:cNvSpPr/>
          <p:nvPr/>
        </p:nvSpPr>
        <p:spPr>
          <a:xfrm>
            <a:off x="448733" y="2289507"/>
            <a:ext cx="10060043" cy="3046411"/>
          </a:xfrm>
          <a:prstGeom prst="rect">
            <a:avLst/>
          </a:prstGeom>
        </p:spPr>
        <p:txBody>
          <a:bodyPr wrap="square">
            <a:spAutoFit/>
          </a:bodyPr>
          <a:lstStyle/>
          <a:p>
            <a:pPr>
              <a:defRPr/>
            </a:pPr>
            <a:r>
              <a:rPr lang="it-IT" sz="2133" dirty="0" smtClean="0">
                <a:latin typeface="Calibri"/>
                <a:ea typeface="ＭＳ Ｐゴシック" pitchFamily="34" charset="-128"/>
                <a:cs typeface="Arial" charset="0"/>
              </a:rPr>
              <a:t>L’atto </a:t>
            </a:r>
            <a:r>
              <a:rPr lang="it-IT" sz="2133" dirty="0">
                <a:latin typeface="Calibri"/>
                <a:ea typeface="ＭＳ Ｐゴシック" pitchFamily="34" charset="-128"/>
                <a:cs typeface="Arial" charset="0"/>
              </a:rPr>
              <a:t>conclusivo del processo è rappresentato dal rilascio da parte dell’operatore dell’attestato di competenza regionale attraverso GEFO come un qualsiasi altro attestato di competenza regionale</a:t>
            </a:r>
          </a:p>
          <a:p>
            <a:pPr>
              <a:defRPr/>
            </a:pPr>
            <a:endParaRPr lang="it-IT" sz="2133" dirty="0">
              <a:latin typeface="Calibri"/>
              <a:ea typeface="ＭＳ Ｐゴシック" pitchFamily="34" charset="-128"/>
              <a:cs typeface="Arial" charset="0"/>
            </a:endParaRPr>
          </a:p>
          <a:p>
            <a:pPr>
              <a:defRPr/>
            </a:pPr>
            <a:r>
              <a:rPr lang="it-IT" sz="2133" dirty="0">
                <a:latin typeface="Calibri"/>
                <a:ea typeface="ＭＳ Ｐゴシック" pitchFamily="34" charset="-128"/>
                <a:cs typeface="Arial" charset="0"/>
              </a:rPr>
              <a:t>Output:</a:t>
            </a:r>
            <a:br>
              <a:rPr lang="it-IT" sz="2133" dirty="0">
                <a:latin typeface="Calibri"/>
                <a:ea typeface="ＭＳ Ｐゴシック" pitchFamily="34" charset="-128"/>
                <a:cs typeface="Arial" charset="0"/>
              </a:rPr>
            </a:br>
            <a:r>
              <a:rPr lang="it-IT" sz="2133" dirty="0">
                <a:latin typeface="Calibri"/>
                <a:ea typeface="ＭＳ Ｐゴシック" pitchFamily="34" charset="-128"/>
                <a:cs typeface="Arial" charset="0"/>
              </a:rPr>
              <a:t>• Attestato di competenza regionale. </a:t>
            </a:r>
          </a:p>
          <a:p>
            <a:pPr>
              <a:defRPr/>
            </a:pPr>
            <a:endParaRPr lang="it-IT" sz="2133" dirty="0">
              <a:latin typeface="Calibri"/>
              <a:ea typeface="ＭＳ Ｐゴシック" pitchFamily="34" charset="-128"/>
              <a:cs typeface="Arial" charset="0"/>
            </a:endParaRPr>
          </a:p>
          <a:p>
            <a:pPr>
              <a:defRPr/>
            </a:pPr>
            <a:r>
              <a:rPr lang="it-IT" sz="2133" dirty="0">
                <a:latin typeface="Calibri"/>
                <a:ea typeface="ＭＳ Ｐゴシック" pitchFamily="34" charset="-128"/>
                <a:cs typeface="Arial" charset="0"/>
              </a:rPr>
              <a:t>Strumenti </a:t>
            </a:r>
          </a:p>
          <a:p>
            <a:pPr marL="380990" indent="-380990">
              <a:buFont typeface="Arial" charset="0"/>
              <a:buChar char="•"/>
              <a:defRPr/>
            </a:pPr>
            <a:r>
              <a:rPr lang="it-IT" sz="2133" dirty="0">
                <a:latin typeface="Calibri"/>
                <a:ea typeface="ＭＳ Ｐゴシック" pitchFamily="34" charset="-128"/>
                <a:cs typeface="Arial" charset="0"/>
              </a:rPr>
              <a:t>Format di attestato di </a:t>
            </a:r>
            <a:r>
              <a:rPr lang="it-IT" sz="2133" dirty="0" smtClean="0">
                <a:latin typeface="Calibri"/>
                <a:ea typeface="ＭＳ Ｐゴシック" pitchFamily="34" charset="-128"/>
                <a:cs typeface="Arial" charset="0"/>
              </a:rPr>
              <a:t>certificazione</a:t>
            </a:r>
            <a:r>
              <a:rPr lang="it-IT" sz="2133" dirty="0">
                <a:latin typeface="Calibri"/>
                <a:ea typeface="ＭＳ Ｐゴシック" pitchFamily="34" charset="-128"/>
                <a:cs typeface="Arial" charset="0"/>
              </a:rPr>
              <a:t>.</a:t>
            </a:r>
          </a:p>
        </p:txBody>
      </p:sp>
    </p:spTree>
    <p:extLst>
      <p:ext uri="{BB962C8B-B14F-4D97-AF65-F5344CB8AC3E}">
        <p14:creationId xmlns:p14="http://schemas.microsoft.com/office/powerpoint/2010/main" val="18634044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bwMode="auto">
          <a:xfrm>
            <a:off x="635620" y="1572322"/>
            <a:ext cx="10441065" cy="35645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0000"/>
          </a:bodyPr>
          <a:lstStyle/>
          <a:p>
            <a:pPr algn="l"/>
            <a:r>
              <a:rPr lang="it-IT" altLang="it-IT" sz="2800" b="1" dirty="0">
                <a:solidFill>
                  <a:srgbClr val="05752A"/>
                </a:solidFill>
              </a:rPr>
              <a:t>Strumenti e risorse per singola fase</a:t>
            </a:r>
            <a:endParaRPr lang="it-IT" altLang="it-IT" sz="2800" b="1" dirty="0" smtClean="0">
              <a:solidFill>
                <a:srgbClr val="05752A"/>
              </a:solidFill>
            </a:endParaRPr>
          </a:p>
        </p:txBody>
      </p:sp>
      <p:graphicFrame>
        <p:nvGraphicFramePr>
          <p:cNvPr id="63557" name="Group 69"/>
          <p:cNvGraphicFramePr>
            <a:graphicFrameLocks noGrp="1"/>
          </p:cNvGraphicFramePr>
          <p:nvPr>
            <p:extLst>
              <p:ext uri="{D42A27DB-BD31-4B8C-83A1-F6EECF244321}">
                <p14:modId xmlns:p14="http://schemas.microsoft.com/office/powerpoint/2010/main" val="2178268147"/>
              </p:ext>
            </p:extLst>
          </p:nvPr>
        </p:nvGraphicFramePr>
        <p:xfrm>
          <a:off x="669073" y="1940153"/>
          <a:ext cx="10850137" cy="4425851"/>
        </p:xfrm>
        <a:graphic>
          <a:graphicData uri="http://schemas.openxmlformats.org/drawingml/2006/table">
            <a:tbl>
              <a:tblPr/>
              <a:tblGrid>
                <a:gridCol w="2977953"/>
                <a:gridCol w="3258586"/>
                <a:gridCol w="2709432"/>
                <a:gridCol w="1904166"/>
              </a:tblGrid>
              <a:tr h="0">
                <a:tc>
                  <a:txBody>
                    <a:bodyPr/>
                    <a:lstStyle/>
                    <a:p>
                      <a:pPr marL="0" marR="0" lvl="0" indent="0" algn="ctr"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dirty="0" smtClean="0">
                          <a:ln>
                            <a:noFill/>
                          </a:ln>
                          <a:solidFill>
                            <a:schemeClr val="bg1"/>
                          </a:solidFill>
                          <a:effectLst/>
                          <a:latin typeface="Calibri" pitchFamily="34" charset="0"/>
                          <a:ea typeface="MS PGothic" pitchFamily="34" charset="-128"/>
                          <a:cs typeface="Arial" pitchFamily="34" charset="0"/>
                        </a:rPr>
                        <a:t>Fase</a:t>
                      </a:r>
                    </a:p>
                  </a:txBody>
                  <a:tcPr marL="120001" marR="120001" marT="46817" marB="4681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0A4F0"/>
                    </a:solid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smtClean="0">
                          <a:ln>
                            <a:noFill/>
                          </a:ln>
                          <a:solidFill>
                            <a:schemeClr val="bg1"/>
                          </a:solidFill>
                          <a:effectLst/>
                          <a:latin typeface="Calibri" pitchFamily="34" charset="0"/>
                          <a:ea typeface="MS PGothic" pitchFamily="34" charset="-128"/>
                          <a:cs typeface="Arial" pitchFamily="34" charset="0"/>
                        </a:rPr>
                        <a:t>Candidato</a:t>
                      </a:r>
                    </a:p>
                  </a:txBody>
                  <a:tcPr marL="120001" marR="120001" marT="46817" marB="4681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0A4F0"/>
                    </a:solidFill>
                  </a:tcPr>
                </a:tc>
                <a:tc>
                  <a:txBody>
                    <a:bodyPr/>
                    <a:lstStyle/>
                    <a:p>
                      <a:pPr marL="0" marR="0" lvl="0" indent="0" algn="ctr"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smtClean="0">
                          <a:ln>
                            <a:noFill/>
                          </a:ln>
                          <a:solidFill>
                            <a:schemeClr val="bg1"/>
                          </a:solidFill>
                          <a:effectLst/>
                          <a:latin typeface="Calibri" pitchFamily="34" charset="0"/>
                          <a:ea typeface="MS PGothic" pitchFamily="34" charset="-128"/>
                          <a:cs typeface="Arial" pitchFamily="34" charset="0"/>
                        </a:rPr>
                        <a:t>Ente Servizi per il lavoro</a:t>
                      </a:r>
                    </a:p>
                  </a:txBody>
                  <a:tcPr marL="120001" marR="120001" marT="46817" marB="4681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0A4F0"/>
                    </a:solidFill>
                  </a:tcPr>
                </a:tc>
                <a:tc>
                  <a:txBody>
                    <a:bodyPr/>
                    <a:lstStyle/>
                    <a:p>
                      <a:pPr marL="0" marR="0" lvl="0" indent="0" algn="ctr"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smtClean="0">
                          <a:ln>
                            <a:noFill/>
                          </a:ln>
                          <a:solidFill>
                            <a:schemeClr val="bg1"/>
                          </a:solidFill>
                          <a:effectLst/>
                          <a:latin typeface="Calibri" pitchFamily="34" charset="0"/>
                          <a:ea typeface="MS PGothic" pitchFamily="34" charset="-128"/>
                          <a:cs typeface="Arial" pitchFamily="34" charset="0"/>
                        </a:rPr>
                        <a:t>Assessor</a:t>
                      </a:r>
                    </a:p>
                  </a:txBody>
                  <a:tcPr marL="120001" marR="120001" marT="46817" marB="4681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0A4F0"/>
                    </a:solidFill>
                  </a:tcPr>
                </a:tc>
              </a:tr>
              <a:tr h="1031036">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F1 - DOMANDA</a:t>
                      </a:r>
                    </a:p>
                  </a:txBody>
                  <a:tcPr marL="121921" marR="121921"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1" i="0" u="none" strike="noStrike" cap="none" normalizeH="0" baseline="0" smtClean="0">
                          <a:ln>
                            <a:noFill/>
                          </a:ln>
                          <a:solidFill>
                            <a:schemeClr val="tx1"/>
                          </a:solidFill>
                          <a:effectLst/>
                          <a:latin typeface="Calibri" pitchFamily="34" charset="0"/>
                          <a:ea typeface="MS PGothic" pitchFamily="34" charset="-128"/>
                          <a:cs typeface="Arial" pitchFamily="34" charset="0"/>
                        </a:rPr>
                        <a:t>Domanda di certificazione</a:t>
                      </a:r>
                    </a:p>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CV Europass (</a:t>
                      </a:r>
                      <a:r>
                        <a:rPr kumimoji="0" lang="it-IT" sz="1600" b="1" i="0" u="none" strike="noStrike" cap="none" normalizeH="0" baseline="0" smtClean="0">
                          <a:ln>
                            <a:noFill/>
                          </a:ln>
                          <a:solidFill>
                            <a:schemeClr val="tx1"/>
                          </a:solidFill>
                          <a:effectLst/>
                          <a:latin typeface="Calibri" pitchFamily="34" charset="0"/>
                          <a:ea typeface="MS PGothic" pitchFamily="34" charset="-128"/>
                          <a:cs typeface="Arial" pitchFamily="34" charset="0"/>
                        </a:rPr>
                        <a:t>MOD.1</a:t>
                      </a:r>
                      <a:r>
                        <a:rPr kumimoji="0" lang="it-IT"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a:t>
                      </a:r>
                    </a:p>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Scheda Descrittiva Sintetica (</a:t>
                      </a:r>
                      <a:r>
                        <a:rPr kumimoji="0" lang="it-IT" sz="1600" b="1" i="0" u="none" strike="noStrike" cap="none" normalizeH="0" baseline="0" smtClean="0">
                          <a:ln>
                            <a:noFill/>
                          </a:ln>
                          <a:solidFill>
                            <a:schemeClr val="tx1"/>
                          </a:solidFill>
                          <a:effectLst/>
                          <a:latin typeface="Calibri" pitchFamily="34" charset="0"/>
                          <a:ea typeface="MS PGothic" pitchFamily="34" charset="-128"/>
                          <a:cs typeface="Arial" pitchFamily="34" charset="0"/>
                        </a:rPr>
                        <a:t>MOD2</a:t>
                      </a:r>
                      <a:r>
                        <a:rPr kumimoji="0" lang="it-IT"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a:t>
                      </a: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Sito Internet per scaricare i documenti e rendere visibile l</a:t>
                      </a:r>
                      <a:r>
                        <a:rPr kumimoji="0" lang="it-IT" altLang="en-US"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a:t>
                      </a:r>
                      <a:r>
                        <a:rPr kumimoji="0" lang="it-IT"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offerta certificatoria</a:t>
                      </a:r>
                    </a:p>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Servizio Assistenza</a:t>
                      </a: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endParaRPr kumimoji="0" lang="en-US" sz="1600" b="0" i="0" u="none" strike="noStrike" cap="none" normalizeH="0" baseline="0" smtClean="0">
                        <a:ln>
                          <a:noFill/>
                        </a:ln>
                        <a:solidFill>
                          <a:schemeClr val="tx1"/>
                        </a:solidFill>
                        <a:effectLst/>
                        <a:latin typeface="Calibri" pitchFamily="34" charset="0"/>
                        <a:ea typeface="MS PGothic" pitchFamily="34" charset="-128"/>
                        <a:cs typeface="Arial" pitchFamily="34" charset="0"/>
                      </a:endParaRPr>
                    </a:p>
                  </a:txBody>
                  <a:tcPr marL="121921" marR="121921"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0477">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F2 – VALUTAZIONE DOMANDA</a:t>
                      </a:r>
                    </a:p>
                  </a:txBody>
                  <a:tcPr marL="121921" marR="121921"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endParaRPr kumimoji="0" lang="en-US" sz="1600" b="0" i="0" u="none" strike="noStrike" cap="none" normalizeH="0" baseline="0" smtClean="0">
                        <a:ln>
                          <a:noFill/>
                        </a:ln>
                        <a:solidFill>
                          <a:schemeClr val="tx1"/>
                        </a:solidFill>
                        <a:effectLst/>
                        <a:latin typeface="Calibri" pitchFamily="34" charset="0"/>
                        <a:ea typeface="MS PGothic" pitchFamily="34" charset="-128"/>
                        <a:cs typeface="Arial" pitchFamily="34" charset="0"/>
                      </a:endParaRP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en-US" sz="1600" b="1" i="0" u="none" strike="noStrike" cap="none" normalizeH="0" baseline="0" smtClean="0">
                          <a:ln>
                            <a:noFill/>
                          </a:ln>
                          <a:solidFill>
                            <a:schemeClr val="tx1"/>
                          </a:solidFill>
                          <a:effectLst/>
                          <a:latin typeface="Calibri" pitchFamily="34" charset="0"/>
                          <a:ea typeface="MS PGothic" pitchFamily="34" charset="-128"/>
                          <a:cs typeface="Arial" pitchFamily="34" charset="0"/>
                        </a:rPr>
                        <a:t>QRSP: </a:t>
                      </a:r>
                      <a:r>
                        <a:rPr kumimoji="0" lang="en-US"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Indicatori di Competenza (*)</a:t>
                      </a: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endParaRPr kumimoji="0" lang="en-US" sz="1600" b="0" i="0" u="none" strike="noStrike" cap="none" normalizeH="0" baseline="0" smtClean="0">
                        <a:ln>
                          <a:noFill/>
                        </a:ln>
                        <a:solidFill>
                          <a:schemeClr val="tx1"/>
                        </a:solidFill>
                        <a:effectLst/>
                        <a:latin typeface="Calibri" pitchFamily="34" charset="0"/>
                        <a:ea typeface="MS PGothic" pitchFamily="34" charset="-128"/>
                        <a:cs typeface="Arial" pitchFamily="34" charset="0"/>
                      </a:endParaRPr>
                    </a:p>
                  </a:txBody>
                  <a:tcPr marL="121921" marR="121921"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1081">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smtClean="0">
                          <a:ln>
                            <a:noFill/>
                          </a:ln>
                          <a:solidFill>
                            <a:schemeClr val="tx1"/>
                          </a:solidFill>
                          <a:effectLst/>
                          <a:latin typeface="Calibri" pitchFamily="34" charset="0"/>
                          <a:ea typeface="MS PGothic" pitchFamily="34" charset="-128"/>
                          <a:cs typeface="Arial" pitchFamily="34" charset="0"/>
                        </a:rPr>
                        <a:t>F3 – PORTFOLIO DELLE EVIDENZE</a:t>
                      </a:r>
                    </a:p>
                  </a:txBody>
                  <a:tcPr marL="121921" marR="121921"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Guida alla Costruzione del Portfolio (</a:t>
                      </a:r>
                      <a:r>
                        <a:rPr kumimoji="0" lang="it-IT" sz="1600" b="1"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MOD</a:t>
                      </a:r>
                      <a:r>
                        <a:rPr kumimoji="0" lang="it-IT" sz="1600" b="1" i="0" u="none" strike="noStrike" cap="none" normalizeH="0" baseline="0" dirty="0" err="1" smtClean="0">
                          <a:ln>
                            <a:noFill/>
                          </a:ln>
                          <a:solidFill>
                            <a:schemeClr val="tx1"/>
                          </a:solidFill>
                          <a:effectLst/>
                          <a:latin typeface="Calibri" pitchFamily="34" charset="0"/>
                          <a:ea typeface="MS PGothic" pitchFamily="34" charset="-128"/>
                          <a:cs typeface="Arial" pitchFamily="34" charset="0"/>
                        </a:rPr>
                        <a:t>.3</a:t>
                      </a:r>
                      <a:r>
                        <a:rPr kumimoji="0" lang="it-IT" sz="1600" b="0" i="0" u="none" strike="noStrike" cap="none" normalizeH="0" baseline="0" dirty="0" err="1" smtClean="0">
                          <a:ln>
                            <a:noFill/>
                          </a:ln>
                          <a:solidFill>
                            <a:schemeClr val="tx1"/>
                          </a:solidFill>
                          <a:effectLst/>
                          <a:latin typeface="Calibri" pitchFamily="34" charset="0"/>
                          <a:ea typeface="MS PGothic" pitchFamily="34" charset="-128"/>
                          <a:cs typeface="Arial" pitchFamily="34" charset="0"/>
                        </a:rPr>
                        <a:t>)</a:t>
                      </a:r>
                      <a:endParaRPr kumimoji="0" lang="it-IT"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endParaRPr>
                    </a:p>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Portfolio delle evidenze</a:t>
                      </a: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0" i="0" u="none" strike="noStrike" cap="none" normalizeH="0" baseline="0" smtClean="0">
                          <a:ln>
                            <a:noFill/>
                          </a:ln>
                          <a:solidFill>
                            <a:schemeClr val="tx1"/>
                          </a:solidFill>
                          <a:effectLst/>
                          <a:latin typeface="Calibri" pitchFamily="34" charset="0"/>
                          <a:ea typeface="MS PGothic" pitchFamily="34" charset="-128"/>
                          <a:cs typeface="Arial" pitchFamily="34" charset="0"/>
                        </a:rPr>
                        <a:t>Supporto al cittadino attraverso il Servizio Assistenza</a:t>
                      </a: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defRPr/>
                      </a:pPr>
                      <a:r>
                        <a:rPr kumimoji="0" lang="it-IT"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Griglia di valutazione delle evidenze (</a:t>
                      </a:r>
                      <a:r>
                        <a:rPr kumimoji="0" lang="it-IT" sz="1600" b="1"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MOD.4</a:t>
                      </a:r>
                      <a:r>
                        <a:rPr kumimoji="0" lang="it-IT"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a:t>
                      </a:r>
                    </a:p>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endParaRPr kumimoji="0" lang="en-US"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endParaRPr>
                    </a:p>
                  </a:txBody>
                  <a:tcPr marL="121921" marR="121921"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6803">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smtClean="0">
                          <a:ln>
                            <a:noFill/>
                          </a:ln>
                          <a:solidFill>
                            <a:schemeClr val="tx1"/>
                          </a:solidFill>
                          <a:effectLst/>
                          <a:latin typeface="Calibri" pitchFamily="34" charset="0"/>
                          <a:ea typeface="MS PGothic" pitchFamily="34" charset="-128"/>
                          <a:cs typeface="Arial" pitchFamily="34" charset="0"/>
                        </a:rPr>
                        <a:t>F4 – ASSESSMENT</a:t>
                      </a:r>
                    </a:p>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smtClean="0">
                          <a:ln>
                            <a:noFill/>
                          </a:ln>
                          <a:solidFill>
                            <a:schemeClr val="tx1"/>
                          </a:solidFill>
                          <a:effectLst/>
                          <a:latin typeface="Calibri" pitchFamily="34" charset="0"/>
                          <a:ea typeface="MS PGothic" pitchFamily="34" charset="-128"/>
                          <a:cs typeface="Arial" pitchFamily="34" charset="0"/>
                        </a:rPr>
                        <a:t>(Portfolio e in presenza)</a:t>
                      </a:r>
                    </a:p>
                  </a:txBody>
                  <a:tcPr marL="121921" marR="121921"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endParaRPr kumimoji="0" lang="en-US"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endParaRP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endParaRPr kumimoji="0" lang="en-US"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endParaRP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Griglia di valutazione della fase di </a:t>
                      </a:r>
                      <a:r>
                        <a:rPr kumimoji="0" lang="it-IT" sz="1600" b="0" i="0" u="none" strike="noStrike" cap="none" normalizeH="0" baseline="0" dirty="0" err="1" smtClean="0">
                          <a:ln>
                            <a:noFill/>
                          </a:ln>
                          <a:solidFill>
                            <a:schemeClr val="tx1"/>
                          </a:solidFill>
                          <a:effectLst/>
                          <a:latin typeface="Calibri" pitchFamily="34" charset="0"/>
                          <a:ea typeface="MS PGothic" pitchFamily="34" charset="-128"/>
                          <a:cs typeface="Arial" pitchFamily="34" charset="0"/>
                        </a:rPr>
                        <a:t>assessment</a:t>
                      </a:r>
                      <a:r>
                        <a:rPr kumimoji="0" lang="it-IT"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 (</a:t>
                      </a:r>
                      <a:r>
                        <a:rPr kumimoji="0" lang="it-IT" sz="1600" b="1"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MOD5</a:t>
                      </a:r>
                      <a:r>
                        <a:rPr kumimoji="0" lang="it-IT"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a:t>
                      </a:r>
                    </a:p>
                  </a:txBody>
                  <a:tcPr marL="121921" marR="121921"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4009">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r>
                        <a:rPr kumimoji="0" lang="it-IT" sz="1600" b="1" i="0" u="none" strike="noStrike" cap="none" normalizeH="0" baseline="0" smtClean="0">
                          <a:ln>
                            <a:noFill/>
                          </a:ln>
                          <a:solidFill>
                            <a:schemeClr val="tx1"/>
                          </a:solidFill>
                          <a:effectLst/>
                          <a:latin typeface="Calibri" pitchFamily="34" charset="0"/>
                          <a:ea typeface="MS PGothic" pitchFamily="34" charset="-128"/>
                          <a:cs typeface="Arial" pitchFamily="34" charset="0"/>
                        </a:rPr>
                        <a:t>F5 – RILASCIO CERTIFICAZIONE</a:t>
                      </a:r>
                    </a:p>
                  </a:txBody>
                  <a:tcPr marL="121921" marR="121921"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endParaRPr kumimoji="0" lang="en-US"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endParaRP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Char char="§"/>
                        <a:tabLst/>
                      </a:pPr>
                      <a:r>
                        <a:rPr kumimoji="0" lang="it-IT"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rPr>
                        <a:t>Certificato</a:t>
                      </a:r>
                    </a:p>
                  </a:txBody>
                  <a:tcPr marL="121921" marR="121921"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5000"/>
                        </a:spcBef>
                        <a:spcAft>
                          <a:spcPct val="0"/>
                        </a:spcAft>
                        <a:buClr>
                          <a:srgbClr val="333399"/>
                        </a:buClr>
                        <a:buSzPct val="100000"/>
                        <a:buFont typeface="Wingdings" pitchFamily="2" charset="2"/>
                        <a:buNone/>
                        <a:tabLst/>
                      </a:pPr>
                      <a:endParaRPr kumimoji="0" lang="en-US" sz="1600" b="0" i="0" u="none" strike="noStrike" cap="none" normalizeH="0" baseline="0" dirty="0" smtClean="0">
                        <a:ln>
                          <a:noFill/>
                        </a:ln>
                        <a:solidFill>
                          <a:schemeClr val="tx1"/>
                        </a:solidFill>
                        <a:effectLst/>
                        <a:latin typeface="Calibri" pitchFamily="34" charset="0"/>
                        <a:ea typeface="MS PGothic" pitchFamily="34" charset="-128"/>
                        <a:cs typeface="Arial" pitchFamily="34" charset="0"/>
                      </a:endParaRPr>
                    </a:p>
                  </a:txBody>
                  <a:tcPr marL="121921" marR="121921"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44" name="TextBox 2"/>
          <p:cNvSpPr txBox="1">
            <a:spLocks noChangeArrowheads="1"/>
          </p:cNvSpPr>
          <p:nvPr/>
        </p:nvSpPr>
        <p:spPr bwMode="auto">
          <a:xfrm>
            <a:off x="143933" y="6355427"/>
            <a:ext cx="5041765" cy="50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en-US" altLang="it-IT" sz="1333" dirty="0">
                <a:latin typeface="Arial" panose="020B0604020202020204" pitchFamily="34" charset="0"/>
                <a:cs typeface="Arial" panose="020B0604020202020204" pitchFamily="34" charset="0"/>
              </a:rPr>
              <a:t>(*) </a:t>
            </a:r>
            <a:r>
              <a:rPr lang="en-US" altLang="it-IT" sz="1333" dirty="0" err="1">
                <a:latin typeface="Arial" panose="020B0604020202020204" pitchFamily="34" charset="0"/>
                <a:cs typeface="Arial" panose="020B0604020202020204" pitchFamily="34" charset="0"/>
              </a:rPr>
              <a:t>prevista</a:t>
            </a:r>
            <a:r>
              <a:rPr lang="en-US" altLang="it-IT" sz="1333" dirty="0">
                <a:latin typeface="Arial" panose="020B0604020202020204" pitchFamily="34" charset="0"/>
                <a:cs typeface="Arial" panose="020B0604020202020204" pitchFamily="34" charset="0"/>
              </a:rPr>
              <a:t> </a:t>
            </a:r>
            <a:r>
              <a:rPr lang="en-US" altLang="it-IT" sz="1333" dirty="0" err="1">
                <a:latin typeface="Arial" panose="020B0604020202020204" pitchFamily="34" charset="0"/>
                <a:cs typeface="Arial" panose="020B0604020202020204" pitchFamily="34" charset="0"/>
              </a:rPr>
              <a:t>una</a:t>
            </a:r>
            <a:r>
              <a:rPr lang="en-US" altLang="it-IT" sz="1333" dirty="0">
                <a:latin typeface="Arial" panose="020B0604020202020204" pitchFamily="34" charset="0"/>
                <a:cs typeface="Arial" panose="020B0604020202020204" pitchFamily="34" charset="0"/>
              </a:rPr>
              <a:t> </a:t>
            </a:r>
            <a:r>
              <a:rPr lang="en-US" altLang="it-IT" sz="1333" dirty="0" err="1">
                <a:latin typeface="Arial" panose="020B0604020202020204" pitchFamily="34" charset="0"/>
                <a:cs typeface="Arial" panose="020B0604020202020204" pitchFamily="34" charset="0"/>
              </a:rPr>
              <a:t>procedura</a:t>
            </a:r>
            <a:r>
              <a:rPr lang="en-US" altLang="it-IT" sz="1333" dirty="0">
                <a:latin typeface="Arial" panose="020B0604020202020204" pitchFamily="34" charset="0"/>
                <a:cs typeface="Arial" panose="020B0604020202020204" pitchFamily="34" charset="0"/>
              </a:rPr>
              <a:t> </a:t>
            </a:r>
            <a:r>
              <a:rPr lang="en-US" altLang="it-IT" sz="1333" dirty="0" err="1">
                <a:latin typeface="Arial" panose="020B0604020202020204" pitchFamily="34" charset="0"/>
                <a:cs typeface="Arial" panose="020B0604020202020204" pitchFamily="34" charset="0"/>
              </a:rPr>
              <a:t>alternativa</a:t>
            </a:r>
            <a:r>
              <a:rPr lang="en-US" altLang="it-IT" sz="1333" dirty="0">
                <a:latin typeface="Arial" panose="020B0604020202020204" pitchFamily="34" charset="0"/>
                <a:cs typeface="Arial" panose="020B0604020202020204" pitchFamily="34" charset="0"/>
              </a:rPr>
              <a:t> in </a:t>
            </a:r>
            <a:r>
              <a:rPr lang="en-US" altLang="it-IT" sz="1333" dirty="0" err="1">
                <a:latin typeface="Arial" panose="020B0604020202020204" pitchFamily="34" charset="0"/>
                <a:cs typeface="Arial" panose="020B0604020202020204" pitchFamily="34" charset="0"/>
              </a:rPr>
              <a:t>fase</a:t>
            </a:r>
            <a:r>
              <a:rPr lang="en-US" altLang="it-IT" sz="1333" dirty="0">
                <a:latin typeface="Arial" panose="020B0604020202020204" pitchFamily="34" charset="0"/>
                <a:cs typeface="Arial" panose="020B0604020202020204" pitchFamily="34" charset="0"/>
              </a:rPr>
              <a:t> di prima </a:t>
            </a:r>
            <a:r>
              <a:rPr lang="en-US" altLang="it-IT" sz="1333" dirty="0" err="1">
                <a:latin typeface="Arial" panose="020B0604020202020204" pitchFamily="34" charset="0"/>
                <a:cs typeface="Arial" panose="020B0604020202020204" pitchFamily="34" charset="0"/>
              </a:rPr>
              <a:t>attuazione</a:t>
            </a:r>
            <a:endParaRPr lang="en-US" altLang="it-IT" sz="1333" dirty="0">
              <a:latin typeface="Arial" panose="020B0604020202020204" pitchFamily="34" charset="0"/>
              <a:cs typeface="Arial" panose="020B0604020202020204" pitchFamily="34" charset="0"/>
            </a:endParaRPr>
          </a:p>
          <a:p>
            <a:pPr eaLnBrk="1" hangingPunct="1"/>
            <a:endParaRPr lang="en-US" altLang="it-IT" sz="1333" dirty="0"/>
          </a:p>
        </p:txBody>
      </p:sp>
    </p:spTree>
    <p:extLst>
      <p:ext uri="{BB962C8B-B14F-4D97-AF65-F5344CB8AC3E}">
        <p14:creationId xmlns:p14="http://schemas.microsoft.com/office/powerpoint/2010/main" val="3824257568"/>
      </p:ext>
    </p:extLst>
  </p:cSld>
  <p:clrMapOvr>
    <a:masterClrMapping/>
  </p:clrMapOvr>
  <p:transition>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3"/>
          <p:cNvSpPr>
            <a:spLocks noGrp="1"/>
          </p:cNvSpPr>
          <p:nvPr>
            <p:ph type="ctrTitle" idx="4294967295"/>
          </p:nvPr>
        </p:nvSpPr>
        <p:spPr>
          <a:xfrm>
            <a:off x="702527" y="1806496"/>
            <a:ext cx="9362339" cy="345689"/>
          </a:xfrm>
        </p:spPr>
        <p:txBody>
          <a:bodyPr>
            <a:normAutofit fontScale="90000"/>
          </a:bodyPr>
          <a:lstStyle/>
          <a:p>
            <a:pPr algn="l">
              <a:spcBef>
                <a:spcPts val="1000"/>
              </a:spcBef>
              <a:defRPr/>
            </a:pPr>
            <a:r>
              <a:rPr lang="it-IT" sz="2800" b="1" dirty="0" smtClean="0">
                <a:solidFill>
                  <a:srgbClr val="005C00"/>
                </a:solidFill>
                <a:ea typeface="+mn-ea"/>
                <a:cs typeface="Arial" charset="0"/>
              </a:rPr>
              <a:t/>
            </a:r>
            <a:br>
              <a:rPr lang="it-IT" sz="2800" b="1" dirty="0" smtClean="0">
                <a:solidFill>
                  <a:srgbClr val="005C00"/>
                </a:solidFill>
                <a:ea typeface="+mn-ea"/>
                <a:cs typeface="Arial" charset="0"/>
              </a:rPr>
            </a:br>
            <a:r>
              <a:rPr lang="it-IT" sz="2800" b="1" dirty="0" smtClean="0">
                <a:solidFill>
                  <a:srgbClr val="005C00"/>
                </a:solidFill>
                <a:ea typeface="+mn-ea"/>
                <a:cs typeface="Arial" charset="0"/>
              </a:rPr>
              <a:t>EVOLUZIONE IN LOMBARDIA DEL SISTEMA DI CERTIFICAZIONE IN AMBITO NON FORMALE E INFORMALE</a:t>
            </a:r>
            <a:endParaRPr lang="it-IT" sz="2800" b="1" dirty="0">
              <a:solidFill>
                <a:srgbClr val="005C00"/>
              </a:solidFill>
              <a:ea typeface="+mn-ea"/>
              <a:cs typeface="Arial" charset="0"/>
            </a:endParaRPr>
          </a:p>
        </p:txBody>
      </p:sp>
      <p:sp>
        <p:nvSpPr>
          <p:cNvPr id="18435" name="Sottotitolo 4"/>
          <p:cNvSpPr>
            <a:spLocks noGrp="1"/>
          </p:cNvSpPr>
          <p:nvPr>
            <p:ph type="subTitle" idx="4294967295"/>
          </p:nvPr>
        </p:nvSpPr>
        <p:spPr>
          <a:xfrm>
            <a:off x="791736" y="2240389"/>
            <a:ext cx="10031413" cy="3527425"/>
          </a:xfrm>
        </p:spPr>
        <p:txBody>
          <a:bodyPr>
            <a:normAutofit lnSpcReduction="10000"/>
          </a:bodyPr>
          <a:lstStyle/>
          <a:p>
            <a:pPr marL="0" indent="0" algn="just">
              <a:buNone/>
            </a:pPr>
            <a:r>
              <a:rPr lang="it-IT" sz="2800" dirty="0" smtClean="0"/>
              <a:t> </a:t>
            </a:r>
            <a:endParaRPr lang="it-IT" altLang="it-IT" sz="2800" dirty="0"/>
          </a:p>
          <a:p>
            <a:pPr algn="l" eaLnBrk="1" hangingPunct="1"/>
            <a:endParaRPr lang="it-IT" altLang="it-IT" sz="2800" b="1" dirty="0" smtClean="0">
              <a:solidFill>
                <a:schemeClr val="tx2"/>
              </a:solidFill>
            </a:endParaRPr>
          </a:p>
          <a:p>
            <a:pPr marL="0" indent="0" algn="just" eaLnBrk="1" hangingPunct="1">
              <a:lnSpc>
                <a:spcPct val="150000"/>
              </a:lnSpc>
              <a:buNone/>
            </a:pPr>
            <a:r>
              <a:rPr lang="it-IT" altLang="it-IT" sz="2133" dirty="0">
                <a:solidFill>
                  <a:schemeClr val="tx2">
                    <a:lumMod val="50000"/>
                  </a:schemeClr>
                </a:solidFill>
                <a:latin typeface="+mn-lt"/>
                <a:ea typeface="ＭＳ Ｐゴシック" pitchFamily="34" charset="-128"/>
                <a:cs typeface="Arial" charset="0"/>
              </a:rPr>
              <a:t>A seguito dei lavori dei tavoli </a:t>
            </a:r>
            <a:r>
              <a:rPr lang="it-IT" altLang="it-IT" sz="2133" dirty="0" smtClean="0">
                <a:solidFill>
                  <a:schemeClr val="tx2">
                    <a:lumMod val="50000"/>
                  </a:schemeClr>
                </a:solidFill>
                <a:latin typeface="+mn-lt"/>
                <a:ea typeface="ＭＳ Ｐゴシック" pitchFamily="34" charset="-128"/>
                <a:cs typeface="Arial" charset="0"/>
              </a:rPr>
              <a:t>interregionali, del </a:t>
            </a:r>
            <a:r>
              <a:rPr lang="it-IT" altLang="it-IT" sz="2133" dirty="0">
                <a:solidFill>
                  <a:schemeClr val="tx2">
                    <a:lumMod val="50000"/>
                  </a:schemeClr>
                </a:solidFill>
                <a:latin typeface="+mn-lt"/>
                <a:ea typeface="ＭＳ Ｐゴシック" pitchFamily="34" charset="-128"/>
                <a:cs typeface="Arial" charset="0"/>
              </a:rPr>
              <a:t>Decreto legislativo </a:t>
            </a:r>
            <a:r>
              <a:rPr lang="it-IT" altLang="it-IT" sz="2133" dirty="0" smtClean="0">
                <a:solidFill>
                  <a:schemeClr val="tx2">
                    <a:lumMod val="50000"/>
                  </a:schemeClr>
                </a:solidFill>
                <a:latin typeface="+mn-lt"/>
                <a:ea typeface="ＭＳ Ｐゴシック" pitchFamily="34" charset="-128"/>
                <a:cs typeface="Arial" charset="0"/>
              </a:rPr>
              <a:t>13/2013, del decreto interministeriale 30 giugno 2015 e delle Linee Guida di prossima emanazione, Regione Lombardia sarà costretta ad aggiornare una parte della procedura di certificazione in ambito non formale e informale introducendo per esempio il documento di validazione e il documento di trasparenza per rendere il processo di certificazione omogeneo a quanto stabilito a livello nazionale.</a:t>
            </a:r>
            <a:endParaRPr lang="it-IT" altLang="it-IT" sz="2133" dirty="0">
              <a:solidFill>
                <a:schemeClr val="tx2">
                  <a:lumMod val="50000"/>
                </a:schemeClr>
              </a:solidFill>
              <a:latin typeface="+mn-lt"/>
              <a:ea typeface="ＭＳ Ｐゴシック" pitchFamily="34" charset="-128"/>
              <a:cs typeface="Arial" charset="0"/>
            </a:endParaRPr>
          </a:p>
        </p:txBody>
      </p:sp>
    </p:spTree>
    <p:extLst>
      <p:ext uri="{BB962C8B-B14F-4D97-AF65-F5344CB8AC3E}">
        <p14:creationId xmlns:p14="http://schemas.microsoft.com/office/powerpoint/2010/main" val="28178287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3"/>
          <p:cNvSpPr>
            <a:spLocks noGrp="1"/>
          </p:cNvSpPr>
          <p:nvPr>
            <p:ph type="ctrTitle" idx="4294967295"/>
          </p:nvPr>
        </p:nvSpPr>
        <p:spPr>
          <a:xfrm>
            <a:off x="802888" y="1773044"/>
            <a:ext cx="9228525" cy="652656"/>
          </a:xfrm>
        </p:spPr>
        <p:txBody>
          <a:bodyPr>
            <a:normAutofit fontScale="90000"/>
          </a:bodyPr>
          <a:lstStyle/>
          <a:p>
            <a:pPr algn="l">
              <a:spcBef>
                <a:spcPts val="1000"/>
              </a:spcBef>
              <a:defRPr/>
            </a:pPr>
            <a:r>
              <a:rPr lang="it-IT" sz="2800" b="1" dirty="0" smtClean="0">
                <a:solidFill>
                  <a:srgbClr val="005C00"/>
                </a:solidFill>
                <a:ea typeface="+mn-ea"/>
                <a:cs typeface="Arial" charset="0"/>
              </a:rPr>
              <a:t>NUOVA PROSPETTIVA IN TEMA DI APPRENDIMENTO PERMANENTE E CERTIFICAZIONE DELLE COMPETENZE</a:t>
            </a:r>
            <a:endParaRPr lang="it-IT" sz="2800" b="1" dirty="0">
              <a:solidFill>
                <a:srgbClr val="005C00"/>
              </a:solidFill>
              <a:ea typeface="+mn-ea"/>
              <a:cs typeface="Arial" charset="0"/>
            </a:endParaRPr>
          </a:p>
        </p:txBody>
      </p:sp>
      <p:sp>
        <p:nvSpPr>
          <p:cNvPr id="18435" name="Sottotitolo 4"/>
          <p:cNvSpPr>
            <a:spLocks noGrp="1"/>
          </p:cNvSpPr>
          <p:nvPr>
            <p:ph type="subTitle" idx="4294967295"/>
          </p:nvPr>
        </p:nvSpPr>
        <p:spPr>
          <a:xfrm>
            <a:off x="624468" y="2641832"/>
            <a:ext cx="10031413" cy="3527425"/>
          </a:xfrm>
        </p:spPr>
        <p:txBody>
          <a:bodyPr>
            <a:normAutofit fontScale="25000" lnSpcReduction="20000"/>
          </a:bodyPr>
          <a:lstStyle/>
          <a:p>
            <a:pPr marL="0" lvl="2" algn="just">
              <a:defRPr/>
            </a:pPr>
            <a:r>
              <a:rPr lang="it-IT" altLang="it-IT" sz="6400" dirty="0"/>
              <a:t>La </a:t>
            </a:r>
            <a:r>
              <a:rPr lang="it-IT" altLang="it-IT" sz="6400" b="1" dirty="0"/>
              <a:t>Legge 92/2012 “Fornero” </a:t>
            </a:r>
            <a:r>
              <a:rPr lang="it-IT" altLang="it-IT" sz="6400" dirty="0"/>
              <a:t>recepisce la nuova prospettiva dell</a:t>
            </a:r>
            <a:r>
              <a:rPr lang="it-IT" altLang="it-IT" sz="6400" b="1" dirty="0"/>
              <a:t>’apprendimento permanente</a:t>
            </a:r>
            <a:r>
              <a:rPr lang="it-IT" altLang="it-IT" sz="6400" dirty="0"/>
              <a:t>, come qualsiasi attività intrapresa dalla persona in modo formale, non formale e informale, nelle varie fasi della vita, al fine di migliorare le conoscenze, le capacità e le competenze, in una prospettiva di crescita personale, civica, sociale e occupazionale.</a:t>
            </a:r>
          </a:p>
          <a:p>
            <a:pPr marL="0" lvl="2" algn="just">
              <a:defRPr/>
            </a:pPr>
            <a:r>
              <a:rPr lang="it-IT" altLang="it-IT" sz="6400" b="1" dirty="0"/>
              <a:t>Nell’arco della propria vita ogni persona si troverà sempre più nella condizione di cambiare professione e nella necessità di apprendere nuove competenze.</a:t>
            </a:r>
          </a:p>
          <a:p>
            <a:pPr marL="0" lvl="2" algn="just">
              <a:defRPr/>
            </a:pPr>
            <a:r>
              <a:rPr lang="it-IT" altLang="it-IT" sz="6400" dirty="0"/>
              <a:t>Per valorizzare quanto acquisito nelle varie fasi e nei vari contesti (istruzione e formazione, lavoro, esperienze di vita) occorre garantire </a:t>
            </a:r>
            <a:r>
              <a:rPr lang="it-IT" altLang="it-IT" sz="6400" b="1" i="1" u="sng" dirty="0"/>
              <a:t>un sistema di certificazione delle competenze.</a:t>
            </a:r>
            <a:r>
              <a:rPr lang="it-IT" altLang="it-IT" sz="6400" b="1" dirty="0"/>
              <a:t> </a:t>
            </a:r>
          </a:p>
          <a:p>
            <a:pPr marL="0" lvl="2" algn="just">
              <a:defRPr/>
            </a:pPr>
            <a:r>
              <a:rPr lang="it-IT" altLang="it-IT" sz="6400" b="1" dirty="0"/>
              <a:t>Nella prospettiva dell’apprendimento permanente </a:t>
            </a:r>
            <a:r>
              <a:rPr lang="it-IT" altLang="it-IT" sz="6400" dirty="0"/>
              <a:t>la certificazione delle competenze diviene pertanto la priorità in stretta connessione con il Repertorio Nazionale dei Titoli di istruzione e formazione e delle Qualificazioni Professionali. </a:t>
            </a:r>
            <a:endParaRPr lang="it-IT" altLang="it-IT" sz="6400" i="1" u="sng" dirty="0"/>
          </a:p>
          <a:p>
            <a:pPr marL="0" lvl="2" algn="just">
              <a:defRPr/>
            </a:pPr>
            <a:r>
              <a:rPr lang="it-IT" altLang="it-IT" sz="6400" b="1" i="1" dirty="0">
                <a:effectLst>
                  <a:outerShdw blurRad="38100" dist="38100" dir="2700000" algn="tl">
                    <a:srgbClr val="000000">
                      <a:alpha val="43137"/>
                    </a:srgbClr>
                  </a:outerShdw>
                </a:effectLst>
              </a:rPr>
              <a:t>Diviene altresì necessario mettere in rete tutti i servizi dell’istruzione, della formazione, del lavoro e dell’orientamento</a:t>
            </a:r>
            <a:r>
              <a:rPr lang="it-IT" altLang="it-IT" sz="6400" b="1" dirty="0">
                <a:effectLst>
                  <a:outerShdw blurRad="38100" dist="38100" dir="2700000" algn="tl">
                    <a:srgbClr val="000000">
                      <a:alpha val="43137"/>
                    </a:srgbClr>
                  </a:outerShdw>
                </a:effectLst>
              </a:rPr>
              <a:t>.</a:t>
            </a:r>
          </a:p>
          <a:p>
            <a:pPr marL="0" indent="0" algn="just">
              <a:buNone/>
            </a:pPr>
            <a:r>
              <a:rPr lang="it-IT" sz="6400" dirty="0" smtClean="0"/>
              <a:t> </a:t>
            </a:r>
            <a:endParaRPr lang="it-IT" altLang="it-IT" sz="6400" dirty="0"/>
          </a:p>
          <a:p>
            <a:pPr algn="l" eaLnBrk="1" hangingPunct="1"/>
            <a:endParaRPr lang="it-IT" altLang="it-IT" sz="2800" b="1" dirty="0">
              <a:solidFill>
                <a:schemeClr val="tx2"/>
              </a:solidFill>
            </a:endParaRPr>
          </a:p>
        </p:txBody>
      </p:sp>
    </p:spTree>
    <p:extLst>
      <p:ext uri="{BB962C8B-B14F-4D97-AF65-F5344CB8AC3E}">
        <p14:creationId xmlns:p14="http://schemas.microsoft.com/office/powerpoint/2010/main" val="5833392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3"/>
          <p:cNvSpPr>
            <a:spLocks noGrp="1"/>
          </p:cNvSpPr>
          <p:nvPr>
            <p:ph type="ctrTitle" idx="4294967295"/>
          </p:nvPr>
        </p:nvSpPr>
        <p:spPr>
          <a:xfrm>
            <a:off x="713678" y="1749735"/>
            <a:ext cx="10031413" cy="569913"/>
          </a:xfrm>
        </p:spPr>
        <p:txBody>
          <a:bodyPr>
            <a:normAutofit/>
          </a:bodyPr>
          <a:lstStyle/>
          <a:p>
            <a:pPr marL="0" lvl="2">
              <a:defRPr/>
            </a:pPr>
            <a:r>
              <a:rPr lang="it-IT" altLang="it-IT" sz="2800" b="1" dirty="0" smtClean="0">
                <a:solidFill>
                  <a:srgbClr val="086A2E"/>
                </a:solidFill>
                <a:latin typeface="+mj-lt"/>
              </a:rPr>
              <a:t>IL SISTEMA LOMBARDO DI APPRENDIMENTO PERMANENTE</a:t>
            </a:r>
            <a:endParaRPr lang="it-IT" altLang="it-IT" sz="2800" b="1" dirty="0">
              <a:solidFill>
                <a:srgbClr val="086A2E"/>
              </a:solidFill>
              <a:latin typeface="+mj-lt"/>
            </a:endParaRPr>
          </a:p>
        </p:txBody>
      </p:sp>
      <p:sp>
        <p:nvSpPr>
          <p:cNvPr id="18435" name="Sottotitolo 4"/>
          <p:cNvSpPr>
            <a:spLocks noGrp="1"/>
          </p:cNvSpPr>
          <p:nvPr>
            <p:ph type="subTitle" idx="4294967295"/>
          </p:nvPr>
        </p:nvSpPr>
        <p:spPr>
          <a:xfrm>
            <a:off x="525965" y="2564974"/>
            <a:ext cx="11140069" cy="3356323"/>
          </a:xfrm>
        </p:spPr>
        <p:txBody>
          <a:bodyPr>
            <a:normAutofit/>
          </a:bodyPr>
          <a:lstStyle/>
          <a:p>
            <a:pPr marL="0" indent="0" algn="just" defTabSz="914400">
              <a:lnSpc>
                <a:spcPct val="150000"/>
              </a:lnSpc>
              <a:buFont typeface="Arial"/>
              <a:buNone/>
              <a:defRPr/>
            </a:pPr>
            <a:r>
              <a:rPr lang="it-IT" altLang="it-IT" sz="2133" dirty="0" smtClean="0">
                <a:solidFill>
                  <a:schemeClr val="tx2">
                    <a:lumMod val="50000"/>
                  </a:schemeClr>
                </a:solidFill>
                <a:latin typeface="+mn-lt"/>
                <a:ea typeface="ＭＳ Ｐゴシック" pitchFamily="34" charset="-128"/>
                <a:cs typeface="Arial" charset="0"/>
              </a:rPr>
              <a:t>In </a:t>
            </a:r>
            <a:r>
              <a:rPr lang="it-IT" altLang="it-IT" sz="2133" dirty="0">
                <a:solidFill>
                  <a:schemeClr val="tx2">
                    <a:lumMod val="50000"/>
                  </a:schemeClr>
                </a:solidFill>
                <a:latin typeface="+mn-lt"/>
                <a:ea typeface="ＭＳ Ｐゴシック" pitchFamily="34" charset="-128"/>
                <a:cs typeface="Arial" charset="0"/>
              </a:rPr>
              <a:t>Lombardia è stato in questi anni costruito un sistema nel quale </a:t>
            </a:r>
            <a:r>
              <a:rPr lang="it-IT" altLang="it-IT" sz="2133" b="1" dirty="0">
                <a:solidFill>
                  <a:srgbClr val="05752A"/>
                </a:solidFill>
                <a:latin typeface="+mn-lt"/>
                <a:ea typeface="ＭＳ Ｐゴシック" pitchFamily="34" charset="-128"/>
                <a:cs typeface="Arial" charset="0"/>
              </a:rPr>
              <a:t>istruzione, formazione professione e lavoro non sono compartimenti stagni ma sono interdipendenti;</a:t>
            </a:r>
            <a:r>
              <a:rPr lang="it-IT" altLang="it-IT" sz="2133" dirty="0">
                <a:solidFill>
                  <a:schemeClr val="tx2">
                    <a:lumMod val="50000"/>
                  </a:schemeClr>
                </a:solidFill>
                <a:latin typeface="+mn-lt"/>
                <a:ea typeface="ＭＳ Ｐゴシック" pitchFamily="34" charset="-128"/>
                <a:cs typeface="Arial" charset="0"/>
              </a:rPr>
              <a:t> un sistema che pone la persona e i suoi bisogni al centro delle politiche pubbliche e che, attraverso le politiche attive, valorizza la formazione e il capitale umano, che è speculare al modello economico della Regione Lombardia costituito da imprese competitive e innovative e che ha un unico scopo: </a:t>
            </a:r>
            <a:r>
              <a:rPr lang="it-IT" altLang="it-IT" sz="2133" b="1" dirty="0">
                <a:solidFill>
                  <a:srgbClr val="05752A"/>
                </a:solidFill>
                <a:latin typeface="+mn-lt"/>
                <a:ea typeface="ＭＳ Ｐゴシック" pitchFamily="34" charset="-128"/>
                <a:cs typeface="Arial" charset="0"/>
              </a:rPr>
              <a:t>l’occupazione.</a:t>
            </a:r>
          </a:p>
          <a:p>
            <a:pPr marL="0" defTabSz="914400">
              <a:lnSpc>
                <a:spcPct val="150000"/>
              </a:lnSpc>
              <a:defRPr/>
            </a:pPr>
            <a:endParaRPr lang="it-IT" altLang="it-IT" sz="2133" dirty="0">
              <a:solidFill>
                <a:schemeClr val="tx2">
                  <a:lumMod val="50000"/>
                </a:schemeClr>
              </a:solidFill>
              <a:latin typeface="+mn-lt"/>
              <a:ea typeface="ＭＳ Ｐゴシック" pitchFamily="34" charset="-128"/>
              <a:cs typeface="Arial" charset="0"/>
            </a:endParaRPr>
          </a:p>
        </p:txBody>
      </p:sp>
    </p:spTree>
    <p:extLst>
      <p:ext uri="{BB962C8B-B14F-4D97-AF65-F5344CB8AC3E}">
        <p14:creationId xmlns:p14="http://schemas.microsoft.com/office/powerpoint/2010/main" val="30249667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3"/>
          <p:cNvSpPr>
            <a:spLocks noGrp="1"/>
          </p:cNvSpPr>
          <p:nvPr>
            <p:ph type="ctrTitle" idx="4294967295"/>
          </p:nvPr>
        </p:nvSpPr>
        <p:spPr>
          <a:xfrm>
            <a:off x="713678" y="1749735"/>
            <a:ext cx="10031413" cy="569913"/>
          </a:xfrm>
        </p:spPr>
        <p:txBody>
          <a:bodyPr>
            <a:normAutofit/>
          </a:bodyPr>
          <a:lstStyle/>
          <a:p>
            <a:pPr marL="0" lvl="2">
              <a:defRPr/>
            </a:pPr>
            <a:r>
              <a:rPr lang="it-IT" altLang="it-IT" sz="2800" b="1" dirty="0" smtClean="0">
                <a:solidFill>
                  <a:srgbClr val="086A2E"/>
                </a:solidFill>
                <a:latin typeface="+mj-lt"/>
              </a:rPr>
              <a:t>LA VALORIZZAZIONE DEL QRSP NEL SISTEMA LOMBARDO</a:t>
            </a:r>
            <a:endParaRPr lang="it-IT" altLang="it-IT" sz="2800" b="1" dirty="0">
              <a:solidFill>
                <a:srgbClr val="086A2E"/>
              </a:solidFill>
              <a:latin typeface="+mj-lt"/>
            </a:endParaRPr>
          </a:p>
        </p:txBody>
      </p:sp>
      <p:sp>
        <p:nvSpPr>
          <p:cNvPr id="18435" name="Sottotitolo 4"/>
          <p:cNvSpPr>
            <a:spLocks noGrp="1"/>
          </p:cNvSpPr>
          <p:nvPr>
            <p:ph type="subTitle" idx="4294967295"/>
          </p:nvPr>
        </p:nvSpPr>
        <p:spPr>
          <a:xfrm>
            <a:off x="524107" y="2319648"/>
            <a:ext cx="10716322" cy="4283075"/>
          </a:xfrm>
        </p:spPr>
        <p:txBody>
          <a:bodyPr>
            <a:normAutofit/>
          </a:bodyPr>
          <a:lstStyle/>
          <a:p>
            <a:pPr marL="0" indent="0" defTabSz="914400">
              <a:lnSpc>
                <a:spcPct val="100000"/>
              </a:lnSpc>
              <a:buNone/>
              <a:defRPr/>
            </a:pPr>
            <a:r>
              <a:rPr lang="it-IT" altLang="it-IT" sz="1600" b="1" dirty="0" smtClean="0">
                <a:latin typeface="Arial Narrow" panose="020B0606020202030204" pitchFamily="34" charset="0"/>
              </a:rPr>
              <a:t> </a:t>
            </a:r>
            <a:r>
              <a:rPr lang="it-IT" altLang="it-IT" sz="2133" dirty="0" smtClean="0">
                <a:solidFill>
                  <a:schemeClr val="tx2">
                    <a:lumMod val="50000"/>
                  </a:schemeClr>
                </a:solidFill>
                <a:latin typeface="+mn-lt"/>
                <a:ea typeface="ＭＳ Ｐゴシック" pitchFamily="34" charset="-128"/>
                <a:cs typeface="Arial" charset="0"/>
              </a:rPr>
              <a:t>Il Quadro Regionale di Standard Professionali è diventato negli anni una delle colonne del sistema di apprendimento permanente in Regione Lombardia. </a:t>
            </a:r>
          </a:p>
          <a:p>
            <a:pPr algn="just" defTabSz="914400">
              <a:lnSpc>
                <a:spcPct val="100000"/>
              </a:lnSpc>
              <a:buFontTx/>
              <a:buChar char="-"/>
              <a:defRPr/>
            </a:pPr>
            <a:r>
              <a:rPr lang="it-IT" altLang="it-IT" sz="2133" dirty="0" smtClean="0">
                <a:solidFill>
                  <a:schemeClr val="tx2">
                    <a:lumMod val="50000"/>
                  </a:schemeClr>
                </a:solidFill>
                <a:latin typeface="+mn-lt"/>
                <a:ea typeface="ＭＳ Ｐゴシック" pitchFamily="34" charset="-128"/>
                <a:cs typeface="Arial" charset="0"/>
              </a:rPr>
              <a:t>Tutti i percorsi formativi, sia quelli finanziati attraverso Dote Unica Lavoro o Garanzia Giovani, sia autofinanziati, fanno esclusivo riferimento alle competenze del QRSP per la progettazione e la certificazione delle competenze. </a:t>
            </a:r>
          </a:p>
          <a:p>
            <a:pPr algn="just" defTabSz="914400">
              <a:lnSpc>
                <a:spcPct val="100000"/>
              </a:lnSpc>
              <a:buFontTx/>
              <a:buChar char="-"/>
              <a:defRPr/>
            </a:pPr>
            <a:r>
              <a:rPr lang="it-IT" altLang="it-IT" sz="2133" smtClean="0">
                <a:solidFill>
                  <a:schemeClr val="tx2">
                    <a:lumMod val="50000"/>
                  </a:schemeClr>
                </a:solidFill>
                <a:latin typeface="+mn-lt"/>
                <a:ea typeface="ＭＳ Ｐゴシック" pitchFamily="34" charset="-128"/>
                <a:cs typeface="Arial" charset="0"/>
              </a:rPr>
              <a:t>Dal </a:t>
            </a:r>
            <a:r>
              <a:rPr lang="it-IT" altLang="it-IT" sz="2133" smtClean="0">
                <a:solidFill>
                  <a:schemeClr val="tx2">
                    <a:lumMod val="50000"/>
                  </a:schemeClr>
                </a:solidFill>
                <a:latin typeface="+mn-lt"/>
                <a:ea typeface="ＭＳ Ｐゴシック" pitchFamily="34" charset="-128"/>
                <a:cs typeface="Arial" charset="0"/>
              </a:rPr>
              <a:t>2010 </a:t>
            </a:r>
            <a:r>
              <a:rPr lang="it-IT" altLang="it-IT" sz="2133" dirty="0" smtClean="0">
                <a:solidFill>
                  <a:schemeClr val="tx2">
                    <a:lumMod val="50000"/>
                  </a:schemeClr>
                </a:solidFill>
                <a:latin typeface="+mn-lt"/>
                <a:ea typeface="ＭＳ Ｐゴシック" pitchFamily="34" charset="-128"/>
                <a:cs typeface="Arial" charset="0"/>
              </a:rPr>
              <a:t>i Fondi interprofessionali fanno riferimento per i loro avvisi al sistema di certificazione regionale: i corsi infatti vengono avviati solo da Enti accreditati sulla base del QRSP e delle sue regole.</a:t>
            </a:r>
          </a:p>
          <a:p>
            <a:pPr algn="just" defTabSz="914400">
              <a:lnSpc>
                <a:spcPct val="100000"/>
              </a:lnSpc>
              <a:buFontTx/>
              <a:buChar char="-"/>
              <a:defRPr/>
            </a:pPr>
            <a:r>
              <a:rPr lang="it-IT" altLang="it-IT" sz="2133" dirty="0">
                <a:solidFill>
                  <a:schemeClr val="tx2">
                    <a:lumMod val="50000"/>
                  </a:schemeClr>
                </a:solidFill>
                <a:latin typeface="+mn-lt"/>
                <a:ea typeface="ＭＳ Ｐゴシック" pitchFamily="34" charset="-128"/>
                <a:cs typeface="Arial" charset="0"/>
              </a:rPr>
              <a:t>Recentemente anche i tirocini extracurriculari possono essere attivati da enti accreditati solo con riferimento al </a:t>
            </a:r>
            <a:r>
              <a:rPr lang="it-IT" altLang="it-IT" sz="2133" dirty="0" smtClean="0">
                <a:solidFill>
                  <a:schemeClr val="tx2">
                    <a:lumMod val="50000"/>
                  </a:schemeClr>
                </a:solidFill>
                <a:latin typeface="+mn-lt"/>
                <a:ea typeface="ＭＳ Ｐゴシック" pitchFamily="34" charset="-128"/>
                <a:cs typeface="Arial" charset="0"/>
              </a:rPr>
              <a:t>QRSP.</a:t>
            </a:r>
            <a:endParaRPr lang="it-IT" altLang="it-IT" sz="2133" dirty="0">
              <a:solidFill>
                <a:schemeClr val="tx2">
                  <a:lumMod val="50000"/>
                </a:schemeClr>
              </a:solidFill>
              <a:latin typeface="+mn-lt"/>
              <a:ea typeface="ＭＳ Ｐゴシック" pitchFamily="34" charset="-128"/>
              <a:cs typeface="Arial" charset="0"/>
            </a:endParaRPr>
          </a:p>
          <a:p>
            <a:pPr defTabSz="914400">
              <a:lnSpc>
                <a:spcPct val="100000"/>
              </a:lnSpc>
              <a:buFontTx/>
              <a:buChar char="-"/>
              <a:defRPr/>
            </a:pPr>
            <a:endParaRPr lang="it-IT" altLang="it-IT" sz="2133" dirty="0">
              <a:solidFill>
                <a:schemeClr val="tx2">
                  <a:lumMod val="50000"/>
                </a:schemeClr>
              </a:solidFill>
              <a:latin typeface="+mn-lt"/>
              <a:ea typeface="ＭＳ Ｐゴシック" pitchFamily="34" charset="-128"/>
              <a:cs typeface="Arial" charset="0"/>
            </a:endParaRPr>
          </a:p>
          <a:p>
            <a:pPr marL="0" defTabSz="914400">
              <a:lnSpc>
                <a:spcPct val="100000"/>
              </a:lnSpc>
              <a:defRPr/>
            </a:pPr>
            <a:endParaRPr lang="it-IT" altLang="it-IT" sz="2133" dirty="0">
              <a:solidFill>
                <a:schemeClr val="tx2">
                  <a:lumMod val="50000"/>
                </a:schemeClr>
              </a:solidFill>
              <a:latin typeface="+mn-lt"/>
              <a:ea typeface="ＭＳ Ｐゴシック" pitchFamily="34" charset="-128"/>
              <a:cs typeface="Arial" charset="0"/>
            </a:endParaRPr>
          </a:p>
        </p:txBody>
      </p:sp>
    </p:spTree>
    <p:extLst>
      <p:ext uri="{BB962C8B-B14F-4D97-AF65-F5344CB8AC3E}">
        <p14:creationId xmlns:p14="http://schemas.microsoft.com/office/powerpoint/2010/main" val="4224918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9" name="Sottotitolo 2"/>
          <p:cNvSpPr txBox="1">
            <a:spLocks/>
          </p:cNvSpPr>
          <p:nvPr/>
        </p:nvSpPr>
        <p:spPr>
          <a:xfrm>
            <a:off x="571500" y="1593619"/>
            <a:ext cx="10001250" cy="854314"/>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it-IT" sz="2800" b="1" dirty="0" smtClean="0">
                <a:solidFill>
                  <a:srgbClr val="005C00"/>
                </a:solidFill>
                <a:latin typeface="+mj-lt"/>
                <a:cs typeface="Arial" charset="0"/>
              </a:rPr>
              <a:t>Legge Regionale </a:t>
            </a:r>
            <a:r>
              <a:rPr lang="it-IT" sz="2800" b="1" dirty="0">
                <a:solidFill>
                  <a:srgbClr val="005C00"/>
                </a:solidFill>
                <a:latin typeface="+mj-lt"/>
                <a:cs typeface="Arial" charset="0"/>
              </a:rPr>
              <a:t>n. 19/2007 – CAPO I – Sistema di certificazione nelle politiche integrate di Istruzione, formazione e lavoro </a:t>
            </a:r>
            <a:endParaRPr lang="it-IT" dirty="0"/>
          </a:p>
        </p:txBody>
      </p:sp>
      <p:sp>
        <p:nvSpPr>
          <p:cNvPr id="10" name="Sottotitolo 2"/>
          <p:cNvSpPr>
            <a:spLocks noGrp="1"/>
          </p:cNvSpPr>
          <p:nvPr>
            <p:ph type="subTitle" idx="4294967295"/>
          </p:nvPr>
        </p:nvSpPr>
        <p:spPr>
          <a:xfrm>
            <a:off x="680224" y="2657475"/>
            <a:ext cx="9416276" cy="3143250"/>
          </a:xfrm>
        </p:spPr>
        <p:txBody>
          <a:bodyPr>
            <a:noAutofit/>
          </a:bodyPr>
          <a:lstStyle/>
          <a:p>
            <a:pPr algn="l"/>
            <a:r>
              <a:rPr lang="it-IT" sz="2000" b="1" dirty="0" smtClean="0">
                <a:cs typeface="Arial" panose="020B0604020202020204" pitchFamily="34" charset="0"/>
              </a:rPr>
              <a:t>Art. 10, Comma 2 – finalità</a:t>
            </a:r>
          </a:p>
          <a:p>
            <a:pPr algn="l"/>
            <a:endParaRPr lang="it-IT" sz="2000" b="1" dirty="0" smtClean="0">
              <a:cs typeface="Arial" panose="020B0604020202020204" pitchFamily="34" charset="0"/>
            </a:endParaRPr>
          </a:p>
          <a:p>
            <a:pPr marL="457200" indent="-457200" algn="just">
              <a:lnSpc>
                <a:spcPct val="150000"/>
              </a:lnSpc>
              <a:buAutoNum type="alphaLcParenR"/>
            </a:pPr>
            <a:r>
              <a:rPr lang="it-IT" sz="1800" dirty="0" smtClean="0">
                <a:cs typeface="Arial" panose="020B0604020202020204" pitchFamily="34" charset="0"/>
              </a:rPr>
              <a:t>Garantire la trasparenza delle competenze acquisite anche al fine della prosecuzione degli studi;</a:t>
            </a:r>
          </a:p>
          <a:p>
            <a:pPr marL="457200" indent="-457200" algn="just">
              <a:lnSpc>
                <a:spcPct val="150000"/>
              </a:lnSpc>
              <a:buAutoNum type="alphaLcParenR"/>
            </a:pPr>
            <a:r>
              <a:rPr lang="it-IT" sz="1800" dirty="0" smtClean="0">
                <a:cs typeface="Arial" panose="020B0604020202020204" pitchFamily="34" charset="0"/>
              </a:rPr>
              <a:t>Favorire l’inserimento, la permanenza e il reingresso nel mondo del lavoro, nonché lo sviluppo professionale;</a:t>
            </a:r>
          </a:p>
          <a:p>
            <a:pPr marL="457200" indent="-457200" algn="just">
              <a:lnSpc>
                <a:spcPct val="150000"/>
              </a:lnSpc>
              <a:buAutoNum type="alphaLcParenR"/>
            </a:pPr>
            <a:r>
              <a:rPr lang="it-IT" sz="1800" dirty="0" smtClean="0">
                <a:cs typeface="Arial" panose="020B0604020202020204" pitchFamily="34" charset="0"/>
              </a:rPr>
              <a:t>Assicurare il riconoscimento a livello regionale, nazionale ed europeo delle competenze acquisite nei diversi contesti formali, informali e non formali.</a:t>
            </a:r>
          </a:p>
        </p:txBody>
      </p:sp>
    </p:spTree>
    <p:extLst>
      <p:ext uri="{BB962C8B-B14F-4D97-AF65-F5344CB8AC3E}">
        <p14:creationId xmlns:p14="http://schemas.microsoft.com/office/powerpoint/2010/main" val="9025141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3"/>
          <p:cNvSpPr>
            <a:spLocks noGrp="1"/>
          </p:cNvSpPr>
          <p:nvPr>
            <p:ph type="ctrTitle" idx="4294967295"/>
          </p:nvPr>
        </p:nvSpPr>
        <p:spPr>
          <a:xfrm>
            <a:off x="713678" y="1749735"/>
            <a:ext cx="10031413" cy="569913"/>
          </a:xfrm>
        </p:spPr>
        <p:txBody>
          <a:bodyPr>
            <a:normAutofit fontScale="90000"/>
          </a:bodyPr>
          <a:lstStyle/>
          <a:p>
            <a:pPr marL="0" lvl="2">
              <a:defRPr/>
            </a:pPr>
            <a:r>
              <a:rPr lang="it-IT" altLang="it-IT" sz="2800" b="1" dirty="0" smtClean="0">
                <a:solidFill>
                  <a:srgbClr val="086A2E"/>
                </a:solidFill>
                <a:latin typeface="+mj-lt"/>
              </a:rPr>
              <a:t>LA DOTE NEL MODELLO LOMBARDO DI APPRENDIMENTO PERMENENTE</a:t>
            </a:r>
            <a:endParaRPr lang="it-IT" altLang="it-IT" sz="2800" b="1" dirty="0">
              <a:solidFill>
                <a:srgbClr val="086A2E"/>
              </a:solidFill>
              <a:latin typeface="+mj-lt"/>
            </a:endParaRPr>
          </a:p>
        </p:txBody>
      </p:sp>
      <p:sp>
        <p:nvSpPr>
          <p:cNvPr id="18435" name="Sottotitolo 4"/>
          <p:cNvSpPr>
            <a:spLocks noGrp="1"/>
          </p:cNvSpPr>
          <p:nvPr>
            <p:ph type="subTitle" idx="4294967295"/>
          </p:nvPr>
        </p:nvSpPr>
        <p:spPr>
          <a:xfrm>
            <a:off x="524107" y="2319648"/>
            <a:ext cx="11084313" cy="4283075"/>
          </a:xfrm>
        </p:spPr>
        <p:txBody>
          <a:bodyPr>
            <a:normAutofit/>
          </a:bodyPr>
          <a:lstStyle/>
          <a:p>
            <a:pPr marL="0" indent="0" algn="just" defTabSz="914400">
              <a:lnSpc>
                <a:spcPct val="100000"/>
              </a:lnSpc>
              <a:buNone/>
              <a:defRPr/>
            </a:pPr>
            <a:r>
              <a:rPr lang="it-IT" altLang="it-IT" sz="1600" b="1" dirty="0" smtClean="0">
                <a:latin typeface="Arial Narrow" panose="020B0606020202030204" pitchFamily="34" charset="0"/>
              </a:rPr>
              <a:t> </a:t>
            </a:r>
            <a:r>
              <a:rPr lang="it-IT" altLang="it-IT" sz="2133" dirty="0" smtClean="0">
                <a:solidFill>
                  <a:schemeClr val="tx2">
                    <a:lumMod val="50000"/>
                  </a:schemeClr>
                </a:solidFill>
                <a:latin typeface="+mn-lt"/>
                <a:ea typeface="ＭＳ Ｐゴシック" pitchFamily="34" charset="-128"/>
                <a:cs typeface="Arial" charset="0"/>
              </a:rPr>
              <a:t>Punto di forza del modello lombardo è l’aver costruito negli anni un impianto attraverso la DOTE che è rimasto uguale nel tempo, salvo alcuni correttivi introdotti per evitare pratiche distorsive e comportamenti opportunistici.</a:t>
            </a:r>
          </a:p>
          <a:p>
            <a:pPr marL="0" indent="0" algn="just" defTabSz="914400">
              <a:lnSpc>
                <a:spcPct val="100000"/>
              </a:lnSpc>
              <a:buNone/>
              <a:defRPr/>
            </a:pPr>
            <a:r>
              <a:rPr lang="it-IT" altLang="it-IT" sz="2133" dirty="0" smtClean="0">
                <a:solidFill>
                  <a:schemeClr val="tx2">
                    <a:lumMod val="50000"/>
                  </a:schemeClr>
                </a:solidFill>
                <a:latin typeface="+mn-lt"/>
                <a:ea typeface="ＭＳ Ｐゴシック" pitchFamily="34" charset="-128"/>
                <a:cs typeface="Arial" charset="0"/>
              </a:rPr>
              <a:t>Il modello dotale si basa su tre punti fondamentali.</a:t>
            </a:r>
          </a:p>
          <a:p>
            <a:pPr marL="457200" indent="-457200" algn="just" defTabSz="914400">
              <a:lnSpc>
                <a:spcPct val="100000"/>
              </a:lnSpc>
              <a:buAutoNum type="alphaLcParenR"/>
              <a:defRPr/>
            </a:pPr>
            <a:r>
              <a:rPr lang="it-IT" altLang="it-IT" sz="2133" dirty="0" smtClean="0">
                <a:solidFill>
                  <a:schemeClr val="tx2">
                    <a:lumMod val="50000"/>
                  </a:schemeClr>
                </a:solidFill>
                <a:latin typeface="+mn-lt"/>
                <a:ea typeface="ＭＳ Ｐゴシック" pitchFamily="34" charset="-128"/>
                <a:cs typeface="Arial" charset="0"/>
              </a:rPr>
              <a:t>Centralità della persona</a:t>
            </a:r>
          </a:p>
          <a:p>
            <a:pPr marL="457200" indent="-457200" algn="just" defTabSz="914400">
              <a:lnSpc>
                <a:spcPct val="100000"/>
              </a:lnSpc>
              <a:buAutoNum type="alphaLcParenR"/>
              <a:defRPr/>
            </a:pPr>
            <a:r>
              <a:rPr lang="it-IT" altLang="it-IT" sz="2133" dirty="0" smtClean="0">
                <a:solidFill>
                  <a:schemeClr val="tx2">
                    <a:lumMod val="50000"/>
                  </a:schemeClr>
                </a:solidFill>
                <a:latin typeface="+mn-lt"/>
                <a:ea typeface="ＭＳ Ｐゴシック" pitchFamily="34" charset="-128"/>
                <a:cs typeface="Arial" charset="0"/>
              </a:rPr>
              <a:t>Libertà di scelta in un sistema nel quale convivono operatori pubblici e privati</a:t>
            </a:r>
          </a:p>
          <a:p>
            <a:pPr marL="457200" indent="-457200" algn="just" defTabSz="914400">
              <a:lnSpc>
                <a:spcPct val="100000"/>
              </a:lnSpc>
              <a:buAutoNum type="alphaLcParenR"/>
              <a:defRPr/>
            </a:pPr>
            <a:r>
              <a:rPr lang="it-IT" altLang="it-IT" sz="2133" dirty="0" smtClean="0">
                <a:solidFill>
                  <a:schemeClr val="tx2">
                    <a:lumMod val="50000"/>
                  </a:schemeClr>
                </a:solidFill>
                <a:latin typeface="+mn-lt"/>
                <a:ea typeface="ＭＳ Ｐゴシック" pitchFamily="34" charset="-128"/>
                <a:cs typeface="Arial" charset="0"/>
              </a:rPr>
              <a:t>Orientamento al risultato</a:t>
            </a:r>
          </a:p>
          <a:p>
            <a:pPr marL="0" indent="0" algn="just" defTabSz="914400">
              <a:lnSpc>
                <a:spcPct val="100000"/>
              </a:lnSpc>
              <a:buNone/>
              <a:defRPr/>
            </a:pPr>
            <a:endParaRPr lang="it-IT" altLang="it-IT" sz="2133" dirty="0">
              <a:solidFill>
                <a:schemeClr val="tx2">
                  <a:lumMod val="50000"/>
                </a:schemeClr>
              </a:solidFill>
              <a:latin typeface="+mn-lt"/>
              <a:ea typeface="ＭＳ Ｐゴシック" pitchFamily="34" charset="-128"/>
              <a:cs typeface="Arial" charset="0"/>
            </a:endParaRPr>
          </a:p>
          <a:p>
            <a:pPr marL="0" indent="0" algn="just" defTabSz="914400">
              <a:lnSpc>
                <a:spcPct val="100000"/>
              </a:lnSpc>
              <a:buNone/>
              <a:defRPr/>
            </a:pPr>
            <a:r>
              <a:rPr lang="it-IT" altLang="it-IT" sz="2133" dirty="0" smtClean="0">
                <a:solidFill>
                  <a:schemeClr val="tx2">
                    <a:lumMod val="50000"/>
                  </a:schemeClr>
                </a:solidFill>
                <a:latin typeface="+mn-lt"/>
                <a:ea typeface="ＭＳ Ｐゴシック" pitchFamily="34" charset="-128"/>
                <a:cs typeface="Arial" charset="0"/>
              </a:rPr>
              <a:t>Per tutti i servizi (sia quelli legati alla formazione sia al lavoro) è stato identificato un costo orario: alcuni servizi sono pagati dalla Regione a processo, altri solo a fronte di un risultato (output) raggiunto (esempio inserimento lavorativo).</a:t>
            </a:r>
            <a:endParaRPr lang="it-IT" altLang="it-IT" sz="2133" dirty="0">
              <a:solidFill>
                <a:schemeClr val="tx2">
                  <a:lumMod val="50000"/>
                </a:schemeClr>
              </a:solidFill>
              <a:latin typeface="+mn-lt"/>
              <a:ea typeface="ＭＳ Ｐゴシック" pitchFamily="34" charset="-128"/>
              <a:cs typeface="Arial" charset="0"/>
            </a:endParaRPr>
          </a:p>
          <a:p>
            <a:pPr marL="0" algn="just" defTabSz="914400">
              <a:lnSpc>
                <a:spcPct val="100000"/>
              </a:lnSpc>
              <a:defRPr/>
            </a:pPr>
            <a:endParaRPr lang="it-IT" altLang="it-IT" sz="2133" dirty="0">
              <a:solidFill>
                <a:schemeClr val="tx2">
                  <a:lumMod val="50000"/>
                </a:schemeClr>
              </a:solidFill>
              <a:latin typeface="+mn-lt"/>
              <a:ea typeface="ＭＳ Ｐゴシック" pitchFamily="34" charset="-128"/>
              <a:cs typeface="Arial" charset="0"/>
            </a:endParaRPr>
          </a:p>
        </p:txBody>
      </p:sp>
    </p:spTree>
    <p:extLst>
      <p:ext uri="{BB962C8B-B14F-4D97-AF65-F5344CB8AC3E}">
        <p14:creationId xmlns:p14="http://schemas.microsoft.com/office/powerpoint/2010/main" val="2089818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9" name="Sottotitolo 2"/>
          <p:cNvSpPr txBox="1">
            <a:spLocks/>
          </p:cNvSpPr>
          <p:nvPr/>
        </p:nvSpPr>
        <p:spPr>
          <a:xfrm>
            <a:off x="571500" y="1593619"/>
            <a:ext cx="10001250" cy="854314"/>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it-IT" sz="2800" b="1" dirty="0" smtClean="0">
                <a:solidFill>
                  <a:srgbClr val="005C00"/>
                </a:solidFill>
                <a:latin typeface="+mj-lt"/>
                <a:cs typeface="Arial" charset="0"/>
              </a:rPr>
              <a:t>Legge Regionale </a:t>
            </a:r>
            <a:r>
              <a:rPr lang="it-IT" sz="2800" b="1" dirty="0">
                <a:solidFill>
                  <a:srgbClr val="005C00"/>
                </a:solidFill>
                <a:latin typeface="+mj-lt"/>
                <a:cs typeface="Arial" charset="0"/>
              </a:rPr>
              <a:t>n. 19/2007 – CAPO I – Sistema di certificazione nelle politiche integrate di Istruzione, formazione e lavoro </a:t>
            </a:r>
            <a:endParaRPr lang="it-IT" dirty="0"/>
          </a:p>
        </p:txBody>
      </p:sp>
      <p:sp>
        <p:nvSpPr>
          <p:cNvPr id="10" name="Sottotitolo 2"/>
          <p:cNvSpPr>
            <a:spLocks noGrp="1"/>
          </p:cNvSpPr>
          <p:nvPr>
            <p:ph type="subTitle" idx="4294967295"/>
          </p:nvPr>
        </p:nvSpPr>
        <p:spPr>
          <a:xfrm>
            <a:off x="769434" y="2657475"/>
            <a:ext cx="9327066" cy="3143250"/>
          </a:xfrm>
        </p:spPr>
        <p:txBody>
          <a:bodyPr>
            <a:noAutofit/>
          </a:bodyPr>
          <a:lstStyle/>
          <a:p>
            <a:pPr algn="l"/>
            <a:r>
              <a:rPr lang="it-IT" sz="2000" b="1" dirty="0" smtClean="0">
                <a:cs typeface="Arial" panose="020B0604020202020204" pitchFamily="34" charset="0"/>
              </a:rPr>
              <a:t>Art. 10, Comma 3 – certificazioni rilasciate</a:t>
            </a:r>
          </a:p>
          <a:p>
            <a:pPr algn="l"/>
            <a:endParaRPr lang="it-IT" sz="2000" b="1" dirty="0" smtClean="0">
              <a:cs typeface="Arial" panose="020B0604020202020204" pitchFamily="34" charset="0"/>
            </a:endParaRPr>
          </a:p>
          <a:p>
            <a:pPr marL="0" indent="0" algn="just">
              <a:buNone/>
            </a:pPr>
            <a:r>
              <a:rPr lang="it-IT" sz="2000" dirty="0">
                <a:cs typeface="Arial" panose="020B0604020202020204" pitchFamily="34" charset="0"/>
              </a:rPr>
              <a:t>La certificazione avviene attraverso il rilascio di:</a:t>
            </a:r>
          </a:p>
          <a:p>
            <a:pPr marL="0" indent="0" algn="just">
              <a:buNone/>
            </a:pPr>
            <a:r>
              <a:rPr lang="it-IT" sz="2000" dirty="0" smtClean="0">
                <a:cs typeface="Arial" panose="020B0604020202020204" pitchFamily="34" charset="0"/>
              </a:rPr>
              <a:t>a) certificato </a:t>
            </a:r>
            <a:r>
              <a:rPr lang="it-IT" sz="2000" dirty="0">
                <a:cs typeface="Arial" panose="020B0604020202020204" pitchFamily="34" charset="0"/>
              </a:rPr>
              <a:t>delle competenze di base acquisite nell’assolvimento dell’obbligo di istruzione di II livello EQF</a:t>
            </a:r>
            <a:r>
              <a:rPr lang="it-IT" sz="2000" dirty="0" smtClean="0">
                <a:cs typeface="Arial" panose="020B0604020202020204" pitchFamily="34" charset="0"/>
              </a:rPr>
              <a:t>;</a:t>
            </a:r>
            <a:endParaRPr lang="it-IT" sz="2000" dirty="0">
              <a:cs typeface="Arial" panose="020B0604020202020204" pitchFamily="34" charset="0"/>
            </a:endParaRPr>
          </a:p>
          <a:p>
            <a:pPr marL="0" indent="0" algn="just">
              <a:buNone/>
            </a:pPr>
            <a:r>
              <a:rPr lang="it-IT" sz="2000" dirty="0">
                <a:cs typeface="Arial" panose="020B0604020202020204" pitchFamily="34" charset="0"/>
              </a:rPr>
              <a:t>b) qualifica di istruzione e formazione professionale di III livello EQF</a:t>
            </a:r>
            <a:r>
              <a:rPr lang="it-IT" sz="2000" dirty="0" smtClean="0">
                <a:cs typeface="Arial" panose="020B0604020202020204" pitchFamily="34" charset="0"/>
              </a:rPr>
              <a:t>;</a:t>
            </a:r>
            <a:endParaRPr lang="it-IT" sz="2000" dirty="0">
              <a:cs typeface="Arial" panose="020B0604020202020204" pitchFamily="34" charset="0"/>
            </a:endParaRPr>
          </a:p>
          <a:p>
            <a:pPr marL="0" indent="0" algn="just">
              <a:buNone/>
            </a:pPr>
            <a:r>
              <a:rPr lang="it-IT" sz="2000" dirty="0">
                <a:cs typeface="Arial" panose="020B0604020202020204" pitchFamily="34" charset="0"/>
              </a:rPr>
              <a:t>c) diploma professionale di istruzione e formazione professionale di IV livello EQF</a:t>
            </a:r>
            <a:r>
              <a:rPr lang="it-IT" sz="2000" dirty="0" smtClean="0">
                <a:cs typeface="Arial" panose="020B0604020202020204" pitchFamily="34" charset="0"/>
              </a:rPr>
              <a:t>;</a:t>
            </a:r>
            <a:endParaRPr lang="it-IT" sz="2000" dirty="0">
              <a:cs typeface="Arial" panose="020B0604020202020204" pitchFamily="34" charset="0"/>
            </a:endParaRPr>
          </a:p>
          <a:p>
            <a:pPr marL="0" indent="0" algn="just">
              <a:buNone/>
            </a:pPr>
            <a:r>
              <a:rPr lang="it-IT" sz="2000" dirty="0">
                <a:cs typeface="Arial" panose="020B0604020202020204" pitchFamily="34" charset="0"/>
              </a:rPr>
              <a:t>d) certificato di specializzazione tecnica superiore di IV livello EQF</a:t>
            </a:r>
            <a:r>
              <a:rPr lang="it-IT" sz="2000" dirty="0" smtClean="0">
                <a:cs typeface="Arial" panose="020B0604020202020204" pitchFamily="34" charset="0"/>
              </a:rPr>
              <a:t>;</a:t>
            </a:r>
            <a:endParaRPr lang="it-IT" sz="2000" dirty="0">
              <a:cs typeface="Arial" panose="020B0604020202020204" pitchFamily="34" charset="0"/>
            </a:endParaRPr>
          </a:p>
          <a:p>
            <a:pPr marL="0" indent="0" algn="just">
              <a:buNone/>
            </a:pPr>
            <a:r>
              <a:rPr lang="it-IT" sz="2000" dirty="0">
                <a:cs typeface="Arial" panose="020B0604020202020204" pitchFamily="34" charset="0"/>
              </a:rPr>
              <a:t>e) attestato di competenza a seguito di specializzazione, formazione continua, permanente e abilitante, nonché certificazioni in ambito non formale e informale</a:t>
            </a:r>
            <a:r>
              <a:rPr lang="it-IT" sz="2000" dirty="0" smtClean="0">
                <a:cs typeface="Arial" panose="020B0604020202020204" pitchFamily="34" charset="0"/>
              </a:rPr>
              <a:t>.”</a:t>
            </a:r>
          </a:p>
          <a:p>
            <a:pPr algn="just"/>
            <a:endParaRPr lang="it-IT" sz="2000" dirty="0" smtClean="0">
              <a:cs typeface="Arial" panose="020B0604020202020204" pitchFamily="34" charset="0"/>
            </a:endParaRPr>
          </a:p>
        </p:txBody>
      </p:sp>
    </p:spTree>
    <p:extLst>
      <p:ext uri="{BB962C8B-B14F-4D97-AF65-F5344CB8AC3E}">
        <p14:creationId xmlns:p14="http://schemas.microsoft.com/office/powerpoint/2010/main" val="191093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idx="4294967295"/>
          </p:nvPr>
        </p:nvSpPr>
        <p:spPr>
          <a:xfrm flipV="1">
            <a:off x="0" y="5873750"/>
            <a:ext cx="8834438" cy="163513"/>
          </a:xfrm>
        </p:spPr>
        <p:txBody>
          <a:bodyPr>
            <a:normAutofit fontScale="90000"/>
          </a:bodyPr>
          <a:lstStyle/>
          <a:p>
            <a:r>
              <a:rPr lang="it-IT" dirty="0" smtClean="0"/>
              <a:t>.</a:t>
            </a:r>
            <a:endParaRPr lang="it-IT" dirty="0"/>
          </a:p>
        </p:txBody>
      </p:sp>
      <p:sp>
        <p:nvSpPr>
          <p:cNvPr id="3" name="Sottotitolo 2"/>
          <p:cNvSpPr>
            <a:spLocks noGrp="1"/>
          </p:cNvSpPr>
          <p:nvPr>
            <p:ph type="subTitle" idx="4294967295"/>
          </p:nvPr>
        </p:nvSpPr>
        <p:spPr>
          <a:xfrm>
            <a:off x="4275138" y="4797425"/>
            <a:ext cx="7916862" cy="1058863"/>
          </a:xfrm>
        </p:spPr>
        <p:txBody>
          <a:bodyPr/>
          <a:lstStyle/>
          <a:p>
            <a:r>
              <a:rPr lang="it-IT" dirty="0" smtClean="0"/>
              <a:t>.</a:t>
            </a:r>
            <a:endParaRPr lang="it-IT" dirty="0"/>
          </a:p>
        </p:txBody>
      </p:sp>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pSp>
        <p:nvGrpSpPr>
          <p:cNvPr id="9" name="Group 5"/>
          <p:cNvGrpSpPr>
            <a:grpSpLocks noChangeAspect="1"/>
          </p:cNvGrpSpPr>
          <p:nvPr/>
        </p:nvGrpSpPr>
        <p:grpSpPr bwMode="auto">
          <a:xfrm>
            <a:off x="354981" y="1821518"/>
            <a:ext cx="11033760" cy="4731094"/>
            <a:chOff x="2308" y="11715"/>
            <a:chExt cx="11069" cy="8459"/>
          </a:xfrm>
        </p:grpSpPr>
        <p:sp>
          <p:nvSpPr>
            <p:cNvPr id="10" name="AutoShape 25"/>
            <p:cNvSpPr>
              <a:spLocks noChangeAspect="1" noChangeArrowheads="1" noTextEdit="1"/>
            </p:cNvSpPr>
            <p:nvPr/>
          </p:nvSpPr>
          <p:spPr bwMode="auto">
            <a:xfrm>
              <a:off x="2308" y="11715"/>
              <a:ext cx="11069" cy="84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smtClean="0">
                <a:ln>
                  <a:noFill/>
                </a:ln>
                <a:solidFill>
                  <a:prstClr val="black"/>
                </a:solidFill>
                <a:effectLst/>
                <a:uLnTx/>
                <a:uFillTx/>
                <a:cs typeface="Arial" charset="0"/>
              </a:endParaRPr>
            </a:p>
          </p:txBody>
        </p:sp>
        <p:sp>
          <p:nvSpPr>
            <p:cNvPr id="11" name="Rectangle 2"/>
            <p:cNvSpPr>
              <a:spLocks noChangeArrowheads="1"/>
            </p:cNvSpPr>
            <p:nvPr/>
          </p:nvSpPr>
          <p:spPr bwMode="auto">
            <a:xfrm>
              <a:off x="2848" y="16084"/>
              <a:ext cx="1941" cy="3386"/>
            </a:xfrm>
            <a:prstGeom prst="rect">
              <a:avLst/>
            </a:prstGeom>
            <a:solidFill>
              <a:srgbClr val="BBE0E3"/>
            </a:solidFill>
            <a:ln w="9525">
              <a:solidFill>
                <a:srgbClr val="000000"/>
              </a:solidFill>
              <a:miter lim="800000"/>
              <a:headEnd/>
              <a:tailEnd/>
            </a:ln>
          </p:spPr>
          <p:txBody>
            <a:bodyPr lIns="60350" tIns="30175" rIns="60350" bIns="30175" anchor="ct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Licei</a:t>
              </a:r>
            </a:p>
            <a:p>
              <a:pPr marL="0" marR="0" lvl="0" indent="0" defTabSz="914400" eaLnBrk="0" fontAlgn="base" latinLnBrk="0" hangingPunct="0">
                <a:lnSpc>
                  <a:spcPct val="100000"/>
                </a:lnSpc>
                <a:spcBef>
                  <a:spcPct val="0"/>
                </a:spcBef>
                <a:spcAft>
                  <a:spcPct val="0"/>
                </a:spcAft>
                <a:buClrTx/>
                <a:buSzTx/>
                <a:buFontTx/>
                <a:buNone/>
                <a:tabLst/>
                <a:defRPr/>
              </a:pP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Istituti </a:t>
              </a: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Tecnici</a:t>
              </a:r>
            </a:p>
            <a:p>
              <a:pPr marL="0" marR="0" lvl="0" indent="0" defTabSz="914400" eaLnBrk="0" fontAlgn="base" latinLnBrk="0" hangingPunct="0">
                <a:lnSpc>
                  <a:spcPct val="100000"/>
                </a:lnSpc>
                <a:spcBef>
                  <a:spcPct val="0"/>
                </a:spcBef>
                <a:spcAft>
                  <a:spcPct val="0"/>
                </a:spcAft>
                <a:buClrTx/>
                <a:buSzTx/>
                <a:buFontTx/>
                <a:buNone/>
                <a:tabLst/>
                <a:defRPr/>
              </a:pP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Istituti </a:t>
              </a: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Professionali</a:t>
              </a: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12" name="Rectangle 3"/>
            <p:cNvSpPr>
              <a:spLocks noChangeArrowheads="1"/>
            </p:cNvSpPr>
            <p:nvPr/>
          </p:nvSpPr>
          <p:spPr bwMode="auto">
            <a:xfrm>
              <a:off x="2851" y="14736"/>
              <a:ext cx="1941" cy="1049"/>
            </a:xfrm>
            <a:prstGeom prst="rect">
              <a:avLst/>
            </a:prstGeom>
            <a:solidFill>
              <a:srgbClr val="B8D7E6"/>
            </a:solidFill>
            <a:ln w="9525">
              <a:solidFill>
                <a:srgbClr val="000000"/>
              </a:solidFill>
              <a:miter lim="800000"/>
              <a:headEnd/>
              <a:tailEnd/>
            </a:ln>
          </p:spPr>
          <p:txBody>
            <a:bodyPr lIns="60350" tIns="30175" rIns="60350" bIns="30175" anchor="ct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it-IT" altLang="it-IT" sz="1000" b="1" i="0" u="none" strike="noStrike" kern="0" cap="none" spc="0" normalizeH="0" baseline="0" noProof="0" dirty="0">
                <a:ln>
                  <a:noFill/>
                </a:ln>
                <a:solidFill>
                  <a:srgbClr val="000000"/>
                </a:solidFill>
                <a:effectLst/>
                <a:uLnTx/>
                <a:uFillTx/>
                <a:latin typeface="Arial" pitchFamily="34" charset="0"/>
                <a:cs typeface="Arial"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endParaRPr kumimoji="0" lang="it-IT" altLang="it-IT" sz="1000" b="1" i="0" u="none" strike="noStrike" kern="0" cap="none" spc="0" normalizeH="0" baseline="0" noProof="0" dirty="0">
                <a:ln>
                  <a:noFill/>
                </a:ln>
                <a:solidFill>
                  <a:srgbClr val="000000"/>
                </a:solidFill>
                <a:effectLst/>
                <a:uLnTx/>
                <a:uFillTx/>
                <a:latin typeface="Arial" pitchFamily="34" charset="0"/>
                <a:cs typeface="Arial"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dirty="0">
                  <a:ln>
                    <a:noFill/>
                  </a:ln>
                  <a:solidFill>
                    <a:srgbClr val="000000"/>
                  </a:solidFill>
                  <a:effectLst/>
                  <a:uLnTx/>
                  <a:uFillTx/>
                  <a:latin typeface="Arial" pitchFamily="34" charset="0"/>
                  <a:cs typeface="Arial" pitchFamily="34" charset="0"/>
                </a:rPr>
                <a:t>Università</a:t>
              </a:r>
              <a:endParaRPr kumimoji="0" lang="it-IT" altLang="it-IT" sz="900" b="0" i="0" u="none" strike="noStrike" kern="0" cap="none" spc="0" normalizeH="0" baseline="0" noProof="0" dirty="0">
                <a:ln>
                  <a:noFill/>
                </a:ln>
                <a:solidFill>
                  <a:prstClr val="black"/>
                </a:solidFill>
                <a:effectLst/>
                <a:uLnTx/>
                <a:uFillTx/>
                <a:latin typeface="Arial" pitchFamily="34" charset="0"/>
                <a:cs typeface="Arial"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0" i="0" u="none" strike="noStrike" kern="0" cap="none" spc="0" normalizeH="0" baseline="0" noProof="0" dirty="0">
                  <a:ln>
                    <a:noFill/>
                  </a:ln>
                  <a:solidFill>
                    <a:srgbClr val="000000"/>
                  </a:solidFill>
                  <a:effectLst/>
                  <a:uLnTx/>
                  <a:uFillTx/>
                  <a:latin typeface="Arial" pitchFamily="34" charset="0"/>
                  <a:cs typeface="Arial" pitchFamily="34" charset="0"/>
                </a:rPr>
                <a:t>3 anni-&gt; VI Livello EQF</a:t>
              </a:r>
              <a:endParaRPr kumimoji="0" lang="it-IT" altLang="it-IT" sz="900" b="0" i="0" u="none" strike="noStrike" kern="0" cap="none" spc="0" normalizeH="0" baseline="0" noProof="0" dirty="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endParaRPr kumimoji="0" lang="it-IT" altLang="it-IT" sz="1800" b="0" i="0" u="none" strike="noStrike" kern="0" cap="none" spc="0" normalizeH="0" baseline="0" noProof="0" dirty="0">
                <a:ln>
                  <a:noFill/>
                </a:ln>
                <a:solidFill>
                  <a:prstClr val="black"/>
                </a:solidFill>
                <a:effectLst/>
                <a:uLnTx/>
                <a:uFillTx/>
                <a:latin typeface="Arial" pitchFamily="34" charset="0"/>
                <a:cs typeface="Arial" pitchFamily="34" charset="0"/>
              </a:endParaRPr>
            </a:p>
          </p:txBody>
        </p:sp>
        <p:sp>
          <p:nvSpPr>
            <p:cNvPr id="13" name="Rectangle 4"/>
            <p:cNvSpPr>
              <a:spLocks noChangeArrowheads="1"/>
            </p:cNvSpPr>
            <p:nvPr/>
          </p:nvSpPr>
          <p:spPr bwMode="auto">
            <a:xfrm>
              <a:off x="2851" y="13830"/>
              <a:ext cx="1941" cy="755"/>
            </a:xfrm>
            <a:prstGeom prst="rect">
              <a:avLst/>
            </a:prstGeom>
            <a:solidFill>
              <a:srgbClr val="B8D7E6"/>
            </a:solidFill>
            <a:ln w="9525">
              <a:solidFill>
                <a:srgbClr val="000000"/>
              </a:solidFill>
              <a:miter lim="800000"/>
              <a:headEnd/>
              <a:tailEnd/>
            </a:ln>
          </p:spPr>
          <p:txBody>
            <a:bodyPr lIns="60350" tIns="30175" rIns="60350" bIns="30175" anchor="ct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Università</a:t>
              </a: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0" i="0" u="none" strike="noStrike" kern="0" cap="none" spc="0" normalizeH="0" baseline="0" noProof="0">
                  <a:ln>
                    <a:noFill/>
                  </a:ln>
                  <a:solidFill>
                    <a:srgbClr val="000000"/>
                  </a:solidFill>
                  <a:effectLst/>
                  <a:uLnTx/>
                  <a:uFillTx/>
                  <a:latin typeface="Arial" pitchFamily="34" charset="0"/>
                  <a:cs typeface="Arial" pitchFamily="34" charset="0"/>
                </a:rPr>
                <a:t>2 anni -&gt; VII Livello EQF</a:t>
              </a: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14" name="Rectangle 5"/>
            <p:cNvSpPr>
              <a:spLocks noChangeArrowheads="1"/>
            </p:cNvSpPr>
            <p:nvPr/>
          </p:nvSpPr>
          <p:spPr bwMode="auto">
            <a:xfrm>
              <a:off x="8246" y="17467"/>
              <a:ext cx="1711" cy="2003"/>
            </a:xfrm>
            <a:prstGeom prst="rect">
              <a:avLst/>
            </a:prstGeom>
            <a:solidFill>
              <a:srgbClr val="FFFF66"/>
            </a:solidFill>
            <a:ln w="9525">
              <a:solidFill>
                <a:srgbClr val="000000"/>
              </a:solidFill>
              <a:miter lim="800000"/>
              <a:headEnd/>
              <a:tailEnd/>
            </a:ln>
          </p:spPr>
          <p:txBody>
            <a:bodyPr lIns="60350" tIns="30175" rIns="60350" bIns="30175" anchor="ct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triennale</a:t>
              </a: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15" name="Rectangle 7"/>
            <p:cNvSpPr>
              <a:spLocks noChangeArrowheads="1"/>
            </p:cNvSpPr>
            <p:nvPr/>
          </p:nvSpPr>
          <p:spPr bwMode="auto">
            <a:xfrm>
              <a:off x="8246" y="16821"/>
              <a:ext cx="1711" cy="646"/>
            </a:xfrm>
            <a:prstGeom prst="rect">
              <a:avLst/>
            </a:prstGeom>
            <a:solidFill>
              <a:srgbClr val="FFFF66"/>
            </a:solidFill>
            <a:ln w="9525">
              <a:solidFill>
                <a:srgbClr val="000000"/>
              </a:solidFill>
              <a:miter lim="800000"/>
              <a:headEnd/>
              <a:tailEnd/>
            </a:ln>
          </p:spPr>
          <p:txBody>
            <a:bodyPr lIns="60350" tIns="30175" rIns="60350" bIns="30175" anchor="ct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quarto anno</a:t>
              </a: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16" name="Rectangle 12"/>
            <p:cNvSpPr>
              <a:spLocks noChangeArrowheads="1"/>
            </p:cNvSpPr>
            <p:nvPr/>
          </p:nvSpPr>
          <p:spPr bwMode="auto">
            <a:xfrm>
              <a:off x="6619" y="16084"/>
              <a:ext cx="1626" cy="738"/>
            </a:xfrm>
            <a:prstGeom prst="rect">
              <a:avLst/>
            </a:prstGeom>
            <a:noFill/>
            <a:ln w="9525">
              <a:solidFill>
                <a:srgbClr val="000000"/>
              </a:solidFill>
              <a:miter lim="800000"/>
              <a:headEnd/>
              <a:tailEnd/>
            </a:ln>
          </p:spPr>
          <p:txBody>
            <a:bodyPr lIns="60350" tIns="30175" rIns="60350" bIns="30175"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it-IT" sz="1000" b="1" i="0" u="none" strike="noStrike" kern="0" cap="none" spc="0" normalizeH="0" baseline="0" noProof="0" dirty="0">
                  <a:ln>
                    <a:noFill/>
                  </a:ln>
                  <a:solidFill>
                    <a:srgbClr val="FF0000"/>
                  </a:solidFill>
                  <a:effectLst>
                    <a:outerShdw blurRad="38100" dist="38100" dir="2700000" algn="tl">
                      <a:srgbClr val="000000">
                        <a:alpha val="43137"/>
                      </a:srgbClr>
                    </a:outerShdw>
                  </a:effectLst>
                  <a:uLnTx/>
                  <a:uFillTx/>
                  <a:latin typeface="Arial" charset="0"/>
                  <a:cs typeface="Arial" charset="0"/>
                </a:rPr>
                <a:t>Quinto anno integrativo</a:t>
              </a:r>
              <a:endParaRPr kumimoji="0" lang="it-IT" sz="900" b="1" i="0" u="none" strike="noStrike" kern="0" cap="none" spc="0" normalizeH="0" baseline="0" noProof="0" dirty="0">
                <a:ln>
                  <a:noFill/>
                </a:ln>
                <a:solidFill>
                  <a:srgbClr val="FF0000"/>
                </a:solidFill>
                <a:effectLst>
                  <a:outerShdw blurRad="38100" dist="38100" dir="2700000" algn="tl">
                    <a:srgbClr val="000000">
                      <a:alpha val="43137"/>
                    </a:srgbClr>
                  </a:outerShdw>
                </a:effectLst>
                <a:uLnTx/>
                <a:uFillTx/>
                <a:latin typeface="Arial" charset="0"/>
                <a:cs typeface="Arial" charset="0"/>
              </a:endParaRPr>
            </a:p>
          </p:txBody>
        </p:sp>
        <p:sp>
          <p:nvSpPr>
            <p:cNvPr id="17" name="Text Box 33"/>
            <p:cNvSpPr txBox="1">
              <a:spLocks noChangeArrowheads="1"/>
            </p:cNvSpPr>
            <p:nvPr/>
          </p:nvSpPr>
          <p:spPr bwMode="auto">
            <a:xfrm>
              <a:off x="10370" y="17606"/>
              <a:ext cx="2395" cy="6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0350" tIns="30175" rIns="60350" bIns="30175">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rPr>
                <a:t>qualifica professionale</a:t>
              </a: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0" i="0" u="none" strike="noStrike" kern="0" cap="none" spc="0" normalizeH="0" baseline="0" noProof="0">
                  <a:ln>
                    <a:noFill/>
                  </a:ln>
                  <a:solidFill>
                    <a:srgbClr val="000000"/>
                  </a:solidFill>
                  <a:effectLst/>
                  <a:uLnTx/>
                  <a:uFillTx/>
                  <a:latin typeface="Arial" pitchFamily="34" charset="0"/>
                  <a:cs typeface="Arial" pitchFamily="34" charset="0"/>
                </a:rPr>
                <a:t> 3 anni – III LIVELLO EQF</a:t>
              </a: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18" name="Text Box 35"/>
            <p:cNvSpPr txBox="1">
              <a:spLocks noChangeArrowheads="1"/>
            </p:cNvSpPr>
            <p:nvPr/>
          </p:nvSpPr>
          <p:spPr bwMode="auto">
            <a:xfrm>
              <a:off x="10164" y="15104"/>
              <a:ext cx="2564" cy="1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0350" tIns="30175" rIns="60350" bIns="30175"/>
            <a:lstStyle>
              <a:lvl1pPr indent="90488"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90488" defTabSz="914400" eaLnBrk="0" fontAlgn="base" latinLnBrk="0" hangingPunct="0">
                <a:lnSpc>
                  <a:spcPct val="100000"/>
                </a:lnSpc>
                <a:spcBef>
                  <a:spcPct val="0"/>
                </a:spcBef>
                <a:spcAft>
                  <a:spcPct val="0"/>
                </a:spcAft>
                <a:buClrTx/>
                <a:buSzTx/>
                <a:buFontTx/>
                <a:buNone/>
                <a:tabLst/>
                <a:defRPr/>
              </a:pP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rPr>
                <a:t>ITS </a:t>
              </a: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sym typeface="Wingdings" pitchFamily="2" charset="2"/>
                </a:rPr>
                <a:t> Diploma di tecnico superiore V livello EQF</a:t>
              </a:r>
            </a:p>
            <a:p>
              <a:pPr marL="0" marR="0" lvl="0" indent="90488" defTabSz="914400" eaLnBrk="0" fontAlgn="base" latinLnBrk="0" hangingPunct="0">
                <a:lnSpc>
                  <a:spcPct val="100000"/>
                </a:lnSpc>
                <a:spcBef>
                  <a:spcPct val="0"/>
                </a:spcBef>
                <a:spcAft>
                  <a:spcPct val="0"/>
                </a:spcAft>
                <a:buClrTx/>
                <a:buSzTx/>
                <a:buFontTx/>
                <a:buNone/>
                <a:tabLst/>
                <a:defRPr/>
              </a:pP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rPr>
                <a:t>IFTS -</a:t>
              </a: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sym typeface="Wingdings" pitchFamily="2" charset="2"/>
                </a:rPr>
                <a:t> </a:t>
              </a: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rPr>
                <a:t>certificato di specializzazione tecnico superiore IV Livello EQF</a:t>
              </a: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90488" defTabSz="914400" eaLnBrk="0" fontAlgn="base" latinLnBrk="0" hangingPunct="0">
                <a:lnSpc>
                  <a:spcPct val="100000"/>
                </a:lnSpc>
                <a:spcBef>
                  <a:spcPct val="0"/>
                </a:spcBef>
                <a:spcAft>
                  <a:spcPct val="0"/>
                </a:spcAft>
                <a:buClrTx/>
                <a:buSzTx/>
                <a:buFontTx/>
                <a:buNone/>
                <a:tabLst/>
                <a:defRPr/>
              </a:pP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19" name="Text Box 41"/>
            <p:cNvSpPr txBox="1">
              <a:spLocks noChangeArrowheads="1"/>
            </p:cNvSpPr>
            <p:nvPr/>
          </p:nvSpPr>
          <p:spPr bwMode="auto">
            <a:xfrm>
              <a:off x="2678" y="12126"/>
              <a:ext cx="2894" cy="7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0350" tIns="30175" rIns="60350" bIns="30175">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1300" b="1" i="0" u="none" strike="noStrike" kern="0" cap="none" spc="0" normalizeH="0" baseline="0" noProof="0">
                  <a:ln>
                    <a:noFill/>
                  </a:ln>
                  <a:solidFill>
                    <a:srgbClr val="C00000"/>
                  </a:solidFill>
                  <a:effectLst/>
                  <a:uLnTx/>
                  <a:uFillTx/>
                  <a:latin typeface="Arial" pitchFamily="34" charset="0"/>
                  <a:cs typeface="Arial" pitchFamily="34" charset="0"/>
                </a:rPr>
                <a:t>sistema di istruzione</a:t>
              </a: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20" name="Text Box 42"/>
            <p:cNvSpPr txBox="1">
              <a:spLocks noChangeArrowheads="1"/>
            </p:cNvSpPr>
            <p:nvPr/>
          </p:nvSpPr>
          <p:spPr bwMode="auto">
            <a:xfrm>
              <a:off x="5616" y="12126"/>
              <a:ext cx="6567" cy="5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0350" tIns="30175" rIns="60350" bIns="30175">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1300" b="1" i="0" u="none" strike="noStrike" kern="0" cap="none" spc="0" normalizeH="0" baseline="0" noProof="0" dirty="0">
                  <a:ln>
                    <a:noFill/>
                  </a:ln>
                  <a:solidFill>
                    <a:srgbClr val="C00000"/>
                  </a:solidFill>
                  <a:effectLst/>
                  <a:uLnTx/>
                  <a:uFillTx/>
                  <a:latin typeface="Arial" pitchFamily="34" charset="0"/>
                  <a:cs typeface="Arial" pitchFamily="34" charset="0"/>
                </a:rPr>
                <a:t>    </a:t>
              </a:r>
              <a:r>
                <a:rPr kumimoji="0" lang="it-IT" altLang="it-IT" sz="1300" b="1" i="0" u="none" strike="noStrike" kern="0" cap="none" spc="0" normalizeH="0" baseline="0" noProof="0" dirty="0" smtClean="0">
                  <a:ln>
                    <a:noFill/>
                  </a:ln>
                  <a:solidFill>
                    <a:srgbClr val="C00000"/>
                  </a:solidFill>
                  <a:effectLst/>
                  <a:uLnTx/>
                  <a:uFillTx/>
                  <a:latin typeface="Arial" pitchFamily="34" charset="0"/>
                  <a:cs typeface="Arial" pitchFamily="34" charset="0"/>
                </a:rPr>
                <a:t> sistema </a:t>
              </a:r>
              <a:r>
                <a:rPr kumimoji="0" lang="it-IT" altLang="it-IT" sz="1300" b="1" i="0" u="none" strike="noStrike" kern="0" cap="none" spc="0" normalizeH="0" baseline="0" noProof="0" dirty="0">
                  <a:ln>
                    <a:noFill/>
                  </a:ln>
                  <a:solidFill>
                    <a:srgbClr val="C00000"/>
                  </a:solidFill>
                  <a:effectLst/>
                  <a:uLnTx/>
                  <a:uFillTx/>
                  <a:latin typeface="Arial" pitchFamily="34" charset="0"/>
                  <a:cs typeface="Arial" pitchFamily="34" charset="0"/>
                </a:rPr>
                <a:t>di istruzione e formazione professionale</a:t>
              </a:r>
              <a:endParaRPr kumimoji="0" lang="it-IT" altLang="it-IT" sz="1800" b="0" i="0" u="none" strike="noStrike" kern="0" cap="none" spc="0" normalizeH="0" baseline="0" noProof="0" dirty="0">
                <a:ln>
                  <a:noFill/>
                </a:ln>
                <a:solidFill>
                  <a:prstClr val="black"/>
                </a:solidFill>
                <a:effectLst/>
                <a:uLnTx/>
                <a:uFillTx/>
                <a:latin typeface="Arial" pitchFamily="34" charset="0"/>
                <a:cs typeface="Arial" pitchFamily="34" charset="0"/>
              </a:endParaRPr>
            </a:p>
          </p:txBody>
        </p:sp>
        <p:sp>
          <p:nvSpPr>
            <p:cNvPr id="21" name="Rectangle 56"/>
            <p:cNvSpPr>
              <a:spLocks noChangeArrowheads="1"/>
            </p:cNvSpPr>
            <p:nvPr/>
          </p:nvSpPr>
          <p:spPr bwMode="auto">
            <a:xfrm>
              <a:off x="8246" y="15099"/>
              <a:ext cx="1711" cy="1722"/>
            </a:xfrm>
            <a:prstGeom prst="rect">
              <a:avLst/>
            </a:prstGeom>
            <a:solidFill>
              <a:srgbClr val="FFC000"/>
            </a:solidFill>
            <a:ln w="9525">
              <a:solidFill>
                <a:srgbClr val="000000"/>
              </a:solidFill>
              <a:miter lim="800000"/>
              <a:headEnd/>
              <a:tailEnd/>
            </a:ln>
          </p:spPr>
          <p:txBody>
            <a:bodyPr lIns="60350" tIns="30175" rIns="60350" bIns="30175" anchor="ct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ITS e IFTS</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Istruzione e Formazione</a:t>
              </a: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Tecnica</a:t>
              </a: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000" b="1" i="0" u="none" strike="noStrike" kern="0" cap="none" spc="0" normalizeH="0" baseline="0" noProof="0">
                  <a:ln>
                    <a:noFill/>
                  </a:ln>
                  <a:solidFill>
                    <a:srgbClr val="000000"/>
                  </a:solidFill>
                  <a:effectLst/>
                  <a:uLnTx/>
                  <a:uFillTx/>
                  <a:latin typeface="Arial" pitchFamily="34" charset="0"/>
                  <a:cs typeface="Arial" pitchFamily="34" charset="0"/>
                </a:rPr>
                <a:t>Superiore</a:t>
              </a: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22" name="Line 57"/>
            <p:cNvSpPr>
              <a:spLocks noChangeShapeType="1"/>
            </p:cNvSpPr>
            <p:nvPr/>
          </p:nvSpPr>
          <p:spPr bwMode="auto">
            <a:xfrm flipH="1">
              <a:off x="6021" y="16423"/>
              <a:ext cx="598" cy="0"/>
            </a:xfrm>
            <a:prstGeom prst="line">
              <a:avLst/>
            </a:prstGeom>
            <a:noFill/>
            <a:ln w="9525">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smtClean="0">
                <a:ln>
                  <a:noFill/>
                </a:ln>
                <a:solidFill>
                  <a:prstClr val="black"/>
                </a:solidFill>
                <a:effectLst/>
                <a:uLnTx/>
                <a:uFillTx/>
                <a:cs typeface="Arial" charset="0"/>
              </a:endParaRPr>
            </a:p>
          </p:txBody>
        </p:sp>
        <p:sp>
          <p:nvSpPr>
            <p:cNvPr id="23" name="Text Box 59"/>
            <p:cNvSpPr txBox="1">
              <a:spLocks noChangeArrowheads="1"/>
            </p:cNvSpPr>
            <p:nvPr/>
          </p:nvSpPr>
          <p:spPr bwMode="auto">
            <a:xfrm>
              <a:off x="5409" y="18290"/>
              <a:ext cx="2067" cy="15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0350" tIns="30175" rIns="60350" bIns="30175">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0" i="0" u="none" strike="noStrike" kern="0" cap="none" spc="0" normalizeH="0" baseline="0" noProof="0" dirty="0">
                  <a:ln>
                    <a:noFill/>
                  </a:ln>
                  <a:solidFill>
                    <a:srgbClr val="000000"/>
                  </a:solidFill>
                  <a:effectLst/>
                  <a:uLnTx/>
                  <a:uFillTx/>
                  <a:latin typeface="Arial" pitchFamily="34" charset="0"/>
                  <a:cs typeface="Arial" pitchFamily="34" charset="0"/>
                </a:rPr>
                <a:t> </a:t>
              </a:r>
              <a:r>
                <a:rPr kumimoji="0" lang="it-IT" altLang="it-IT" sz="900" b="0" i="0" u="none" strike="noStrike" kern="0" cap="none" spc="0" normalizeH="0" baseline="0" noProof="0" dirty="0" smtClean="0">
                  <a:ln>
                    <a:noFill/>
                  </a:ln>
                  <a:solidFill>
                    <a:srgbClr val="000000"/>
                  </a:solidFill>
                  <a:effectLst/>
                  <a:uLnTx/>
                  <a:uFillTx/>
                  <a:latin typeface="Arial" pitchFamily="34" charset="0"/>
                  <a:cs typeface="Arial" pitchFamily="34" charset="0"/>
                </a:rPr>
                <a:t>O</a:t>
              </a:r>
              <a:r>
                <a:rPr kumimoji="0" lang="it-IT" altLang="it-IT" sz="900" b="1" i="1" u="none" strike="noStrike" kern="0" cap="none" spc="0" normalizeH="0" baseline="0" noProof="0" dirty="0" smtClean="0">
                  <a:ln>
                    <a:noFill/>
                  </a:ln>
                  <a:solidFill>
                    <a:srgbClr val="000000"/>
                  </a:solidFill>
                  <a:effectLst/>
                  <a:uLnTx/>
                  <a:uFillTx/>
                  <a:latin typeface="Arial" pitchFamily="34" charset="0"/>
                  <a:cs typeface="Arial" pitchFamily="34" charset="0"/>
                </a:rPr>
                <a:t>bbligo </a:t>
              </a:r>
              <a:r>
                <a:rPr kumimoji="0" lang="it-IT" altLang="it-IT" sz="900" b="1" i="1" u="none" strike="noStrike" kern="0" cap="none" spc="0" normalizeH="0" baseline="0" noProof="0" dirty="0">
                  <a:ln>
                    <a:noFill/>
                  </a:ln>
                  <a:solidFill>
                    <a:srgbClr val="000000"/>
                  </a:solidFill>
                  <a:effectLst/>
                  <a:uLnTx/>
                  <a:uFillTx/>
                  <a:latin typeface="Arial" pitchFamily="34" charset="0"/>
                  <a:cs typeface="Arial" pitchFamily="34" charset="0"/>
                </a:rPr>
                <a:t>di istruzione -&gt;</a:t>
              </a: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1" i="1" u="none" strike="noStrike" kern="0" cap="none" spc="0" normalizeH="0" baseline="0" noProof="0" dirty="0">
                  <a:ln>
                    <a:noFill/>
                  </a:ln>
                  <a:solidFill>
                    <a:srgbClr val="000000"/>
                  </a:solidFill>
                  <a:effectLst/>
                  <a:uLnTx/>
                  <a:uFillTx/>
                  <a:latin typeface="Arial" pitchFamily="34" charset="0"/>
                  <a:cs typeface="Arial" pitchFamily="34" charset="0"/>
                </a:rPr>
                <a:t>Certificato delle competenze di base </a:t>
              </a:r>
              <a:endParaRPr kumimoji="0" lang="it-IT" altLang="it-IT" sz="900" b="0" i="0" u="none" strike="noStrike" kern="0" cap="none" spc="0" normalizeH="0" baseline="0" noProof="0" dirty="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0" i="0" u="none" strike="noStrike" kern="0" cap="none" spc="0" normalizeH="0" baseline="0" noProof="0" dirty="0">
                  <a:ln>
                    <a:noFill/>
                  </a:ln>
                  <a:solidFill>
                    <a:srgbClr val="000000"/>
                  </a:solidFill>
                  <a:effectLst/>
                  <a:uLnTx/>
                  <a:uFillTx/>
                  <a:latin typeface="Arial" pitchFamily="34" charset="0"/>
                  <a:cs typeface="Arial" pitchFamily="34" charset="0"/>
                </a:rPr>
                <a:t>     2 anni – II Livello EQF</a:t>
              </a:r>
              <a:endParaRPr kumimoji="0" lang="it-IT" altLang="it-IT" sz="900" b="0" i="0" u="none" strike="noStrike" kern="0" cap="none" spc="0" normalizeH="0" baseline="0" noProof="0" dirty="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endParaRPr kumimoji="0" lang="it-IT" altLang="it-IT" sz="1800" b="0" i="0" u="none" strike="noStrike" kern="0" cap="none" spc="0" normalizeH="0" baseline="0" noProof="0" dirty="0">
                <a:ln>
                  <a:noFill/>
                </a:ln>
                <a:solidFill>
                  <a:prstClr val="black"/>
                </a:solidFill>
                <a:effectLst/>
                <a:uLnTx/>
                <a:uFillTx/>
                <a:latin typeface="Arial" pitchFamily="34" charset="0"/>
                <a:cs typeface="Arial" pitchFamily="34" charset="0"/>
              </a:endParaRPr>
            </a:p>
          </p:txBody>
        </p:sp>
        <p:sp>
          <p:nvSpPr>
            <p:cNvPr id="24" name="Line 62"/>
            <p:cNvSpPr>
              <a:spLocks noChangeShapeType="1"/>
            </p:cNvSpPr>
            <p:nvPr/>
          </p:nvSpPr>
          <p:spPr bwMode="auto">
            <a:xfrm>
              <a:off x="4995" y="18084"/>
              <a:ext cx="3101" cy="1"/>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smtClean="0">
                <a:ln>
                  <a:noFill/>
                </a:ln>
                <a:solidFill>
                  <a:prstClr val="black"/>
                </a:solidFill>
                <a:effectLst/>
                <a:uLnTx/>
                <a:uFillTx/>
                <a:cs typeface="Arial" charset="0"/>
              </a:endParaRPr>
            </a:p>
          </p:txBody>
        </p:sp>
        <p:sp>
          <p:nvSpPr>
            <p:cNvPr id="25" name="Text Box 67"/>
            <p:cNvSpPr txBox="1">
              <a:spLocks noChangeArrowheads="1"/>
            </p:cNvSpPr>
            <p:nvPr/>
          </p:nvSpPr>
          <p:spPr bwMode="auto">
            <a:xfrm>
              <a:off x="4789" y="15617"/>
              <a:ext cx="1251" cy="1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0350" tIns="30175" rIns="60350" bIns="30175">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rPr>
                <a:t>diploma </a:t>
              </a: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rPr>
                <a:t>di istruzione</a:t>
              </a:r>
              <a:endParaRPr kumimoji="0" lang="it-IT" altLang="it-IT" sz="900" b="0" i="0" u="none" strike="noStrike" kern="0" cap="none" spc="0" normalizeH="0" baseline="0" noProof="0">
                <a:ln>
                  <a:noFill/>
                </a:ln>
                <a:solidFill>
                  <a:prstClr val="black"/>
                </a:solidFill>
                <a:effectLst/>
                <a:uLnTx/>
                <a:uFillTx/>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0" i="0" u="none" strike="noStrike" kern="0" cap="none" spc="0" normalizeH="0" baseline="0" noProof="0">
                  <a:ln>
                    <a:noFill/>
                  </a:ln>
                  <a:solidFill>
                    <a:srgbClr val="000000"/>
                  </a:solidFill>
                  <a:effectLst/>
                  <a:uLnTx/>
                  <a:uFillTx/>
                  <a:latin typeface="Arial" pitchFamily="34" charset="0"/>
                  <a:cs typeface="Arial" pitchFamily="34" charset="0"/>
                </a:rPr>
                <a:t>5 annI</a:t>
              </a:r>
            </a:p>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0" i="0" u="none" strike="noStrike" kern="0" cap="none" spc="0" normalizeH="0" baseline="0" noProof="0">
                  <a:ln>
                    <a:noFill/>
                  </a:ln>
                  <a:solidFill>
                    <a:srgbClr val="000000"/>
                  </a:solidFill>
                  <a:effectLst/>
                  <a:uLnTx/>
                  <a:uFillTx/>
                  <a:latin typeface="Arial" pitchFamily="34" charset="0"/>
                  <a:cs typeface="Arial" pitchFamily="34" charset="0"/>
                </a:rPr>
                <a:t> IV livello EQF</a:t>
              </a:r>
            </a:p>
            <a:p>
              <a:pPr marL="0" marR="0" lvl="0" indent="0" defTabSz="914400" eaLnBrk="0" fontAlgn="base" latinLnBrk="0" hangingPunct="0">
                <a:lnSpc>
                  <a:spcPct val="100000"/>
                </a:lnSpc>
                <a:spcBef>
                  <a:spcPct val="0"/>
                </a:spcBef>
                <a:spcAft>
                  <a:spcPct val="0"/>
                </a:spcAft>
                <a:buClrTx/>
                <a:buSzTx/>
                <a:buFontTx/>
                <a:buNone/>
                <a:tabLst/>
                <a:defRPr/>
              </a:pP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26" name="Text Box 69"/>
            <p:cNvSpPr txBox="1">
              <a:spLocks noChangeArrowheads="1"/>
            </p:cNvSpPr>
            <p:nvPr/>
          </p:nvSpPr>
          <p:spPr bwMode="auto">
            <a:xfrm>
              <a:off x="10164" y="14591"/>
              <a:ext cx="2698" cy="10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0350" tIns="30175" rIns="60350" bIns="30175"/>
            <a:lstStyle>
              <a:lvl1pPr indent="90488"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90488" defTabSz="914400" eaLnBrk="0" fontAlgn="base" latinLnBrk="0" hangingPunct="0">
                <a:lnSpc>
                  <a:spcPct val="100000"/>
                </a:lnSpc>
                <a:spcBef>
                  <a:spcPct val="0"/>
                </a:spcBef>
                <a:spcAft>
                  <a:spcPct val="0"/>
                </a:spcAft>
                <a:buClrTx/>
                <a:buSzTx/>
                <a:buFontTx/>
                <a:buNone/>
                <a:tabLst/>
                <a:defRPr/>
              </a:pP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27" name="Text Box 70"/>
            <p:cNvSpPr txBox="1">
              <a:spLocks noChangeArrowheads="1"/>
            </p:cNvSpPr>
            <p:nvPr/>
          </p:nvSpPr>
          <p:spPr bwMode="auto">
            <a:xfrm>
              <a:off x="2848" y="12880"/>
              <a:ext cx="2147" cy="10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0350" tIns="30175" rIns="60350" bIns="30175"/>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1000" b="1" i="1" u="none" strike="noStrike" kern="0" cap="none" spc="0" normalizeH="0" baseline="0" noProof="0">
                  <a:ln>
                    <a:noFill/>
                  </a:ln>
                  <a:solidFill>
                    <a:srgbClr val="000000"/>
                  </a:solidFill>
                  <a:effectLst/>
                  <a:uLnTx/>
                  <a:uFillTx/>
                  <a:latin typeface="Arial" pitchFamily="34" charset="0"/>
                  <a:cs typeface="Arial" pitchFamily="34" charset="0"/>
                </a:rPr>
                <a:t>diplomi accademici</a:t>
              </a: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rPr>
                <a:t> </a:t>
              </a:r>
              <a:r>
                <a:rPr kumimoji="0" lang="it-IT" altLang="it-IT" sz="1000" b="1" i="1" u="none" strike="noStrike" kern="0" cap="none" spc="0" normalizeH="0" baseline="0" noProof="0">
                  <a:ln>
                    <a:noFill/>
                  </a:ln>
                  <a:solidFill>
                    <a:srgbClr val="000000"/>
                  </a:solidFill>
                  <a:effectLst/>
                  <a:uLnTx/>
                  <a:uFillTx/>
                  <a:latin typeface="Arial" pitchFamily="34" charset="0"/>
                  <a:cs typeface="Arial" pitchFamily="34" charset="0"/>
                </a:rPr>
                <a:t>di primo e secondo</a:t>
              </a:r>
              <a:r>
                <a:rPr kumimoji="0" lang="it-IT" altLang="it-IT" sz="900" b="1" i="1" u="none" strike="noStrike" kern="0" cap="none" spc="0" normalizeH="0" baseline="0" noProof="0">
                  <a:ln>
                    <a:noFill/>
                  </a:ln>
                  <a:solidFill>
                    <a:srgbClr val="000000"/>
                  </a:solidFill>
                  <a:effectLst/>
                  <a:uLnTx/>
                  <a:uFillTx/>
                  <a:latin typeface="Arial" pitchFamily="34" charset="0"/>
                  <a:cs typeface="Arial" pitchFamily="34" charset="0"/>
                </a:rPr>
                <a:t> livello</a:t>
              </a: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sp>
          <p:nvSpPr>
            <p:cNvPr id="28" name="Rectangle 73"/>
            <p:cNvSpPr>
              <a:spLocks noChangeArrowheads="1"/>
            </p:cNvSpPr>
            <p:nvPr/>
          </p:nvSpPr>
          <p:spPr bwMode="auto">
            <a:xfrm>
              <a:off x="5934" y="12880"/>
              <a:ext cx="5578" cy="1711"/>
            </a:xfrm>
            <a:prstGeom prst="rect">
              <a:avLst/>
            </a:prstGeom>
            <a:solidFill>
              <a:srgbClr val="92D050"/>
            </a:solidFill>
            <a:ln w="9525">
              <a:solidFill>
                <a:srgbClr val="000000"/>
              </a:solidFill>
              <a:miter lim="800000"/>
              <a:headEnd/>
              <a:tailEnd/>
            </a:ln>
          </p:spPr>
          <p:txBody>
            <a:bodyPr lIns="60350" tIns="30175" rIns="60350" bIns="30175" anchor="ct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100" b="1" i="0" u="none" strike="noStrike" kern="0" cap="none" spc="0" normalizeH="0" baseline="0" noProof="0" dirty="0">
                  <a:ln>
                    <a:noFill/>
                  </a:ln>
                  <a:solidFill>
                    <a:srgbClr val="000000"/>
                  </a:solidFill>
                  <a:effectLst/>
                  <a:uLnTx/>
                  <a:uFillTx/>
                  <a:latin typeface="Arial" pitchFamily="34" charset="0"/>
                  <a:cs typeface="Arial" pitchFamily="34" charset="0"/>
                </a:rPr>
                <a:t>Formazione</a:t>
              </a:r>
              <a:r>
                <a:rPr kumimoji="0" lang="it-IT" altLang="it-IT" sz="1100" b="0" i="0" u="none" strike="noStrike" kern="0" cap="none" spc="0" normalizeH="0" baseline="0" noProof="0" dirty="0">
                  <a:ln>
                    <a:noFill/>
                  </a:ln>
                  <a:solidFill>
                    <a:srgbClr val="000000"/>
                  </a:solidFill>
                  <a:effectLst/>
                  <a:uLnTx/>
                  <a:uFillTx/>
                  <a:latin typeface="Arial" pitchFamily="34" charset="0"/>
                  <a:cs typeface="Arial" pitchFamily="34" charset="0"/>
                </a:rPr>
                <a:t> </a:t>
              </a:r>
              <a:r>
                <a:rPr kumimoji="0" lang="it-IT" altLang="it-IT" sz="1100" b="1" i="0" u="none" strike="noStrike" kern="0" cap="none" spc="0" normalizeH="0" baseline="0" noProof="0" dirty="0">
                  <a:ln>
                    <a:noFill/>
                  </a:ln>
                  <a:solidFill>
                    <a:srgbClr val="000000"/>
                  </a:solidFill>
                  <a:effectLst/>
                  <a:uLnTx/>
                  <a:uFillTx/>
                  <a:latin typeface="Arial" pitchFamily="34" charset="0"/>
                  <a:cs typeface="Arial" pitchFamily="34" charset="0"/>
                </a:rPr>
                <a:t>Continua</a:t>
              </a:r>
              <a:endParaRPr kumimoji="0" lang="it-IT" altLang="it-IT" sz="900" b="0" i="0" u="none" strike="noStrike" kern="0" cap="none" spc="0" normalizeH="0" baseline="0" noProof="0" dirty="0">
                <a:ln>
                  <a:noFill/>
                </a:ln>
                <a:solidFill>
                  <a:prstClr val="black"/>
                </a:solidFill>
                <a:effectLst/>
                <a:uLnTx/>
                <a:uFillTx/>
                <a:latin typeface="Arial" pitchFamily="34" charset="0"/>
                <a:cs typeface="Arial"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100" b="1" i="0" u="none" strike="noStrike" kern="0" cap="none" spc="0" normalizeH="0" baseline="0" noProof="0" dirty="0">
                  <a:ln>
                    <a:noFill/>
                  </a:ln>
                  <a:solidFill>
                    <a:srgbClr val="000000"/>
                  </a:solidFill>
                  <a:effectLst/>
                  <a:uLnTx/>
                  <a:uFillTx/>
                  <a:latin typeface="Arial" pitchFamily="34" charset="0"/>
                  <a:cs typeface="Arial" pitchFamily="34" charset="0"/>
                </a:rPr>
                <a:t>Permanente </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100" b="1" i="0" u="none" strike="noStrike" kern="0" cap="none" spc="0" normalizeH="0" baseline="0" noProof="0" dirty="0">
                  <a:ln>
                    <a:noFill/>
                  </a:ln>
                  <a:solidFill>
                    <a:srgbClr val="000000"/>
                  </a:solidFill>
                  <a:effectLst/>
                  <a:uLnTx/>
                  <a:uFillTx/>
                  <a:latin typeface="Arial" pitchFamily="34" charset="0"/>
                  <a:cs typeface="Arial" pitchFamily="34" charset="0"/>
                </a:rPr>
                <a:t>Specializzazione </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100" b="1" i="0" u="none" strike="noStrike" kern="0" cap="none" spc="0" normalizeH="0" baseline="0" noProof="0" dirty="0">
                  <a:ln>
                    <a:noFill/>
                  </a:ln>
                  <a:solidFill>
                    <a:srgbClr val="000000"/>
                  </a:solidFill>
                  <a:effectLst/>
                  <a:uLnTx/>
                  <a:uFillTx/>
                  <a:latin typeface="Arial" pitchFamily="34" charset="0"/>
                  <a:cs typeface="Arial" pitchFamily="34" charset="0"/>
                </a:rPr>
                <a:t>e</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it-IT" altLang="it-IT" sz="1100" b="1" i="0" u="none" strike="noStrike" kern="0" cap="none" spc="0" normalizeH="0" baseline="0" noProof="0" dirty="0">
                  <a:ln>
                    <a:noFill/>
                  </a:ln>
                  <a:solidFill>
                    <a:srgbClr val="000000"/>
                  </a:solidFill>
                  <a:effectLst/>
                  <a:uLnTx/>
                  <a:uFillTx/>
                  <a:latin typeface="Arial" pitchFamily="34" charset="0"/>
                  <a:cs typeface="Arial" pitchFamily="34" charset="0"/>
                </a:rPr>
                <a:t> Formazione Abilitante</a:t>
              </a:r>
              <a:endParaRPr kumimoji="0" lang="it-IT" altLang="it-IT" sz="1800" b="0" i="0" u="none" strike="noStrike" kern="0" cap="none" spc="0" normalizeH="0" baseline="0" noProof="0" dirty="0">
                <a:ln>
                  <a:noFill/>
                </a:ln>
                <a:solidFill>
                  <a:prstClr val="black"/>
                </a:solidFill>
                <a:effectLst/>
                <a:uLnTx/>
                <a:uFillTx/>
                <a:latin typeface="Arial" pitchFamily="34" charset="0"/>
                <a:cs typeface="Arial" pitchFamily="34" charset="0"/>
              </a:endParaRPr>
            </a:p>
          </p:txBody>
        </p:sp>
        <p:sp>
          <p:nvSpPr>
            <p:cNvPr id="29" name="Text Box 6"/>
            <p:cNvSpPr txBox="1">
              <a:spLocks noChangeArrowheads="1"/>
            </p:cNvSpPr>
            <p:nvPr/>
          </p:nvSpPr>
          <p:spPr bwMode="auto">
            <a:xfrm>
              <a:off x="10259" y="16646"/>
              <a:ext cx="2506" cy="83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it-IT" altLang="it-IT" sz="900" b="1" i="1" u="none" strike="noStrike" kern="0" cap="none" spc="0" normalizeH="0" baseline="0" noProof="0">
                  <a:ln>
                    <a:noFill/>
                  </a:ln>
                  <a:solidFill>
                    <a:prstClr val="black"/>
                  </a:solidFill>
                  <a:effectLst/>
                  <a:uLnTx/>
                  <a:uFillTx/>
                  <a:latin typeface="Arial" pitchFamily="34" charset="0"/>
                  <a:cs typeface="Arial" pitchFamily="34" charset="0"/>
                </a:rPr>
                <a:t>diploma professionale di tecnico - IV Livello EQF</a:t>
              </a:r>
              <a:endParaRPr kumimoji="0" lang="it-IT" altLang="it-IT" sz="1800" b="0" i="0" u="none" strike="noStrike" kern="0" cap="none" spc="0" normalizeH="0" baseline="0" noProof="0">
                <a:ln>
                  <a:noFill/>
                </a:ln>
                <a:solidFill>
                  <a:prstClr val="black"/>
                </a:solidFill>
                <a:effectLst/>
                <a:uLnTx/>
                <a:uFillTx/>
                <a:latin typeface="Arial" pitchFamily="34" charset="0"/>
                <a:cs typeface="Arial" pitchFamily="34" charset="0"/>
              </a:endParaRPr>
            </a:p>
          </p:txBody>
        </p:sp>
      </p:grpSp>
      <p:sp>
        <p:nvSpPr>
          <p:cNvPr id="30" name="Sottotitolo 2"/>
          <p:cNvSpPr txBox="1">
            <a:spLocks/>
          </p:cNvSpPr>
          <p:nvPr/>
        </p:nvSpPr>
        <p:spPr>
          <a:xfrm>
            <a:off x="604063" y="1561053"/>
            <a:ext cx="10001250" cy="52093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it-IT" sz="2800" b="1" dirty="0">
                <a:solidFill>
                  <a:srgbClr val="005C00"/>
                </a:solidFill>
                <a:latin typeface="+mj-lt"/>
                <a:cs typeface="Arial" charset="0"/>
              </a:rPr>
              <a:t>Legge Regionale n. 19/2007 – </a:t>
            </a:r>
            <a:r>
              <a:rPr lang="it-IT" sz="2800" b="1" dirty="0" smtClean="0">
                <a:solidFill>
                  <a:srgbClr val="005C00"/>
                </a:solidFill>
                <a:latin typeface="+mj-lt"/>
                <a:cs typeface="Arial" charset="0"/>
              </a:rPr>
              <a:t>Offerta </a:t>
            </a:r>
            <a:r>
              <a:rPr lang="it-IT" sz="2800" b="1" dirty="0">
                <a:solidFill>
                  <a:srgbClr val="005C00"/>
                </a:solidFill>
                <a:latin typeface="+mj-lt"/>
                <a:cs typeface="Arial" charset="0"/>
              </a:rPr>
              <a:t>formativa</a:t>
            </a:r>
          </a:p>
        </p:txBody>
      </p:sp>
    </p:spTree>
    <p:extLst>
      <p:ext uri="{BB962C8B-B14F-4D97-AF65-F5344CB8AC3E}">
        <p14:creationId xmlns:p14="http://schemas.microsoft.com/office/powerpoint/2010/main" val="4461661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7" name="Titolo 1"/>
          <p:cNvSpPr txBox="1">
            <a:spLocks/>
          </p:cNvSpPr>
          <p:nvPr/>
        </p:nvSpPr>
        <p:spPr>
          <a:xfrm>
            <a:off x="585788" y="1532587"/>
            <a:ext cx="10015538" cy="13651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tabLst>
                <a:tab pos="542925" algn="l"/>
              </a:tabLst>
            </a:pPr>
            <a:r>
              <a:rPr lang="it-IT" sz="4000" dirty="0" smtClean="0"/>
              <a:t> </a:t>
            </a:r>
            <a:endParaRPr lang="it-IT" sz="4000" dirty="0"/>
          </a:p>
        </p:txBody>
      </p:sp>
      <p:sp>
        <p:nvSpPr>
          <p:cNvPr id="2" name="Rettangolo 1"/>
          <p:cNvSpPr/>
          <p:nvPr/>
        </p:nvSpPr>
        <p:spPr>
          <a:xfrm>
            <a:off x="701698" y="2344890"/>
            <a:ext cx="10015537" cy="3856953"/>
          </a:xfrm>
          <a:prstGeom prst="rect">
            <a:avLst/>
          </a:prstGeom>
        </p:spPr>
        <p:txBody>
          <a:bodyPr wrap="square">
            <a:spAutoFit/>
          </a:bodyPr>
          <a:lstStyle/>
          <a:p>
            <a:pPr marL="342900" indent="-342900" algn="just">
              <a:lnSpc>
                <a:spcPct val="110000"/>
              </a:lnSpc>
              <a:spcBef>
                <a:spcPts val="738"/>
              </a:spcBef>
              <a:buFont typeface="Arial" pitchFamily="34" charset="0"/>
              <a:buChar char="•"/>
            </a:pPr>
            <a:r>
              <a:rPr lang="it-IT" sz="2000" b="1" dirty="0"/>
              <a:t>Formazione permanente</a:t>
            </a:r>
            <a:r>
              <a:rPr lang="it-IT" sz="2000" dirty="0"/>
              <a:t>: aggiornamento e alfabetizzazione funzionale, finalizzato all’acquisizione e/o sviluppo di competenze, anche di carattere culturale e sociale, relative al profilo personale e professionale dei soggetti in età adulta.</a:t>
            </a:r>
            <a:r>
              <a:rPr lang="it-IT" dirty="0"/>
              <a:t> </a:t>
            </a:r>
          </a:p>
          <a:p>
            <a:pPr algn="just">
              <a:lnSpc>
                <a:spcPct val="110000"/>
              </a:lnSpc>
              <a:spcBef>
                <a:spcPts val="738"/>
              </a:spcBef>
            </a:pPr>
            <a:endParaRPr lang="it-IT" sz="800" dirty="0"/>
          </a:p>
          <a:p>
            <a:pPr marL="342900" indent="-342900" algn="just">
              <a:buFont typeface="Arial" pitchFamily="34" charset="0"/>
              <a:buChar char="•"/>
            </a:pPr>
            <a:r>
              <a:rPr lang="it-IT" sz="2000" b="1" dirty="0"/>
              <a:t>Formazione continua</a:t>
            </a:r>
            <a:r>
              <a:rPr lang="it-IT" sz="2000" dirty="0"/>
              <a:t>: aggiornamento, qualificazione e perfezionamento delle competenze professionali dei lavoratori. </a:t>
            </a:r>
          </a:p>
          <a:p>
            <a:pPr algn="just"/>
            <a:endParaRPr lang="it-IT" sz="800" dirty="0"/>
          </a:p>
          <a:p>
            <a:pPr marL="342900" indent="-342900" algn="just">
              <a:buFont typeface="Arial" pitchFamily="34" charset="0"/>
              <a:buChar char="•"/>
            </a:pPr>
            <a:r>
              <a:rPr lang="it-IT" sz="2000" b="1" dirty="0"/>
              <a:t>Formazione specializzazione</a:t>
            </a:r>
            <a:r>
              <a:rPr lang="it-IT" sz="2000" dirty="0"/>
              <a:t>: acquisizione di competenze caratterizzanti ambiti di specializzazione - anche  IFTS</a:t>
            </a:r>
            <a:r>
              <a:rPr lang="it-IT" sz="2000" b="1" dirty="0"/>
              <a:t>. </a:t>
            </a:r>
          </a:p>
          <a:p>
            <a:pPr algn="just"/>
            <a:endParaRPr lang="it-IT" sz="800" b="1" dirty="0"/>
          </a:p>
          <a:p>
            <a:pPr marL="342900" indent="-342900" algn="just">
              <a:buFont typeface="Arial" pitchFamily="34" charset="0"/>
              <a:buChar char="•"/>
            </a:pPr>
            <a:r>
              <a:rPr lang="it-IT" sz="2000" b="1" dirty="0"/>
              <a:t>Offerta regolamentata: </a:t>
            </a:r>
            <a:r>
              <a:rPr lang="it-IT" sz="2000" dirty="0"/>
              <a:t>specifica regolamentazione regionale.</a:t>
            </a:r>
          </a:p>
          <a:p>
            <a:pPr algn="just"/>
            <a:endParaRPr lang="it-IT" sz="800" dirty="0"/>
          </a:p>
          <a:p>
            <a:pPr marL="342900" indent="-342900" algn="just">
              <a:buFont typeface="Arial" pitchFamily="34" charset="0"/>
              <a:buChar char="•"/>
            </a:pPr>
            <a:r>
              <a:rPr lang="it-IT" sz="2000" b="1" dirty="0"/>
              <a:t>Offerta abilitante: </a:t>
            </a:r>
            <a:r>
              <a:rPr lang="it-IT" sz="2000" dirty="0"/>
              <a:t>figure professionali, previste dalla normativa statale, rispondenti a standard nazionali.</a:t>
            </a:r>
          </a:p>
        </p:txBody>
      </p:sp>
      <p:sp>
        <p:nvSpPr>
          <p:cNvPr id="3" name="Rettangolo 2"/>
          <p:cNvSpPr/>
          <p:nvPr/>
        </p:nvSpPr>
        <p:spPr>
          <a:xfrm>
            <a:off x="585788" y="1568836"/>
            <a:ext cx="10015537" cy="480131"/>
          </a:xfrm>
          <a:prstGeom prst="rect">
            <a:avLst/>
          </a:prstGeom>
        </p:spPr>
        <p:txBody>
          <a:bodyPr wrap="square">
            <a:spAutoFit/>
          </a:bodyPr>
          <a:lstStyle/>
          <a:p>
            <a:pPr>
              <a:lnSpc>
                <a:spcPct val="90000"/>
              </a:lnSpc>
              <a:spcBef>
                <a:spcPts val="1000"/>
              </a:spcBef>
            </a:pPr>
            <a:r>
              <a:rPr lang="it-IT" sz="2800" b="1" dirty="0" smtClean="0">
                <a:solidFill>
                  <a:srgbClr val="005C00"/>
                </a:solidFill>
                <a:latin typeface="+mj-lt"/>
                <a:cs typeface="Arial" charset="0"/>
              </a:rPr>
              <a:t>Le tipologie di formazione professionalizzante</a:t>
            </a:r>
            <a:endParaRPr lang="it-IT" sz="2800" b="1" dirty="0">
              <a:solidFill>
                <a:srgbClr val="005C00"/>
              </a:solidFill>
              <a:latin typeface="+mj-lt"/>
              <a:cs typeface="Arial" charset="0"/>
            </a:endParaRPr>
          </a:p>
        </p:txBody>
      </p:sp>
    </p:spTree>
    <p:extLst>
      <p:ext uri="{BB962C8B-B14F-4D97-AF65-F5344CB8AC3E}">
        <p14:creationId xmlns:p14="http://schemas.microsoft.com/office/powerpoint/2010/main" val="37734500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idx="4294967295"/>
          </p:nvPr>
        </p:nvSpPr>
        <p:spPr>
          <a:xfrm flipV="1">
            <a:off x="0" y="5873750"/>
            <a:ext cx="8834438" cy="163513"/>
          </a:xfrm>
        </p:spPr>
        <p:txBody>
          <a:bodyPr>
            <a:normAutofit fontScale="90000"/>
          </a:bodyPr>
          <a:lstStyle/>
          <a:p>
            <a:r>
              <a:rPr lang="it-IT" dirty="0" smtClean="0"/>
              <a:t>.</a:t>
            </a:r>
            <a:endParaRPr lang="it-IT" dirty="0"/>
          </a:p>
        </p:txBody>
      </p:sp>
      <p:sp>
        <p:nvSpPr>
          <p:cNvPr id="3" name="Sottotitolo 2"/>
          <p:cNvSpPr>
            <a:spLocks noGrp="1"/>
          </p:cNvSpPr>
          <p:nvPr>
            <p:ph type="subTitle" idx="4294967295"/>
          </p:nvPr>
        </p:nvSpPr>
        <p:spPr>
          <a:xfrm>
            <a:off x="4275138" y="4797425"/>
            <a:ext cx="7916862" cy="1058863"/>
          </a:xfrm>
        </p:spPr>
        <p:txBody>
          <a:bodyPr/>
          <a:lstStyle/>
          <a:p>
            <a:r>
              <a:rPr lang="it-IT" dirty="0" smtClean="0"/>
              <a:t>.</a:t>
            </a:r>
            <a:endParaRPr lang="it-IT" dirty="0"/>
          </a:p>
        </p:txBody>
      </p:sp>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8" name="Immagin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3950" y="596451"/>
            <a:ext cx="10691805" cy="1264100"/>
          </a:xfrm>
          <a:prstGeom prst="rect">
            <a:avLst/>
          </a:prstGeom>
        </p:spPr>
      </p:pic>
      <p:graphicFrame>
        <p:nvGraphicFramePr>
          <p:cNvPr id="33" name="Diagramma 32"/>
          <p:cNvGraphicFramePr/>
          <p:nvPr>
            <p:extLst>
              <p:ext uri="{D42A27DB-BD31-4B8C-83A1-F6EECF244321}">
                <p14:modId xmlns:p14="http://schemas.microsoft.com/office/powerpoint/2010/main" val="867422620"/>
              </p:ext>
            </p:extLst>
          </p:nvPr>
        </p:nvGraphicFramePr>
        <p:xfrm>
          <a:off x="354842" y="1579528"/>
          <a:ext cx="10931856" cy="50396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67920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idx="4294967295"/>
          </p:nvPr>
        </p:nvSpPr>
        <p:spPr>
          <a:xfrm flipV="1">
            <a:off x="0" y="5873750"/>
            <a:ext cx="8834438" cy="163513"/>
          </a:xfrm>
        </p:spPr>
        <p:txBody>
          <a:bodyPr>
            <a:normAutofit fontScale="90000"/>
          </a:bodyPr>
          <a:lstStyle/>
          <a:p>
            <a:r>
              <a:rPr lang="it-IT" dirty="0" smtClean="0"/>
              <a:t>.</a:t>
            </a:r>
            <a:endParaRPr lang="it-IT" dirty="0"/>
          </a:p>
        </p:txBody>
      </p:sp>
      <p:sp>
        <p:nvSpPr>
          <p:cNvPr id="3" name="Sottotitolo 2"/>
          <p:cNvSpPr>
            <a:spLocks noGrp="1"/>
          </p:cNvSpPr>
          <p:nvPr>
            <p:ph type="subTitle" idx="4294967295"/>
          </p:nvPr>
        </p:nvSpPr>
        <p:spPr>
          <a:xfrm>
            <a:off x="4275138" y="4797425"/>
            <a:ext cx="7916862" cy="1058863"/>
          </a:xfrm>
        </p:spPr>
        <p:txBody>
          <a:bodyPr/>
          <a:lstStyle/>
          <a:p>
            <a:r>
              <a:rPr lang="it-IT" dirty="0" smtClean="0"/>
              <a:t>.</a:t>
            </a:r>
            <a:endParaRPr lang="it-IT" dirty="0"/>
          </a:p>
        </p:txBody>
      </p:sp>
      <p:sp>
        <p:nvSpPr>
          <p:cNvPr id="4" name="CasellaDiTesto 3"/>
          <p:cNvSpPr txBox="1"/>
          <p:nvPr/>
        </p:nvSpPr>
        <p:spPr>
          <a:xfrm>
            <a:off x="3572540" y="287079"/>
            <a:ext cx="184731" cy="369332"/>
          </a:xfrm>
          <a:prstGeom prst="rect">
            <a:avLst/>
          </a:prstGeom>
          <a:noFill/>
        </p:spPr>
        <p:txBody>
          <a:bodyPr wrap="none" rtlCol="0">
            <a:spAutoFit/>
          </a:bodyPr>
          <a:lstStyle/>
          <a:p>
            <a:endParaRPr lang="it-IT" dirty="0"/>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8" name="Immagin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6340" y="618179"/>
            <a:ext cx="10615961" cy="1264100"/>
          </a:xfrm>
          <a:prstGeom prst="rect">
            <a:avLst/>
          </a:prstGeom>
        </p:spPr>
      </p:pic>
      <p:graphicFrame>
        <p:nvGraphicFramePr>
          <p:cNvPr id="10" name="Diagramma 9"/>
          <p:cNvGraphicFramePr/>
          <p:nvPr>
            <p:extLst/>
          </p:nvPr>
        </p:nvGraphicFramePr>
        <p:xfrm>
          <a:off x="5220071" y="1772816"/>
          <a:ext cx="5984741" cy="46962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Rettangolo 6"/>
          <p:cNvSpPr/>
          <p:nvPr/>
        </p:nvSpPr>
        <p:spPr>
          <a:xfrm>
            <a:off x="477672" y="2468737"/>
            <a:ext cx="5240740" cy="4154984"/>
          </a:xfrm>
          <a:prstGeom prst="rect">
            <a:avLst/>
          </a:prstGeom>
        </p:spPr>
        <p:txBody>
          <a:bodyPr wrap="square">
            <a:spAutoFit/>
          </a:bodyPr>
          <a:lstStyle/>
          <a:p>
            <a:pPr>
              <a:lnSpc>
                <a:spcPct val="110000"/>
              </a:lnSpc>
              <a:spcBef>
                <a:spcPts val="738"/>
              </a:spcBef>
            </a:pPr>
            <a:r>
              <a:rPr lang="it-IT" sz="2400" dirty="0" smtClean="0"/>
              <a:t>Gli </a:t>
            </a:r>
            <a:r>
              <a:rPr lang="it-IT" sz="2400" dirty="0"/>
              <a:t>Standard Formativi costituiscono </a:t>
            </a:r>
            <a:r>
              <a:rPr lang="it-IT" sz="2400" b="1" dirty="0"/>
              <a:t>le condizioni </a:t>
            </a:r>
            <a:r>
              <a:rPr lang="it-IT" sz="2400" dirty="0"/>
              <a:t>e gli </a:t>
            </a:r>
            <a:r>
              <a:rPr lang="it-IT" sz="2400" b="1" dirty="0"/>
              <a:t>elementi minimi </a:t>
            </a:r>
            <a:r>
              <a:rPr lang="it-IT" sz="2400" dirty="0"/>
              <a:t>dei processi di progettazione, erogazione e qualità dell’offerta formativa regionale professionalizzante avente rilevanza pubblica, </a:t>
            </a:r>
            <a:r>
              <a:rPr lang="it-IT" sz="2400" b="1" dirty="0"/>
              <a:t>i cui esiti di apprendimento sono certificabili in termini di competenza e riconoscibili </a:t>
            </a:r>
            <a:r>
              <a:rPr lang="it-IT" sz="2400" dirty="0"/>
              <a:t>in termini di crediti formativi in ambito territoriale, nazionale ed europeo</a:t>
            </a:r>
            <a:r>
              <a:rPr lang="it-IT" dirty="0"/>
              <a:t>. </a:t>
            </a:r>
          </a:p>
        </p:txBody>
      </p:sp>
    </p:spTree>
    <p:extLst>
      <p:ext uri="{BB962C8B-B14F-4D97-AF65-F5344CB8AC3E}">
        <p14:creationId xmlns:p14="http://schemas.microsoft.com/office/powerpoint/2010/main" val="2406514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3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07EA5030786147892F03EC235C4691" ma:contentTypeVersion="8" ma:contentTypeDescription="Create a new document." ma:contentTypeScope="" ma:versionID="709df11d74a4d8195588638cd3f4e681">
  <xsd:schema xmlns:xsd="http://www.w3.org/2001/XMLSchema" xmlns:xs="http://www.w3.org/2001/XMLSchema" xmlns:p="http://schemas.microsoft.com/office/2006/metadata/properties" xmlns:ns2="72a07078-56ca-4514-94c0-037d64cae5a5" xmlns:ns3="e42ac312-4269-454f-a8d2-84d86590d9c4" targetNamespace="http://schemas.microsoft.com/office/2006/metadata/properties" ma:root="true" ma:fieldsID="a984dafced660c880855be2c602c71d6" ns2:_="" ns3:_="">
    <xsd:import namespace="72a07078-56ca-4514-94c0-037d64cae5a5"/>
    <xsd:import namespace="e42ac312-4269-454f-a8d2-84d86590d9c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07078-56ca-4514-94c0-037d64cae5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2ac312-4269-454f-a8d2-84d86590d9c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F83196F-B272-40A0-AA32-C135B49A849F}"/>
</file>

<file path=customXml/itemProps2.xml><?xml version="1.0" encoding="utf-8"?>
<ds:datastoreItem xmlns:ds="http://schemas.openxmlformats.org/officeDocument/2006/customXml" ds:itemID="{F73FA58D-A3BB-411B-81A4-C757F6993350}"/>
</file>

<file path=customXml/itemProps3.xml><?xml version="1.0" encoding="utf-8"?>
<ds:datastoreItem xmlns:ds="http://schemas.openxmlformats.org/officeDocument/2006/customXml" ds:itemID="{E12C1B9D-69F7-4062-AB6D-DEC72E670F45}"/>
</file>

<file path=docProps/app.xml><?xml version="1.0" encoding="utf-8"?>
<Properties xmlns="http://schemas.openxmlformats.org/officeDocument/2006/extended-properties" xmlns:vt="http://schemas.openxmlformats.org/officeDocument/2006/docPropsVTypes">
  <Template>Office Theme</Template>
  <TotalTime>2693</TotalTime>
  <Words>3599</Words>
  <Application>Microsoft Office PowerPoint</Application>
  <PresentationFormat>Widescreen</PresentationFormat>
  <Paragraphs>354</Paragraphs>
  <Slides>40</Slides>
  <Notes>11</Notes>
  <HiddenSlides>0</HiddenSlides>
  <MMClips>0</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40</vt:i4>
      </vt:variant>
    </vt:vector>
  </HeadingPairs>
  <TitlesOfParts>
    <vt:vector size="53" baseType="lpstr">
      <vt:lpstr>MS Gothic</vt:lpstr>
      <vt:lpstr>MS PGothic</vt:lpstr>
      <vt:lpstr>MS PGothic</vt:lpstr>
      <vt:lpstr>Agency FB</vt:lpstr>
      <vt:lpstr>Arial</vt:lpstr>
      <vt:lpstr>Arial Narrow</vt:lpstr>
      <vt:lpstr>Calibri</vt:lpstr>
      <vt:lpstr>Calibri Light</vt:lpstr>
      <vt:lpstr>Helvetica</vt:lpstr>
      <vt:lpstr>Times New Roman</vt:lpstr>
      <vt:lpstr>Wingdings</vt:lpstr>
      <vt:lpstr>ヒラギノ角ゴ Pro W3</vt:lpstr>
      <vt:lpstr>3_Tema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vt:lpstr>
      <vt:lpstr>Presentazione standard di PowerPoint</vt:lpstr>
      <vt:lpstr>.</vt:lpstr>
      <vt:lpstr>.</vt:lpstr>
      <vt:lpstr>Q.R.S.P.  QUADRO REGIONALE DI STANDARD PROFESSIONALI  </vt:lpstr>
      <vt:lpstr>Struttura del QRSP</vt:lpstr>
      <vt:lpstr>PROCEDURA DI AGGIORNAMENTO DEL QUADRO REGIONALE STANDARD PROFESSIONALI</vt:lpstr>
      <vt:lpstr>SISTEMA DI REGIONE LOMBARDIA  </vt:lpstr>
      <vt:lpstr>AUTOREVOLEZZA DEL PROCESSO DI CERTIFICAZIONE DELLE COMPETENZE</vt:lpstr>
      <vt:lpstr>LA CERTIFICAZIONE NEI PERCORSI FORMALI DI FORMAZIONE PERMANENTE, CONTINUA E SPECIALIZZAZIONE</vt:lpstr>
      <vt:lpstr>IL RESPONSABILE DELLA CERTIFICAZIONE DELLE COMPETENZE</vt:lpstr>
      <vt:lpstr>VERIFICA DEGLI APPRENDIMENTI</vt:lpstr>
      <vt:lpstr>SISTEMA DI RICONOSCIMENTO DEI CREDITI FORMATIVI</vt:lpstr>
      <vt:lpstr>AMBITO INFORMALE E NON FORMALE </vt:lpstr>
      <vt:lpstr>LE FASI DEL PROCESSO DI CERTIFICAZIONE IN AMBITO NON FORMALE E INFORMALE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Strumenti e risorse per singola fase</vt:lpstr>
      <vt:lpstr> EVOLUZIONE IN LOMBARDIA DEL SISTEMA DI CERTIFICAZIONE IN AMBITO NON FORMALE E INFORMALE</vt:lpstr>
      <vt:lpstr>NUOVA PROSPETTIVA IN TEMA DI APPRENDIMENTO PERMANENTE E CERTIFICAZIONE DELLE COMPETENZE</vt:lpstr>
      <vt:lpstr>IL SISTEMA LOMBARDO DI APPRENDIMENTO PERMANENTE</vt:lpstr>
      <vt:lpstr>LA VALORIZZAZIONE DEL QRSP NEL SISTEMA LOMBARDO</vt:lpstr>
      <vt:lpstr>LA DOTE NEL MODELLO LOMBARDO DI APPRENDIMENTO PERMENENTE</vt:lpstr>
    </vt:vector>
  </TitlesOfParts>
  <Company>Regione Lombardia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Olga Corsini</dc:creator>
  <cp:lastModifiedBy>Antonio Rodriguez Putrone</cp:lastModifiedBy>
  <cp:revision>218</cp:revision>
  <cp:lastPrinted>2018-11-14T17:04:15Z</cp:lastPrinted>
  <dcterms:created xsi:type="dcterms:W3CDTF">2017-01-26T15:48:59Z</dcterms:created>
  <dcterms:modified xsi:type="dcterms:W3CDTF">2018-11-19T17:29:41Z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0x0101007A07EA5030786147892F03EC235C4691</vt:lpwstr>
  </property>
</Properties>
</file>