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14.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14.xml" ContentType="application/vnd.openxmlformats-officedocument.presentationml.notesSlide+xml"/>
  <Override PartName="/ppt/slideMasters/slideMaster1.xml" ContentType="application/vnd.openxmlformats-officedocument.presentationml.slideMaster+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1.xml" ContentType="application/vnd.openxmlformats-officedocument.presentationml.notes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2.xml" ContentType="application/vnd.openxmlformats-officedocument.presentationml.notesSlide+xml"/>
  <Override PartName="/ppt/notesSlides/notesSlide8.xml" ContentType="application/vnd.openxmlformats-officedocument.presentationml.notesSl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6"/>
  </p:notesMasterIdLst>
  <p:handoutMasterIdLst>
    <p:handoutMasterId r:id="rId17"/>
  </p:handoutMasterIdLst>
  <p:sldIdLst>
    <p:sldId id="265" r:id="rId2"/>
    <p:sldId id="270" r:id="rId3"/>
    <p:sldId id="279" r:id="rId4"/>
    <p:sldId id="282" r:id="rId5"/>
    <p:sldId id="278" r:id="rId6"/>
    <p:sldId id="283" r:id="rId7"/>
    <p:sldId id="294" r:id="rId8"/>
    <p:sldId id="289" r:id="rId9"/>
    <p:sldId id="295" r:id="rId10"/>
    <p:sldId id="290" r:id="rId11"/>
    <p:sldId id="296" r:id="rId12"/>
    <p:sldId id="297" r:id="rId13"/>
    <p:sldId id="281" r:id="rId14"/>
    <p:sldId id="272" r:id="rId15"/>
  </p:sldIdLst>
  <p:sldSz cx="9144000" cy="6858000" type="screen4x3"/>
  <p:notesSz cx="6797675" cy="9928225"/>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74"/>
    <a:srgbClr val="89FFFF"/>
    <a:srgbClr val="38A765"/>
    <a:srgbClr val="5565D9"/>
    <a:srgbClr val="38A748"/>
    <a:srgbClr val="656565"/>
    <a:srgbClr val="8BFFFF"/>
    <a:srgbClr val="FBFDA1"/>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7DF18680-E054-41AD-8BC1-D1AEF772440D}">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6" autoAdjust="0"/>
    <p:restoredTop sz="93817" autoAdjust="0"/>
  </p:normalViewPr>
  <p:slideViewPr>
    <p:cSldViewPr snapToGrid="0" snapToObjects="1">
      <p:cViewPr>
        <p:scale>
          <a:sx n="100" d="100"/>
          <a:sy n="100" d="100"/>
        </p:scale>
        <p:origin x="-1230" y="-120"/>
      </p:cViewPr>
      <p:guideLst>
        <p:guide orient="horz" pos="2228"/>
        <p:guide pos="81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9" d="100"/>
          <a:sy n="89" d="100"/>
        </p:scale>
        <p:origin x="-3144" y="-11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it-IT" dirty="0">
              <a:latin typeface="Helvetica"/>
            </a:endParaRPr>
          </a:p>
        </p:txBody>
      </p:sp>
      <p:sp>
        <p:nvSpPr>
          <p:cNvPr id="3" name="Segnaposto data 2"/>
          <p:cNvSpPr>
            <a:spLocks noGrp="1"/>
          </p:cNvSpPr>
          <p:nvPr>
            <p:ph type="dt" sz="quarter" idx="1"/>
          </p:nvPr>
        </p:nvSpPr>
        <p:spPr>
          <a:xfrm>
            <a:off x="3850444" y="0"/>
            <a:ext cx="2945659" cy="496412"/>
          </a:xfrm>
          <a:prstGeom prst="rect">
            <a:avLst/>
          </a:prstGeom>
        </p:spPr>
        <p:txBody>
          <a:bodyPr vert="horz" lIns="91440" tIns="45720" rIns="91440" bIns="45720" rtlCol="0"/>
          <a:lstStyle>
            <a:lvl1pPr algn="r">
              <a:defRPr sz="1200"/>
            </a:lvl1pPr>
          </a:lstStyle>
          <a:p>
            <a:fld id="{055FB733-7315-DD40-81B6-FC35C19B47D2}" type="datetime1">
              <a:rPr lang="it-IT" smtClean="0">
                <a:latin typeface="Helvetica"/>
              </a:rPr>
              <a:pPr/>
              <a:t>20/06/2018</a:t>
            </a:fld>
            <a:endParaRPr lang="it-IT" dirty="0">
              <a:latin typeface="Helvetica"/>
            </a:endParaRPr>
          </a:p>
        </p:txBody>
      </p:sp>
      <p:sp>
        <p:nvSpPr>
          <p:cNvPr id="4" name="Segnaposto piè di pagina 3"/>
          <p:cNvSpPr>
            <a:spLocks noGrp="1"/>
          </p:cNvSpPr>
          <p:nvPr>
            <p:ph type="ftr" sz="quarter" idx="2"/>
          </p:nvPr>
        </p:nvSpPr>
        <p:spPr>
          <a:xfrm>
            <a:off x="1" y="9430091"/>
            <a:ext cx="2945659" cy="496412"/>
          </a:xfrm>
          <a:prstGeom prst="rect">
            <a:avLst/>
          </a:prstGeom>
        </p:spPr>
        <p:txBody>
          <a:bodyPr vert="horz" lIns="91440" tIns="45720" rIns="91440" bIns="45720" rtlCol="0" anchor="b"/>
          <a:lstStyle>
            <a:lvl1pPr algn="l">
              <a:defRPr sz="1200"/>
            </a:lvl1pPr>
          </a:lstStyle>
          <a:p>
            <a:endParaRPr lang="it-IT" dirty="0">
              <a:latin typeface="Helvetica"/>
            </a:endParaRPr>
          </a:p>
        </p:txBody>
      </p:sp>
      <p:sp>
        <p:nvSpPr>
          <p:cNvPr id="5" name="Segnaposto numero diapositiva 4"/>
          <p:cNvSpPr>
            <a:spLocks noGrp="1"/>
          </p:cNvSpPr>
          <p:nvPr>
            <p:ph type="sldNum" sz="quarter" idx="3"/>
          </p:nvPr>
        </p:nvSpPr>
        <p:spPr>
          <a:xfrm>
            <a:off x="3850444" y="9430091"/>
            <a:ext cx="2945659" cy="496412"/>
          </a:xfrm>
          <a:prstGeom prst="rect">
            <a:avLst/>
          </a:prstGeom>
        </p:spPr>
        <p:txBody>
          <a:bodyPr vert="horz" lIns="91440" tIns="45720" rIns="91440" bIns="45720" rtlCol="0" anchor="b"/>
          <a:lstStyle>
            <a:lvl1pPr algn="r">
              <a:defRPr sz="1200"/>
            </a:lvl1pPr>
          </a:lstStyle>
          <a:p>
            <a:fld id="{6195F477-EC7C-D145-A84E-39C9EBA5C2E6}" type="slidenum">
              <a:rPr lang="it-IT" smtClean="0">
                <a:latin typeface="Helvetica"/>
              </a:rPr>
              <a:pPr/>
              <a:t>‹N›</a:t>
            </a:fld>
            <a:endParaRPr lang="it-IT" dirty="0">
              <a:latin typeface="Helvetica"/>
            </a:endParaRPr>
          </a:p>
        </p:txBody>
      </p:sp>
    </p:spTree>
    <p:extLst>
      <p:ext uri="{BB962C8B-B14F-4D97-AF65-F5344CB8AC3E}">
        <p14:creationId xmlns:p14="http://schemas.microsoft.com/office/powerpoint/2010/main" val="2152900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atin typeface="Helvetica"/>
              </a:defRPr>
            </a:lvl1pPr>
          </a:lstStyle>
          <a:p>
            <a:endParaRPr lang="it-IT" dirty="0"/>
          </a:p>
        </p:txBody>
      </p:sp>
      <p:sp>
        <p:nvSpPr>
          <p:cNvPr id="3" name="Segnaposto data 2"/>
          <p:cNvSpPr>
            <a:spLocks noGrp="1"/>
          </p:cNvSpPr>
          <p:nvPr>
            <p:ph type="dt" idx="1"/>
          </p:nvPr>
        </p:nvSpPr>
        <p:spPr>
          <a:xfrm>
            <a:off x="3850444" y="0"/>
            <a:ext cx="2945659" cy="496412"/>
          </a:xfrm>
          <a:prstGeom prst="rect">
            <a:avLst/>
          </a:prstGeom>
        </p:spPr>
        <p:txBody>
          <a:bodyPr vert="horz" lIns="91440" tIns="45720" rIns="91440" bIns="45720" rtlCol="0"/>
          <a:lstStyle>
            <a:lvl1pPr algn="r">
              <a:defRPr sz="1200">
                <a:latin typeface="Helvetica"/>
              </a:defRPr>
            </a:lvl1pPr>
          </a:lstStyle>
          <a:p>
            <a:fld id="{9BF323F7-6F52-624E-84F6-F37DA69B1E93}" type="datetime1">
              <a:rPr lang="it-IT" smtClean="0"/>
              <a:pPr/>
              <a:t>20/06/2018</a:t>
            </a:fld>
            <a:endParaRPr lang="it-IT" dirty="0"/>
          </a:p>
        </p:txBody>
      </p:sp>
      <p:sp>
        <p:nvSpPr>
          <p:cNvPr id="4" name="Segnaposto immagin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79768" y="4715907"/>
            <a:ext cx="5438140" cy="4467702"/>
          </a:xfrm>
          <a:prstGeom prst="rect">
            <a:avLst/>
          </a:prstGeom>
        </p:spPr>
        <p:txBody>
          <a:bodyPr vert="horz" lIns="91440" tIns="45720" rIns="91440" bIns="45720" rtlCol="0"/>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6" name="Segnaposto piè di pagina 5"/>
          <p:cNvSpPr>
            <a:spLocks noGrp="1"/>
          </p:cNvSpPr>
          <p:nvPr>
            <p:ph type="ftr" sz="quarter" idx="4"/>
          </p:nvPr>
        </p:nvSpPr>
        <p:spPr>
          <a:xfrm>
            <a:off x="1" y="9430091"/>
            <a:ext cx="2945659" cy="496412"/>
          </a:xfrm>
          <a:prstGeom prst="rect">
            <a:avLst/>
          </a:prstGeom>
        </p:spPr>
        <p:txBody>
          <a:bodyPr vert="horz" lIns="91440" tIns="45720" rIns="91440" bIns="45720" rtlCol="0" anchor="b"/>
          <a:lstStyle>
            <a:lvl1pPr algn="l">
              <a:defRPr sz="1200">
                <a:latin typeface="Helvetica"/>
              </a:defRPr>
            </a:lvl1pPr>
          </a:lstStyle>
          <a:p>
            <a:endParaRPr lang="it-IT" dirty="0"/>
          </a:p>
        </p:txBody>
      </p:sp>
      <p:sp>
        <p:nvSpPr>
          <p:cNvPr id="7" name="Segnaposto numero diapositiva 6"/>
          <p:cNvSpPr>
            <a:spLocks noGrp="1"/>
          </p:cNvSpPr>
          <p:nvPr>
            <p:ph type="sldNum" sz="quarter" idx="5"/>
          </p:nvPr>
        </p:nvSpPr>
        <p:spPr>
          <a:xfrm>
            <a:off x="3850444" y="9430091"/>
            <a:ext cx="2945659" cy="496412"/>
          </a:xfrm>
          <a:prstGeom prst="rect">
            <a:avLst/>
          </a:prstGeom>
        </p:spPr>
        <p:txBody>
          <a:bodyPr vert="horz" lIns="91440" tIns="45720" rIns="91440" bIns="45720" rtlCol="0" anchor="b"/>
          <a:lstStyle>
            <a:lvl1pPr algn="r">
              <a:defRPr sz="1200">
                <a:latin typeface="Helvetica"/>
              </a:defRPr>
            </a:lvl1pPr>
          </a:lstStyle>
          <a:p>
            <a:fld id="{DA280DA7-F92A-7648-8B91-6C07C9FC28D7}" type="slidenum">
              <a:rPr lang="it-IT" smtClean="0"/>
              <a:pPr/>
              <a:t>‹N›</a:t>
            </a:fld>
            <a:endParaRPr lang="it-IT" dirty="0"/>
          </a:p>
        </p:txBody>
      </p:sp>
    </p:spTree>
    <p:extLst>
      <p:ext uri="{BB962C8B-B14F-4D97-AF65-F5344CB8AC3E}">
        <p14:creationId xmlns:p14="http://schemas.microsoft.com/office/powerpoint/2010/main" val="361964917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Helvetica"/>
        <a:ea typeface="+mn-ea"/>
        <a:cs typeface="+mn-cs"/>
      </a:defRPr>
    </a:lvl1pPr>
    <a:lvl2pPr marL="457200" algn="l" defTabSz="457200" rtl="0" eaLnBrk="1" latinLnBrk="0" hangingPunct="1">
      <a:defRPr sz="1200" kern="1200">
        <a:solidFill>
          <a:schemeClr val="tx1"/>
        </a:solidFill>
        <a:latin typeface="Helvetica"/>
        <a:ea typeface="+mn-ea"/>
        <a:cs typeface="+mn-cs"/>
      </a:defRPr>
    </a:lvl2pPr>
    <a:lvl3pPr marL="914400" algn="l" defTabSz="457200" rtl="0" eaLnBrk="1" latinLnBrk="0" hangingPunct="1">
      <a:defRPr sz="1200" kern="1200">
        <a:solidFill>
          <a:schemeClr val="tx1"/>
        </a:solidFill>
        <a:latin typeface="Helvetica"/>
        <a:ea typeface="+mn-ea"/>
        <a:cs typeface="+mn-cs"/>
      </a:defRPr>
    </a:lvl3pPr>
    <a:lvl4pPr marL="1371600" algn="l" defTabSz="457200" rtl="0" eaLnBrk="1" latinLnBrk="0" hangingPunct="1">
      <a:defRPr sz="1200" kern="1200">
        <a:solidFill>
          <a:schemeClr val="tx1"/>
        </a:solidFill>
        <a:latin typeface="Helvetica"/>
        <a:ea typeface="+mn-ea"/>
        <a:cs typeface="+mn-cs"/>
      </a:defRPr>
    </a:lvl4pPr>
    <a:lvl5pPr marL="1828800" algn="l" defTabSz="457200" rtl="0" eaLnBrk="1" latinLnBrk="0" hangingPunct="1">
      <a:defRPr sz="1200" kern="1200">
        <a:solidFill>
          <a:schemeClr val="tx1"/>
        </a:solidFill>
        <a:latin typeface="Helvetica"/>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c.europa.eu/info/sites/info/files/partnership-agreement-italy-summary-oct2014_en.pdf"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pPr/>
              <a:t>1</a:t>
            </a:fld>
            <a:endParaRPr lang="it-IT" dirty="0"/>
          </a:p>
        </p:txBody>
      </p:sp>
    </p:spTree>
    <p:extLst>
      <p:ext uri="{BB962C8B-B14F-4D97-AF65-F5344CB8AC3E}">
        <p14:creationId xmlns:p14="http://schemas.microsoft.com/office/powerpoint/2010/main" val="562783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10</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Activity 1.1: profiling of ‘low-skilled individuals’ and relevant sub-categories</a:t>
            </a:r>
          </a:p>
          <a:p>
            <a:r>
              <a:rPr lang="en-US" dirty="0" smtClean="0"/>
              <a:t>Target group: Stakeholders in the field of Adult Learning</a:t>
            </a:r>
          </a:p>
          <a:p>
            <a:r>
              <a:rPr lang="en-US" dirty="0" smtClean="0"/>
              <a:t>Foreseen implementation time, duration and place (if already known): M1/M2, Italy</a:t>
            </a:r>
          </a:p>
          <a:p>
            <a:r>
              <a:rPr lang="en-US" dirty="0" smtClean="0"/>
              <a:t>Short description: Desk research activity for the identification of adequate indicators to identify “low-skilled” taking stock of existing literature and PIAAC measurements in order to outline sub-categories of low-skilled individual among those showing similar characteristics by their socio-economic status (e.g. sex, age, income, location, nationality, educational attainment etc.). In doing so, INAPP will liaise with the co-applicant regions to fine-tune their findings. </a:t>
            </a:r>
          </a:p>
          <a:p>
            <a:endParaRPr lang="en-US" dirty="0" smtClean="0"/>
          </a:p>
          <a:p>
            <a:r>
              <a:rPr lang="en-US" dirty="0" smtClean="0"/>
              <a:t>Activity 1.2: Mapping of existing policies, measures and resources</a:t>
            </a:r>
          </a:p>
          <a:p>
            <a:r>
              <a:rPr lang="en-US" dirty="0" smtClean="0"/>
              <a:t>Target groups: Stakeholders in the field of Adult Learning</a:t>
            </a:r>
          </a:p>
          <a:p>
            <a:r>
              <a:rPr lang="en-US" dirty="0" smtClean="0"/>
              <a:t>Foreseen implementation time, duration and place (if already known): M1/M2, Italy</a:t>
            </a:r>
          </a:p>
          <a:p>
            <a:r>
              <a:rPr lang="en-US" dirty="0" smtClean="0"/>
              <a:t>Short description: Desk/Field analysis to draw an overview of existing policies and tools. Information will be collected covering the following: policies, measures, stakeholders and resources which are relevant for the UP development, having in mind all sub-groups of low-skilled defined in activity 1.1. This activity will build upon and update existing analysis carried out in Italy by the National coordinator for adult learning (INAPP), namely on mapping stakeholders for the governance of adult learning at the national and regional level both from public and private sector </a:t>
            </a:r>
            <a:r>
              <a:rPr lang="en-US" dirty="0" err="1" smtClean="0"/>
              <a:t>organisations</a:t>
            </a:r>
            <a:r>
              <a:rPr lang="en-US" dirty="0" smtClean="0"/>
              <a:t>. In the same line, there is a need to update the work carried out on available funding instruments for adult learning and their potential synergies, so as to quantify relevant resources for the implementation of the UP and, above all, seek ways to make them fully available . This will be further integrated with information from territorial partners. For example, consideration will be given to issues such as how to exploit flexibility in the regional and national ESF programming to better support the implementation of the UP. An assessment will also be made of the amount of funding already spent /still available, so to inform relevant stakeholders on existing funding opportunities. Recommendations will be also developed that will suggest ways for multi-level stakeholders to share information, best practices and tools, so as to increase coordination and effectiveness of the governance. The mapping exercise will also present suggestions on how to exploit to the fullest available tools and resources. Partners are aware of the need to build upon the work already </a:t>
            </a:r>
          </a:p>
          <a:p>
            <a:endParaRPr lang="en-US" dirty="0" smtClean="0"/>
          </a:p>
          <a:p>
            <a:r>
              <a:rPr lang="en-US" dirty="0" smtClean="0"/>
              <a:t>Activity 1.3: Rapid assessment of European policies and best practices and benchmarking analysis with the case of France</a:t>
            </a:r>
          </a:p>
          <a:p>
            <a:r>
              <a:rPr lang="en-US" dirty="0" smtClean="0"/>
              <a:t>Target group: Stakeholders in the field of Adult Learning</a:t>
            </a:r>
          </a:p>
          <a:p>
            <a:r>
              <a:rPr lang="en-US" dirty="0" smtClean="0"/>
              <a:t>Foreseen implementation time, duration and place (if already known): M2, Italy and France</a:t>
            </a:r>
          </a:p>
          <a:p>
            <a:endParaRPr lang="en-US" dirty="0" smtClean="0"/>
          </a:p>
          <a:p>
            <a:r>
              <a:rPr lang="en-US" dirty="0" smtClean="0"/>
              <a:t>-	Short description: Literature review/Appraisal of EU-level tools and instruments facilitating the implementation of UP. Comparative analysis French system, to </a:t>
            </a:r>
            <a:r>
              <a:rPr lang="en-US" dirty="0" err="1" smtClean="0"/>
              <a:t>maximise</a:t>
            </a:r>
            <a:r>
              <a:rPr lang="en-US" dirty="0" smtClean="0"/>
              <a:t> spill-overs and by virtue of the expertise of CEREQ in this field, providing a report of desired features that a model for the implementation of the UP should include </a:t>
            </a:r>
          </a:p>
          <a:p>
            <a:endParaRPr lang="en-US" dirty="0" smtClean="0"/>
          </a:p>
          <a:p>
            <a:r>
              <a:rPr lang="en-US" dirty="0" smtClean="0"/>
              <a:t>Activity 1.4: Launch event of the action</a:t>
            </a:r>
          </a:p>
          <a:p>
            <a:r>
              <a:rPr lang="en-US" dirty="0" smtClean="0"/>
              <a:t>Target group: National and regional authorities and socio-economic partners in the field of Adult Learning</a:t>
            </a:r>
          </a:p>
          <a:p>
            <a:r>
              <a:rPr lang="en-US" dirty="0" smtClean="0"/>
              <a:t>Foreseen implementation time, duration and place (if already known): M1, Italy (Rome)</a:t>
            </a:r>
          </a:p>
          <a:p>
            <a:r>
              <a:rPr lang="en-US" dirty="0" smtClean="0"/>
              <a:t>Short description: </a:t>
            </a:r>
          </a:p>
          <a:p>
            <a:r>
              <a:rPr lang="en-US" dirty="0" smtClean="0"/>
              <a:t>The aim of this activity is to inform all key actors of the UP about the aim and content of the action so as to ensure their active involvement since the early stages of the project, agree on information needs and fine tune the scope of the action in line with their needs and suggestions. The activity will take the form of a ½ day stakeholders’ workshop and will be hosted by INAPP.</a:t>
            </a:r>
          </a:p>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11</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Activity 1.1: profiling of ‘low-skilled individuals’ and relevant sub-categories</a:t>
            </a:r>
          </a:p>
          <a:p>
            <a:r>
              <a:rPr lang="en-US" dirty="0" smtClean="0"/>
              <a:t>Target group: Stakeholders in the field of Adult Learning</a:t>
            </a:r>
          </a:p>
          <a:p>
            <a:r>
              <a:rPr lang="en-US" dirty="0" smtClean="0"/>
              <a:t>Foreseen implementation time, duration and place (if already known): M1/M2, Italy</a:t>
            </a:r>
          </a:p>
          <a:p>
            <a:r>
              <a:rPr lang="en-US" dirty="0" smtClean="0"/>
              <a:t>Short description: Desk research activity for the identification of adequate indicators to identify “low-skilled” taking stock of existing literature and PIAAC measurements in order to outline sub-categories of low-skilled individual among those showing similar characteristics by their socio-economic status (e.g. sex, age, income, location, nationality, educational attainment etc.). In doing so, INAPP will liaise with the co-applicant regions to fine-tune their findings. </a:t>
            </a:r>
          </a:p>
          <a:p>
            <a:endParaRPr lang="en-US" dirty="0" smtClean="0"/>
          </a:p>
          <a:p>
            <a:r>
              <a:rPr lang="en-US" dirty="0" smtClean="0"/>
              <a:t>Activity 1.2: Mapping of existing policies, measures and resources</a:t>
            </a:r>
          </a:p>
          <a:p>
            <a:r>
              <a:rPr lang="en-US" dirty="0" smtClean="0"/>
              <a:t>Target groups: Stakeholders in the field of Adult Learning</a:t>
            </a:r>
          </a:p>
          <a:p>
            <a:r>
              <a:rPr lang="en-US" dirty="0" smtClean="0"/>
              <a:t>Foreseen implementation time, duration and place (if already known): M1/M2, Italy</a:t>
            </a:r>
          </a:p>
          <a:p>
            <a:r>
              <a:rPr lang="en-US" dirty="0" smtClean="0"/>
              <a:t>Short description: Desk/Field analysis to draw an overview of existing policies and tools. Information will be collected covering the following: policies, measures, stakeholders and resources which are relevant for the UP development, having in mind all sub-groups of low-skilled defined in activity 1.1. This activity will build upon and update existing analysis carried out in Italy by the National coordinator for adult learning (INAPP), namely on mapping stakeholders for the governance of adult learning at the national and regional level both from public and private sector </a:t>
            </a:r>
            <a:r>
              <a:rPr lang="en-US" dirty="0" err="1" smtClean="0"/>
              <a:t>organisations</a:t>
            </a:r>
            <a:r>
              <a:rPr lang="en-US" dirty="0" smtClean="0"/>
              <a:t>. In the same line, there is a need to update the work carried out on available funding instruments for adult learning and their potential synergies, so as to quantify relevant resources for the implementation of the UP and, above all, seek ways to make them fully available . This will be further integrated with information from territorial partners. For example, consideration will be given to issues such as how to exploit flexibility in the regional and national ESF programming to better support the implementation of the UP. An assessment will also be made of the amount of funding already spent /still available, so to inform relevant stakeholders on existing funding opportunities. Recommendations will be also developed that will suggest ways for multi-level stakeholders to share information, best practices and tools, so as to increase coordination and effectiveness of the governance. The mapping exercise will also present suggestions on how to exploit to the fullest available tools and resources. Partners are aware of the need to build upon the work already </a:t>
            </a:r>
          </a:p>
          <a:p>
            <a:endParaRPr lang="en-US" dirty="0" smtClean="0"/>
          </a:p>
          <a:p>
            <a:r>
              <a:rPr lang="en-US" dirty="0" smtClean="0"/>
              <a:t>Activity 1.3: Rapid assessment of European policies and best practices and benchmarking analysis with the case of France</a:t>
            </a:r>
          </a:p>
          <a:p>
            <a:r>
              <a:rPr lang="en-US" dirty="0" smtClean="0"/>
              <a:t>Target group: Stakeholders in the field of Adult Learning</a:t>
            </a:r>
          </a:p>
          <a:p>
            <a:r>
              <a:rPr lang="en-US" dirty="0" smtClean="0"/>
              <a:t>Foreseen implementation time, duration and place (if already known): M2, Italy and France</a:t>
            </a:r>
          </a:p>
          <a:p>
            <a:endParaRPr lang="en-US" dirty="0" smtClean="0"/>
          </a:p>
          <a:p>
            <a:r>
              <a:rPr lang="en-US" dirty="0" smtClean="0"/>
              <a:t>-	Short description: Literature review/Appraisal of EU-level tools and instruments facilitating the implementation of UP. Comparative analysis French system, to </a:t>
            </a:r>
            <a:r>
              <a:rPr lang="en-US" dirty="0" err="1" smtClean="0"/>
              <a:t>maximise</a:t>
            </a:r>
            <a:r>
              <a:rPr lang="en-US" dirty="0" smtClean="0"/>
              <a:t> spill-overs and by virtue of the expertise of CEREQ in this field, providing a report of desired features that a model for the implementation of the UP should include </a:t>
            </a:r>
          </a:p>
          <a:p>
            <a:endParaRPr lang="en-US" dirty="0" smtClean="0"/>
          </a:p>
          <a:p>
            <a:r>
              <a:rPr lang="en-US" dirty="0" smtClean="0"/>
              <a:t>Activity 1.4: Launch event of the action</a:t>
            </a:r>
          </a:p>
          <a:p>
            <a:r>
              <a:rPr lang="en-US" dirty="0" smtClean="0"/>
              <a:t>Target group: National and regional authorities and socio-economic partners in the field of Adult Learning</a:t>
            </a:r>
          </a:p>
          <a:p>
            <a:r>
              <a:rPr lang="en-US" dirty="0" smtClean="0"/>
              <a:t>Foreseen implementation time, duration and place (if already known): M1, Italy (Rome)</a:t>
            </a:r>
          </a:p>
          <a:p>
            <a:r>
              <a:rPr lang="en-US" dirty="0" smtClean="0"/>
              <a:t>Short description: </a:t>
            </a:r>
          </a:p>
          <a:p>
            <a:r>
              <a:rPr lang="en-US" dirty="0" smtClean="0"/>
              <a:t>The aim of this activity is to inform all key actors of the UP about the aim and content of the action so as to ensure their active involvement since the early stages of the project, agree on information needs and fine tune the scope of the action in line with their needs and suggestions. The activity will take the form of a ½ day stakeholders’ workshop and will be hosted by INAPP.</a:t>
            </a:r>
          </a:p>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12</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13</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pPr/>
              <a:t>14</a:t>
            </a:fld>
            <a:endParaRPr lang="it-IT" dirty="0"/>
          </a:p>
        </p:txBody>
      </p:sp>
    </p:spTree>
    <p:extLst>
      <p:ext uri="{BB962C8B-B14F-4D97-AF65-F5344CB8AC3E}">
        <p14:creationId xmlns:p14="http://schemas.microsoft.com/office/powerpoint/2010/main" val="562783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a:r>
              <a:rPr lang="en-GB" sz="1200" kern="1200" dirty="0" smtClean="0">
                <a:solidFill>
                  <a:schemeClr val="tx1"/>
                </a:solidFill>
                <a:effectLst/>
                <a:latin typeface="Helvetica"/>
                <a:ea typeface="+mn-ea"/>
                <a:cs typeface="+mn-cs"/>
              </a:rPr>
              <a:t>Regarding the share of population with either less than primary or primary and lower secondary education (ISCED levels 0-2) Italy ranks 4</a:t>
            </a:r>
            <a:r>
              <a:rPr lang="en-GB" sz="1200" kern="1200" baseline="30000" dirty="0" smtClean="0">
                <a:solidFill>
                  <a:schemeClr val="tx1"/>
                </a:solidFill>
                <a:effectLst/>
                <a:latin typeface="Helvetica"/>
                <a:ea typeface="+mn-ea"/>
                <a:cs typeface="+mn-cs"/>
              </a:rPr>
              <a:t>th</a:t>
            </a:r>
            <a:r>
              <a:rPr lang="en-GB" sz="1200" kern="1200" dirty="0" smtClean="0">
                <a:solidFill>
                  <a:schemeClr val="tx1"/>
                </a:solidFill>
                <a:effectLst/>
                <a:latin typeface="Helvetica"/>
                <a:ea typeface="+mn-ea"/>
                <a:cs typeface="+mn-cs"/>
              </a:rPr>
              <a:t> with 40.1%, above both the EU (23.5%) average. </a:t>
            </a:r>
          </a:p>
          <a:p>
            <a:pPr lvl="0"/>
            <a:endParaRPr lang="en-GB" sz="1200" kern="1200" dirty="0" smtClean="0">
              <a:solidFill>
                <a:schemeClr val="tx1"/>
              </a:solidFill>
              <a:effectLst/>
              <a:latin typeface="Helvetica"/>
              <a:ea typeface="+mn-ea"/>
              <a:cs typeface="+mn-cs"/>
            </a:endParaRPr>
          </a:p>
          <a:p>
            <a:pPr lvl="0"/>
            <a:r>
              <a:rPr lang="en-GB" sz="1200" kern="1200" dirty="0" smtClean="0">
                <a:solidFill>
                  <a:schemeClr val="tx1"/>
                </a:solidFill>
                <a:effectLst/>
                <a:latin typeface="Helvetica"/>
                <a:ea typeface="+mn-ea"/>
                <a:cs typeface="+mn-cs"/>
              </a:rPr>
              <a:t>Italy has stayed in the same position since 2006, but has improved by 8.6 percentage points (p.p.) since. Concerning the share of the population with either upper secondary or post-secondary non-tertiary education (ISCED levels 3-4) Italy ranks 18</a:t>
            </a:r>
            <a:r>
              <a:rPr lang="en-GB" sz="1200" kern="1200" baseline="30000" dirty="0" smtClean="0">
                <a:solidFill>
                  <a:schemeClr val="tx1"/>
                </a:solidFill>
                <a:effectLst/>
                <a:latin typeface="Helvetica"/>
                <a:ea typeface="+mn-ea"/>
                <a:cs typeface="+mn-cs"/>
              </a:rPr>
              <a:t>th</a:t>
            </a:r>
            <a:r>
              <a:rPr lang="en-GB" sz="1200" kern="1200" dirty="0" smtClean="0">
                <a:solidFill>
                  <a:schemeClr val="tx1"/>
                </a:solidFill>
                <a:effectLst/>
                <a:latin typeface="Helvetica"/>
                <a:ea typeface="+mn-ea"/>
                <a:cs typeface="+mn-cs"/>
              </a:rPr>
              <a:t> with 42.3%. This figure is slightly below the EU (46.5%) average, but it does represent an increase in comparison to the 38.4% rate registered in 2006.</a:t>
            </a:r>
            <a:endParaRPr lang="it-IT" sz="1050" kern="1200" dirty="0" smtClean="0">
              <a:solidFill>
                <a:schemeClr val="tx1"/>
              </a:solidFill>
              <a:effectLst/>
              <a:latin typeface="Helvetica"/>
              <a:ea typeface="+mn-ea"/>
              <a:cs typeface="+mn-cs"/>
            </a:endParaRPr>
          </a:p>
          <a:p>
            <a:r>
              <a:rPr lang="en-GB" sz="1200" kern="1200" dirty="0" smtClean="0">
                <a:solidFill>
                  <a:schemeClr val="tx1"/>
                </a:solidFill>
                <a:effectLst/>
                <a:latin typeface="Helvetica"/>
                <a:ea typeface="+mn-ea"/>
                <a:cs typeface="+mn-cs"/>
              </a:rPr>
              <a:t>European Commission, Summary of the Partnership Agreement for Italy, 2014-2020, 2014. Available at: </a:t>
            </a:r>
            <a:r>
              <a:rPr lang="en-GB" sz="1200" u="sng" kern="1200" dirty="0" smtClean="0">
                <a:solidFill>
                  <a:schemeClr val="tx1"/>
                </a:solidFill>
                <a:effectLst/>
                <a:latin typeface="Helvetica"/>
                <a:ea typeface="+mn-ea"/>
                <a:cs typeface="+mn-cs"/>
                <a:hlinkClick r:id="rId3"/>
              </a:rPr>
              <a:t>https://ec.europa.eu/info/sites/info/files/partnership-agreement-italy-summary-oct2014_en.pdf</a:t>
            </a:r>
            <a:r>
              <a:rPr lang="en-GB" sz="1200" kern="1200" dirty="0" smtClean="0">
                <a:solidFill>
                  <a:schemeClr val="tx1"/>
                </a:solidFill>
                <a:effectLst/>
                <a:latin typeface="Helvetica"/>
                <a:ea typeface="+mn-ea"/>
                <a:cs typeface="+mn-cs"/>
              </a:rPr>
              <a:t> </a:t>
            </a:r>
            <a:endParaRPr lang="it-IT" sz="1200" kern="1200" dirty="0" smtClean="0">
              <a:solidFill>
                <a:schemeClr val="tx1"/>
              </a:solidFill>
              <a:effectLst/>
              <a:latin typeface="Helvetica"/>
              <a:ea typeface="+mn-ea"/>
              <a:cs typeface="+mn-cs"/>
            </a:endParaRPr>
          </a:p>
          <a:p>
            <a:r>
              <a:rPr lang="en-GB" sz="1200" kern="1200" dirty="0" smtClean="0">
                <a:solidFill>
                  <a:schemeClr val="tx1"/>
                </a:solidFill>
                <a:effectLst/>
                <a:latin typeface="Helvetica"/>
                <a:ea typeface="+mn-ea"/>
                <a:cs typeface="+mn-cs"/>
              </a:rPr>
              <a:t>Italy trails only Malta (56.5%), Portugal, and Spain in this ranking (latest data: 2015).</a:t>
            </a:r>
            <a:endParaRPr lang="it-IT" sz="1200" kern="1200" dirty="0" smtClean="0">
              <a:solidFill>
                <a:schemeClr val="tx1"/>
              </a:solidFill>
              <a:effectLst/>
              <a:latin typeface="Helvetica"/>
              <a:ea typeface="+mn-ea"/>
              <a:cs typeface="+mn-cs"/>
            </a:endParaRPr>
          </a:p>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pPr/>
              <a:t>2</a:t>
            </a:fld>
            <a:endParaRPr lang="it-IT" dirty="0"/>
          </a:p>
        </p:txBody>
      </p:sp>
    </p:spTree>
    <p:extLst>
      <p:ext uri="{BB962C8B-B14F-4D97-AF65-F5344CB8AC3E}">
        <p14:creationId xmlns:p14="http://schemas.microsoft.com/office/powerpoint/2010/main" val="562783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3</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4</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5</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Activity 1.1: profiling of ‘low-skilled individuals’ and relevant sub-categories</a:t>
            </a:r>
          </a:p>
          <a:p>
            <a:r>
              <a:rPr lang="en-US" dirty="0" smtClean="0"/>
              <a:t>Target group: Stakeholders in the field of Adult Learning</a:t>
            </a:r>
          </a:p>
          <a:p>
            <a:r>
              <a:rPr lang="en-US" dirty="0" smtClean="0"/>
              <a:t>Foreseen implementation time, duration and place (if already known): M1/M2, Italy</a:t>
            </a:r>
          </a:p>
          <a:p>
            <a:r>
              <a:rPr lang="en-US" dirty="0" smtClean="0"/>
              <a:t>Short description: Desk research activity for the identification of adequate indicators to identify “low-skilled” taking stock of existing literature and PIAAC measurements in order to outline sub-categories of low-skilled individual among those showing similar characteristics by their socio-economic status (e.g. sex, age, income, location, nationality, educational attainment etc.). In doing so, INAPP will liaise with the co-applicant regions to fine-tune their findings. </a:t>
            </a:r>
          </a:p>
          <a:p>
            <a:endParaRPr lang="en-US" dirty="0" smtClean="0"/>
          </a:p>
          <a:p>
            <a:r>
              <a:rPr lang="en-US" dirty="0" smtClean="0"/>
              <a:t>Activity 1.2: Mapping of existing policies, measures and resources</a:t>
            </a:r>
          </a:p>
          <a:p>
            <a:r>
              <a:rPr lang="en-US" dirty="0" smtClean="0"/>
              <a:t>Target groups: Stakeholders in the field of Adult Learning</a:t>
            </a:r>
          </a:p>
          <a:p>
            <a:r>
              <a:rPr lang="en-US" dirty="0" smtClean="0"/>
              <a:t>Foreseen implementation time, duration and place (if already known): M1/M2, Italy</a:t>
            </a:r>
          </a:p>
          <a:p>
            <a:r>
              <a:rPr lang="en-US" dirty="0" smtClean="0"/>
              <a:t>Short description: Desk/Field analysis to draw an overview of existing policies and tools. Information will be collected covering the following: policies, measures, stakeholders and resources which are relevant for the UP development, having in mind all sub-groups of low-skilled defined in activity 1.1. This activity will build upon and update existing analysis carried out in Italy by the National coordinator for adult learning (INAPP), namely on mapping stakeholders for the governance of adult learning at the national and regional level both from public and private sector </a:t>
            </a:r>
            <a:r>
              <a:rPr lang="en-US" dirty="0" err="1" smtClean="0"/>
              <a:t>organisations</a:t>
            </a:r>
            <a:r>
              <a:rPr lang="en-US" dirty="0" smtClean="0"/>
              <a:t>. In the same line, there is a need to update the work carried out on available funding instruments for adult learning and their potential synergies, so as to quantify relevant resources for the implementation of the UP and, above all, seek ways to make them fully available . This will be further integrated with information from territorial partners. For example, consideration will be given to issues such as how to exploit flexibility in the regional and national ESF programming to better support the implementation of the UP. An assessment will also be made of the amount of funding already spent /still available, so to inform relevant stakeholders on existing funding opportunities. Recommendations will be also developed that will suggest ways for multi-level stakeholders to share information, best practices and tools, so as to increase coordination and effectiveness of the governance. The mapping exercise will also present suggestions on how to exploit to the fullest available tools and resources. Partners are aware of the need to build upon the work already </a:t>
            </a:r>
          </a:p>
          <a:p>
            <a:endParaRPr lang="en-US" dirty="0" smtClean="0"/>
          </a:p>
          <a:p>
            <a:r>
              <a:rPr lang="en-US" dirty="0" smtClean="0"/>
              <a:t>Activity 1.3: Rapid assessment of European policies and best practices and benchmarking analysis with the case of France</a:t>
            </a:r>
          </a:p>
          <a:p>
            <a:r>
              <a:rPr lang="en-US" dirty="0" smtClean="0"/>
              <a:t>Target group: Stakeholders in the field of Adult Learning</a:t>
            </a:r>
          </a:p>
          <a:p>
            <a:r>
              <a:rPr lang="en-US" dirty="0" smtClean="0"/>
              <a:t>Foreseen implementation time, duration and place (if already known): M2, Italy and France</a:t>
            </a:r>
          </a:p>
          <a:p>
            <a:endParaRPr lang="en-US" dirty="0" smtClean="0"/>
          </a:p>
          <a:p>
            <a:r>
              <a:rPr lang="en-US" dirty="0" smtClean="0"/>
              <a:t>-	Short description: Literature review/Appraisal of EU-level tools and instruments facilitating the implementation of UP. Comparative analysis French system, to </a:t>
            </a:r>
            <a:r>
              <a:rPr lang="en-US" dirty="0" err="1" smtClean="0"/>
              <a:t>maximise</a:t>
            </a:r>
            <a:r>
              <a:rPr lang="en-US" dirty="0" smtClean="0"/>
              <a:t> spill-overs and by virtue of the expertise of CEREQ in this field, providing a report of desired features that a model for the implementation of the UP should include </a:t>
            </a:r>
          </a:p>
          <a:p>
            <a:endParaRPr lang="en-US" dirty="0" smtClean="0"/>
          </a:p>
          <a:p>
            <a:r>
              <a:rPr lang="en-US" dirty="0" smtClean="0"/>
              <a:t>Activity 1.4: Launch event of the action</a:t>
            </a:r>
          </a:p>
          <a:p>
            <a:r>
              <a:rPr lang="en-US" dirty="0" smtClean="0"/>
              <a:t>Target group: National and regional authorities and socio-economic partners in the field of Adult Learning</a:t>
            </a:r>
          </a:p>
          <a:p>
            <a:r>
              <a:rPr lang="en-US" dirty="0" smtClean="0"/>
              <a:t>Foreseen implementation time, duration and place (if already known): M1, Italy (Rome)</a:t>
            </a:r>
          </a:p>
          <a:p>
            <a:r>
              <a:rPr lang="en-US" dirty="0" smtClean="0"/>
              <a:t>Short description: </a:t>
            </a:r>
          </a:p>
          <a:p>
            <a:r>
              <a:rPr lang="en-US" dirty="0" smtClean="0"/>
              <a:t>The aim of this activity is to inform all key actors of the UP about the aim and content of the action so as to ensure their active involvement since the early stages of the project, agree on information needs and fine tune the scope of the action in line with their needs and suggestions. The activity will take the form of a ½ day stakeholders’ workshop and will be hosted by INAPP.</a:t>
            </a:r>
          </a:p>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6</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Activity 1.1: profiling of ‘low-skilled individuals’ and relevant sub-categories</a:t>
            </a:r>
          </a:p>
          <a:p>
            <a:r>
              <a:rPr lang="en-US" dirty="0" smtClean="0"/>
              <a:t>Target group: Stakeholders in the field of Adult Learning</a:t>
            </a:r>
          </a:p>
          <a:p>
            <a:r>
              <a:rPr lang="en-US" dirty="0" smtClean="0"/>
              <a:t>Foreseen implementation time, duration and place (if already known): M1/M2, Italy</a:t>
            </a:r>
          </a:p>
          <a:p>
            <a:r>
              <a:rPr lang="en-US" dirty="0" smtClean="0"/>
              <a:t>Short description: Desk research activity for the identification of adequate indicators to identify “low-skilled” taking stock of existing literature and PIAAC measurements in order to outline sub-categories of low-skilled individual among those showing similar characteristics by their socio-economic status (e.g. sex, age, income, location, nationality, educational attainment etc.). In doing so, INAPP will liaise with the co-applicant regions to fine-tune their findings. </a:t>
            </a:r>
          </a:p>
          <a:p>
            <a:endParaRPr lang="en-US" dirty="0" smtClean="0"/>
          </a:p>
          <a:p>
            <a:r>
              <a:rPr lang="en-US" dirty="0" smtClean="0"/>
              <a:t>Activity 1.2: Mapping of existing policies, measures and resources</a:t>
            </a:r>
          </a:p>
          <a:p>
            <a:r>
              <a:rPr lang="en-US" dirty="0" smtClean="0"/>
              <a:t>Target groups: Stakeholders in the field of Adult Learning</a:t>
            </a:r>
          </a:p>
          <a:p>
            <a:r>
              <a:rPr lang="en-US" dirty="0" smtClean="0"/>
              <a:t>Foreseen implementation time, duration and place (if already known): M1/M2, Italy</a:t>
            </a:r>
          </a:p>
          <a:p>
            <a:r>
              <a:rPr lang="en-US" dirty="0" smtClean="0"/>
              <a:t>Short description: Desk/Field analysis to draw an overview of existing policies and tools. Information will be collected covering the following: policies, measures, stakeholders and resources which are relevant for the UP development, having in mind all sub-groups of low-skilled defined in activity 1.1. This activity will build upon and update existing analysis carried out in Italy by the National coordinator for adult learning (INAPP), namely on mapping stakeholders for the governance of adult learning at the national and regional level both from public and private sector </a:t>
            </a:r>
            <a:r>
              <a:rPr lang="en-US" dirty="0" err="1" smtClean="0"/>
              <a:t>organisations</a:t>
            </a:r>
            <a:r>
              <a:rPr lang="en-US" dirty="0" smtClean="0"/>
              <a:t>. In the same line, there is a need to update the work carried out on available funding instruments for adult learning and their potential synergies, so as to quantify relevant resources for the implementation of the UP and, above all, seek ways to make them fully available . This will be further integrated with information from territorial partners. For example, consideration will be given to issues such as how to exploit flexibility in the regional and national ESF programming to better support the implementation of the UP. An assessment will also be made of the amount of funding already spent /still available, so to inform relevant stakeholders on existing funding opportunities. Recommendations will be also developed that will suggest ways for multi-level stakeholders to share information, best practices and tools, so as to increase coordination and effectiveness of the governance. The mapping exercise will also present suggestions on how to exploit to the fullest available tools and resources. Partners are aware of the need to build upon the work already </a:t>
            </a:r>
          </a:p>
          <a:p>
            <a:endParaRPr lang="en-US" dirty="0" smtClean="0"/>
          </a:p>
          <a:p>
            <a:r>
              <a:rPr lang="en-US" dirty="0" smtClean="0"/>
              <a:t>Activity 1.3: Rapid assessment of European policies and best practices and benchmarking analysis with the case of France</a:t>
            </a:r>
          </a:p>
          <a:p>
            <a:r>
              <a:rPr lang="en-US" dirty="0" smtClean="0"/>
              <a:t>Target group: Stakeholders in the field of Adult Learning</a:t>
            </a:r>
          </a:p>
          <a:p>
            <a:r>
              <a:rPr lang="en-US" dirty="0" smtClean="0"/>
              <a:t>Foreseen implementation time, duration and place (if already known): M2, Italy and France</a:t>
            </a:r>
          </a:p>
          <a:p>
            <a:endParaRPr lang="en-US" dirty="0" smtClean="0"/>
          </a:p>
          <a:p>
            <a:r>
              <a:rPr lang="en-US" dirty="0" smtClean="0"/>
              <a:t>-	Short description: Literature review/Appraisal of EU-level tools and instruments facilitating the implementation of UP. Comparative analysis French system, to </a:t>
            </a:r>
            <a:r>
              <a:rPr lang="en-US" dirty="0" err="1" smtClean="0"/>
              <a:t>maximise</a:t>
            </a:r>
            <a:r>
              <a:rPr lang="en-US" dirty="0" smtClean="0"/>
              <a:t> spill-overs and by virtue of the expertise of CEREQ in this field, providing a report of desired features that a model for the implementation of the UP should include </a:t>
            </a:r>
          </a:p>
          <a:p>
            <a:endParaRPr lang="en-US" dirty="0" smtClean="0"/>
          </a:p>
          <a:p>
            <a:r>
              <a:rPr lang="en-US" dirty="0" smtClean="0"/>
              <a:t>Activity 1.4: Launch event of the action</a:t>
            </a:r>
          </a:p>
          <a:p>
            <a:r>
              <a:rPr lang="en-US" dirty="0" smtClean="0"/>
              <a:t>Target group: National and regional authorities and socio-economic partners in the field of Adult Learning</a:t>
            </a:r>
          </a:p>
          <a:p>
            <a:r>
              <a:rPr lang="en-US" dirty="0" smtClean="0"/>
              <a:t>Foreseen implementation time, duration and place (if already known): M1, Italy (Rome)</a:t>
            </a:r>
          </a:p>
          <a:p>
            <a:r>
              <a:rPr lang="en-US" dirty="0" smtClean="0"/>
              <a:t>Short description: </a:t>
            </a:r>
          </a:p>
          <a:p>
            <a:r>
              <a:rPr lang="en-US" dirty="0" smtClean="0"/>
              <a:t>The aim of this activity is to inform all key actors of the UP about the aim and content of the action so as to ensure their active involvement since the early stages of the project, agree on information needs and fine tune the scope of the action in line with their needs and suggestions. The activity will take the form of a ½ day stakeholders’ workshop and will be hosted by INAPP.</a:t>
            </a:r>
          </a:p>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7</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8</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Activity 1.1: profiling of ‘low-skilled individuals’ and relevant sub-categories</a:t>
            </a:r>
          </a:p>
          <a:p>
            <a:r>
              <a:rPr lang="en-US" dirty="0" smtClean="0"/>
              <a:t>Target group: Stakeholders in the field of Adult Learning</a:t>
            </a:r>
          </a:p>
          <a:p>
            <a:r>
              <a:rPr lang="en-US" dirty="0" smtClean="0"/>
              <a:t>Foreseen implementation time, duration and place (if already known): M1/M2, Italy</a:t>
            </a:r>
          </a:p>
          <a:p>
            <a:r>
              <a:rPr lang="en-US" dirty="0" smtClean="0"/>
              <a:t>Short description: Desk research activity for the identification of adequate indicators to identify “low-skilled” taking stock of existing literature and PIAAC measurements in order to outline sub-categories of low-skilled individual among those showing similar characteristics by their socio-economic status (e.g. sex, age, income, location, nationality, educational attainment etc.). In doing so, INAPP will liaise with the co-applicant regions to fine-tune their findings. </a:t>
            </a:r>
          </a:p>
          <a:p>
            <a:endParaRPr lang="en-US" dirty="0" smtClean="0"/>
          </a:p>
          <a:p>
            <a:r>
              <a:rPr lang="en-US" dirty="0" smtClean="0"/>
              <a:t>Activity 1.2: Mapping of existing policies, measures and resources</a:t>
            </a:r>
          </a:p>
          <a:p>
            <a:r>
              <a:rPr lang="en-US" dirty="0" smtClean="0"/>
              <a:t>Target groups: Stakeholders in the field of Adult Learning</a:t>
            </a:r>
          </a:p>
          <a:p>
            <a:r>
              <a:rPr lang="en-US" dirty="0" smtClean="0"/>
              <a:t>Foreseen implementation time, duration and place (if already known): M1/M2, Italy</a:t>
            </a:r>
          </a:p>
          <a:p>
            <a:r>
              <a:rPr lang="en-US" dirty="0" smtClean="0"/>
              <a:t>Short description: Desk/Field analysis to draw an overview of existing policies and tools. Information will be collected covering the following: policies, measures, stakeholders and resources which are relevant for the UP development, having in mind all sub-groups of low-skilled defined in activity 1.1. This activity will build upon and update existing analysis carried out in Italy by the National coordinator for adult learning (INAPP), namely on mapping stakeholders for the governance of adult learning at the national and regional level both from public and private sector </a:t>
            </a:r>
            <a:r>
              <a:rPr lang="en-US" dirty="0" err="1" smtClean="0"/>
              <a:t>organisations</a:t>
            </a:r>
            <a:r>
              <a:rPr lang="en-US" dirty="0" smtClean="0"/>
              <a:t>. In the same line, there is a need to update the work carried out on available funding instruments for adult learning and their potential synergies, so as to quantify relevant resources for the implementation of the UP and, above all, seek ways to make them fully available . This will be further integrated with information from territorial partners. For example, consideration will be given to issues such as how to exploit flexibility in the regional and national ESF programming to better support the implementation of the UP. An assessment will also be made of the amount of funding already spent /still available, so to inform relevant stakeholders on existing funding opportunities. Recommendations will be also developed that will suggest ways for multi-level stakeholders to share information, best practices and tools, so as to increase coordination and effectiveness of the governance. The mapping exercise will also present suggestions on how to exploit to the fullest available tools and resources. Partners are aware of the need to build upon the work already </a:t>
            </a:r>
          </a:p>
          <a:p>
            <a:endParaRPr lang="en-US" dirty="0" smtClean="0"/>
          </a:p>
          <a:p>
            <a:r>
              <a:rPr lang="en-US" dirty="0" smtClean="0"/>
              <a:t>Activity 1.3: Rapid assessment of European policies and best practices and benchmarking analysis with the case of France</a:t>
            </a:r>
          </a:p>
          <a:p>
            <a:r>
              <a:rPr lang="en-US" dirty="0" smtClean="0"/>
              <a:t>Target group: Stakeholders in the field of Adult Learning</a:t>
            </a:r>
          </a:p>
          <a:p>
            <a:r>
              <a:rPr lang="en-US" dirty="0" smtClean="0"/>
              <a:t>Foreseen implementation time, duration and place (if already known): M2, Italy and France</a:t>
            </a:r>
          </a:p>
          <a:p>
            <a:endParaRPr lang="en-US" dirty="0" smtClean="0"/>
          </a:p>
          <a:p>
            <a:r>
              <a:rPr lang="en-US" dirty="0" smtClean="0"/>
              <a:t>-	Short description: Literature review/Appraisal of EU-level tools and instruments facilitating the implementation of UP. Comparative analysis French system, to </a:t>
            </a:r>
            <a:r>
              <a:rPr lang="en-US" dirty="0" err="1" smtClean="0"/>
              <a:t>maximise</a:t>
            </a:r>
            <a:r>
              <a:rPr lang="en-US" dirty="0" smtClean="0"/>
              <a:t> spill-overs and by virtue of the expertise of CEREQ in this field, providing a report of desired features that a model for the implementation of the UP should include </a:t>
            </a:r>
          </a:p>
          <a:p>
            <a:endParaRPr lang="en-US" dirty="0" smtClean="0"/>
          </a:p>
          <a:p>
            <a:r>
              <a:rPr lang="en-US" dirty="0" smtClean="0"/>
              <a:t>Activity 1.4: Launch event of the action</a:t>
            </a:r>
          </a:p>
          <a:p>
            <a:r>
              <a:rPr lang="en-US" dirty="0" smtClean="0"/>
              <a:t>Target group: National and regional authorities and socio-economic partners in the field of Adult Learning</a:t>
            </a:r>
          </a:p>
          <a:p>
            <a:r>
              <a:rPr lang="en-US" dirty="0" smtClean="0"/>
              <a:t>Foreseen implementation time, duration and place (if already known): M1, Italy (Rome)</a:t>
            </a:r>
          </a:p>
          <a:p>
            <a:r>
              <a:rPr lang="en-US" dirty="0" smtClean="0"/>
              <a:t>Short description: </a:t>
            </a:r>
          </a:p>
          <a:p>
            <a:r>
              <a:rPr lang="en-US" dirty="0" smtClean="0"/>
              <a:t>The aim of this activity is to inform all key actors of the UP about the aim and content of the action so as to ensure their active involvement since the early stages of the project, agree on information needs and fine tune the scope of the action in line with their needs and suggestions. The activity will take the form of a ½ day stakeholders’ workshop and will be hosted by INAPP.</a:t>
            </a:r>
          </a:p>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9</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2632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28" name="Rettangolo 27"/>
          <p:cNvSpPr/>
          <p:nvPr userDrawn="1"/>
        </p:nvSpPr>
        <p:spPr>
          <a:xfrm>
            <a:off x="0" y="6235700"/>
            <a:ext cx="9144000" cy="622300"/>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latin typeface="Helvetica"/>
            </a:endParaRPr>
          </a:p>
        </p:txBody>
      </p:sp>
      <p:sp>
        <p:nvSpPr>
          <p:cNvPr id="2" name="Titolo 1"/>
          <p:cNvSpPr>
            <a:spLocks noGrp="1"/>
          </p:cNvSpPr>
          <p:nvPr>
            <p:ph type="title" hasCustomPrompt="1"/>
          </p:nvPr>
        </p:nvSpPr>
        <p:spPr/>
        <p:txBody>
          <a:bodyPr/>
          <a:lstStyle>
            <a:lvl1pPr>
              <a:defRPr b="1">
                <a:solidFill>
                  <a:schemeClr val="accent5"/>
                </a:solidFill>
              </a:defRPr>
            </a:lvl1pPr>
          </a:lstStyle>
          <a:p>
            <a:r>
              <a:rPr lang="it-IT" dirty="0" smtClean="0"/>
              <a:t>FARE CLIC PER MODIFICARE STILE</a:t>
            </a:r>
            <a:endParaRPr lang="it-IT" dirty="0"/>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1" name="Segnaposto testo 2"/>
          <p:cNvSpPr>
            <a:spLocks noGrp="1"/>
          </p:cNvSpPr>
          <p:nvPr>
            <p:ph type="body" idx="13" hasCustomPrompt="1"/>
          </p:nvPr>
        </p:nvSpPr>
        <p:spPr>
          <a:xfrm>
            <a:off x="1231900" y="2011363"/>
            <a:ext cx="7492999" cy="1189037"/>
          </a:xfrm>
        </p:spPr>
        <p:txBody>
          <a:bodyPr anchor="t">
            <a:noAutofit/>
          </a:bodyPr>
          <a:lstStyle>
            <a:lvl1pPr marL="0" indent="0" algn="just">
              <a:buNone/>
              <a:defRPr sz="1800">
                <a:solidFill>
                  <a:srgbClr val="00000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dirty="0" err="1" smtClean="0"/>
              <a:t>Lorem</a:t>
            </a:r>
            <a:r>
              <a:rPr lang="it-IT" dirty="0" smtClean="0"/>
              <a:t> </a:t>
            </a:r>
            <a:r>
              <a:rPr lang="it-IT" dirty="0" err="1" smtClean="0"/>
              <a:t>ipsum</a:t>
            </a:r>
            <a:r>
              <a:rPr lang="it-IT" dirty="0" smtClean="0"/>
              <a:t> </a:t>
            </a:r>
            <a:r>
              <a:rPr lang="it-IT" dirty="0" err="1" smtClean="0"/>
              <a:t>dolor</a:t>
            </a:r>
            <a:r>
              <a:rPr lang="it-IT" dirty="0" smtClean="0"/>
              <a:t> </a:t>
            </a:r>
            <a:r>
              <a:rPr lang="it-IT" dirty="0" err="1" smtClean="0"/>
              <a:t>sit</a:t>
            </a:r>
            <a:r>
              <a:rPr lang="it-IT" dirty="0" smtClean="0"/>
              <a:t> </a:t>
            </a:r>
            <a:r>
              <a:rPr lang="it-IT" dirty="0" err="1" smtClean="0"/>
              <a:t>amet</a:t>
            </a:r>
            <a:r>
              <a:rPr lang="it-IT" dirty="0" smtClean="0"/>
              <a:t>, </a:t>
            </a:r>
            <a:r>
              <a:rPr lang="it-IT" dirty="0" err="1" smtClean="0"/>
              <a:t>consectetur</a:t>
            </a:r>
            <a:r>
              <a:rPr lang="it-IT" dirty="0" smtClean="0"/>
              <a:t> </a:t>
            </a:r>
            <a:r>
              <a:rPr lang="it-IT" dirty="0" err="1" smtClean="0"/>
              <a:t>adipisicing</a:t>
            </a:r>
            <a:r>
              <a:rPr lang="it-IT" dirty="0" smtClean="0"/>
              <a:t> </a:t>
            </a:r>
            <a:r>
              <a:rPr lang="it-IT" dirty="0" err="1" smtClean="0"/>
              <a:t>elit</a:t>
            </a:r>
            <a:r>
              <a:rPr lang="it-IT" dirty="0" smtClean="0"/>
              <a:t>, </a:t>
            </a:r>
            <a:r>
              <a:rPr lang="it-IT" dirty="0" err="1" smtClean="0"/>
              <a:t>sed</a:t>
            </a:r>
            <a:r>
              <a:rPr lang="it-IT" dirty="0" smtClean="0"/>
              <a:t> do </a:t>
            </a:r>
            <a:r>
              <a:rPr lang="it-IT" dirty="0" err="1" smtClean="0"/>
              <a:t>eiusmod</a:t>
            </a:r>
            <a:r>
              <a:rPr lang="it-IT" dirty="0" smtClean="0"/>
              <a:t> </a:t>
            </a:r>
            <a:r>
              <a:rPr lang="it-IT" dirty="0" err="1" smtClean="0"/>
              <a:t>tempor</a:t>
            </a:r>
            <a:r>
              <a:rPr lang="it-IT" dirty="0" smtClean="0"/>
              <a:t> </a:t>
            </a:r>
            <a:r>
              <a:rPr lang="it-IT" dirty="0" err="1" smtClean="0"/>
              <a:t>incididunt</a:t>
            </a:r>
            <a:r>
              <a:rPr lang="it-IT" dirty="0" smtClean="0"/>
              <a:t> ut </a:t>
            </a:r>
            <a:r>
              <a:rPr lang="it-IT" dirty="0" err="1" smtClean="0"/>
              <a:t>labore</a:t>
            </a:r>
            <a:r>
              <a:rPr lang="it-IT" dirty="0" smtClean="0"/>
              <a:t> et dolore magna </a:t>
            </a:r>
            <a:r>
              <a:rPr lang="it-IT" dirty="0" err="1" smtClean="0"/>
              <a:t>aliqua</a:t>
            </a:r>
            <a:r>
              <a:rPr lang="it-IT" dirty="0" smtClean="0"/>
              <a:t>. Ut </a:t>
            </a:r>
            <a:r>
              <a:rPr lang="it-IT" dirty="0" err="1" smtClean="0"/>
              <a:t>enim</a:t>
            </a:r>
            <a:r>
              <a:rPr lang="it-IT" dirty="0" smtClean="0"/>
              <a:t> ad </a:t>
            </a:r>
            <a:r>
              <a:rPr lang="it-IT" dirty="0" err="1" smtClean="0"/>
              <a:t>minim</a:t>
            </a:r>
            <a:r>
              <a:rPr lang="it-IT" dirty="0" smtClean="0"/>
              <a:t> </a:t>
            </a:r>
            <a:r>
              <a:rPr lang="it-IT" dirty="0" err="1" smtClean="0"/>
              <a:t>veniam</a:t>
            </a:r>
            <a:r>
              <a:rPr lang="it-IT" dirty="0" smtClean="0"/>
              <a:t>, </a:t>
            </a:r>
            <a:r>
              <a:rPr lang="it-IT" dirty="0" err="1" smtClean="0"/>
              <a:t>quis</a:t>
            </a:r>
            <a:r>
              <a:rPr lang="it-IT" dirty="0" smtClean="0"/>
              <a:t> </a:t>
            </a:r>
            <a:r>
              <a:rPr lang="it-IT" dirty="0" err="1" smtClean="0"/>
              <a:t>nostrud</a:t>
            </a:r>
            <a:r>
              <a:rPr lang="it-IT" dirty="0" smtClean="0"/>
              <a:t> </a:t>
            </a:r>
            <a:r>
              <a:rPr lang="it-IT" dirty="0" err="1" smtClean="0"/>
              <a:t>exercitation</a:t>
            </a:r>
            <a:r>
              <a:rPr lang="it-IT" dirty="0" smtClean="0"/>
              <a:t> </a:t>
            </a:r>
            <a:r>
              <a:rPr lang="it-IT" dirty="0" err="1" smtClean="0"/>
              <a:t>ullamco</a:t>
            </a:r>
            <a:r>
              <a:rPr lang="it-IT" dirty="0" smtClean="0"/>
              <a:t> </a:t>
            </a:r>
            <a:r>
              <a:rPr lang="it-IT" dirty="0" err="1" smtClean="0"/>
              <a:t>laboris</a:t>
            </a:r>
            <a:r>
              <a:rPr lang="it-IT" dirty="0" smtClean="0"/>
              <a:t> </a:t>
            </a:r>
            <a:r>
              <a:rPr lang="it-IT" dirty="0" err="1" smtClean="0"/>
              <a:t>nisi</a:t>
            </a:r>
            <a:r>
              <a:rPr lang="it-IT" dirty="0" smtClean="0"/>
              <a:t> ut </a:t>
            </a:r>
            <a:r>
              <a:rPr lang="it-IT" dirty="0" err="1" smtClean="0"/>
              <a:t>aliquip</a:t>
            </a:r>
            <a:r>
              <a:rPr lang="it-IT" dirty="0" smtClean="0"/>
              <a:t> ex ea </a:t>
            </a:r>
            <a:r>
              <a:rPr lang="it-IT" dirty="0" err="1" smtClean="0"/>
              <a:t>commodo</a:t>
            </a:r>
            <a:r>
              <a:rPr lang="it-IT" dirty="0" smtClean="0"/>
              <a:t> </a:t>
            </a:r>
            <a:r>
              <a:rPr lang="it-IT" dirty="0" err="1" smtClean="0"/>
              <a:t>consequat</a:t>
            </a:r>
            <a:r>
              <a:rPr lang="it-IT" dirty="0" smtClean="0"/>
              <a:t>. </a:t>
            </a:r>
          </a:p>
        </p:txBody>
      </p:sp>
      <p:sp>
        <p:nvSpPr>
          <p:cNvPr id="22" name="Segnaposto data 4"/>
          <p:cNvSpPr>
            <a:spLocks noGrp="1"/>
          </p:cNvSpPr>
          <p:nvPr>
            <p:ph type="dt" sz="half" idx="2"/>
          </p:nvPr>
        </p:nvSpPr>
        <p:spPr>
          <a:xfrm>
            <a:off x="1204913" y="6356350"/>
            <a:ext cx="2133600" cy="365125"/>
          </a:xfrm>
          <a:prstGeom prst="rect">
            <a:avLst/>
          </a:prstGeom>
        </p:spPr>
        <p:txBody>
          <a:bodyPr/>
          <a:lstStyle>
            <a:lvl1pPr>
              <a:defRPr sz="1200" b="1" i="0">
                <a:solidFill>
                  <a:srgbClr val="FFFFFF"/>
                </a:solidFill>
                <a:latin typeface="Helvetica"/>
                <a:cs typeface="Helvetica"/>
              </a:defRPr>
            </a:lvl1pPr>
          </a:lstStyle>
          <a:p>
            <a:endParaRPr lang="it-IT" dirty="0"/>
          </a:p>
        </p:txBody>
      </p:sp>
      <p:sp>
        <p:nvSpPr>
          <p:cNvPr id="23" name="Segnaposto numero diapositiva 5"/>
          <p:cNvSpPr>
            <a:spLocks noGrp="1"/>
          </p:cNvSpPr>
          <p:nvPr>
            <p:ph type="sldNum" sz="quarter" idx="4"/>
          </p:nvPr>
        </p:nvSpPr>
        <p:spPr>
          <a:xfrm>
            <a:off x="6553200" y="6356350"/>
            <a:ext cx="2133600" cy="365125"/>
          </a:xfrm>
          <a:prstGeom prst="rect">
            <a:avLst/>
          </a:prstGeom>
        </p:spPr>
        <p:txBody>
          <a:bodyPr/>
          <a:lstStyle>
            <a:lvl1pPr algn="r">
              <a:defRPr sz="1200" b="1" i="0">
                <a:solidFill>
                  <a:srgbClr val="FFFFFF"/>
                </a:solidFill>
                <a:latin typeface="Helvetica"/>
                <a:cs typeface="Helvetica"/>
              </a:defRPr>
            </a:lvl1pPr>
          </a:lstStyle>
          <a:p>
            <a:fld id="{F524B3C7-180D-8646-B72B-9CC0E4C37EED}" type="slidenum">
              <a:rPr lang="it-IT" smtClean="0"/>
              <a:pPr/>
              <a:t>‹N›</a:t>
            </a:fld>
            <a:endParaRPr lang="it-IT" dirty="0"/>
          </a:p>
        </p:txBody>
      </p:sp>
      <p:sp>
        <p:nvSpPr>
          <p:cNvPr id="24" name="Segnaposto piè di pagina 6"/>
          <p:cNvSpPr txBox="1">
            <a:spLocks/>
          </p:cNvSpPr>
          <p:nvPr userDrawn="1"/>
        </p:nvSpPr>
        <p:spPr>
          <a:xfrm>
            <a:off x="3414713" y="6381750"/>
            <a:ext cx="2311400" cy="365125"/>
          </a:xfrm>
          <a:prstGeom prst="rect">
            <a:avLst/>
          </a:prstGeom>
          <a:noFill/>
        </p:spPr>
        <p:txBody>
          <a:bodyPr/>
          <a:lstStyle>
            <a:defPPr>
              <a:defRPr lang="it-IT"/>
            </a:defPPr>
            <a:lvl1pPr marL="0" algn="l" defTabSz="457200" rtl="0" eaLnBrk="1" latinLnBrk="0" hangingPunct="1">
              <a:defRPr sz="1200" b="1" kern="1200">
                <a:solidFill>
                  <a:schemeClr val="accent1"/>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it-IT" sz="1200" b="1" i="0" dirty="0" smtClean="0">
                <a:solidFill>
                  <a:srgbClr val="FFFFFF"/>
                </a:solidFill>
                <a:latin typeface="Helvetica"/>
                <a:cs typeface="Helvetica"/>
              </a:rPr>
              <a:t>Logo, Titolo, Evento, Autore</a:t>
            </a:r>
            <a:endParaRPr lang="it-IT" sz="1200" b="1" i="0" dirty="0">
              <a:solidFill>
                <a:srgbClr val="FFFFFF"/>
              </a:solidFill>
              <a:latin typeface="Helvetica"/>
              <a:cs typeface="Helvetica"/>
            </a:endParaRPr>
          </a:p>
        </p:txBody>
      </p:sp>
    </p:spTree>
    <p:extLst>
      <p:ext uri="{BB962C8B-B14F-4D97-AF65-F5344CB8AC3E}">
        <p14:creationId xmlns:p14="http://schemas.microsoft.com/office/powerpoint/2010/main" val="2066005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6" name="Rettangolo 5"/>
          <p:cNvSpPr/>
          <p:nvPr userDrawn="1"/>
        </p:nvSpPr>
        <p:spPr>
          <a:xfrm>
            <a:off x="0" y="6235700"/>
            <a:ext cx="9144000" cy="622300"/>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latin typeface="Helvetica"/>
            </a:endParaRPr>
          </a:p>
        </p:txBody>
      </p:sp>
      <p:sp>
        <p:nvSpPr>
          <p:cNvPr id="2" name="Titolo 1"/>
          <p:cNvSpPr>
            <a:spLocks noGrp="1"/>
          </p:cNvSpPr>
          <p:nvPr>
            <p:ph type="title"/>
          </p:nvPr>
        </p:nvSpPr>
        <p:spPr/>
        <p:txBody>
          <a:bodyPr>
            <a:normAutofit/>
          </a:bodyPr>
          <a:lstStyle>
            <a:lvl1pPr>
              <a:defRPr sz="2400" cap="all">
                <a:solidFill>
                  <a:srgbClr val="1E2B86"/>
                </a:solidFill>
              </a:defRPr>
            </a:lvl1pPr>
          </a:lstStyle>
          <a:p>
            <a:r>
              <a:rPr lang="it-IT" smtClean="0"/>
              <a:t>Fare clic per modificare lo stile del titolo</a:t>
            </a:r>
            <a:endParaRPr lang="it-IT" dirty="0"/>
          </a:p>
        </p:txBody>
      </p:sp>
      <p:sp>
        <p:nvSpPr>
          <p:cNvPr id="3" name="Segnaposto contenuto 2"/>
          <p:cNvSpPr>
            <a:spLocks noGrp="1"/>
          </p:cNvSpPr>
          <p:nvPr>
            <p:ph sz="half" idx="1"/>
          </p:nvPr>
        </p:nvSpPr>
        <p:spPr>
          <a:xfrm>
            <a:off x="457200" y="1600200"/>
            <a:ext cx="4038600" cy="4525963"/>
          </a:xfrm>
        </p:spPr>
        <p:txBody>
          <a:bodyPr/>
          <a:lstStyle>
            <a:lvl1pPr>
              <a:defRPr sz="2800">
                <a:solidFill>
                  <a:schemeClr val="accent2"/>
                </a:solidFill>
              </a:defRPr>
            </a:lvl1pPr>
            <a:lvl2pPr>
              <a:defRPr sz="2400">
                <a:solidFill>
                  <a:schemeClr val="accent2"/>
                </a:solidFill>
              </a:defRPr>
            </a:lvl2pPr>
            <a:lvl3pPr>
              <a:defRPr sz="2000">
                <a:solidFill>
                  <a:schemeClr val="accent2"/>
                </a:solidFill>
              </a:defRPr>
            </a:lvl3pPr>
            <a:lvl4pPr>
              <a:defRPr sz="1800">
                <a:solidFill>
                  <a:schemeClr val="accent2"/>
                </a:solidFill>
              </a:defRPr>
            </a:lvl4pPr>
            <a:lvl5pPr>
              <a:defRPr sz="1800">
                <a:solidFill>
                  <a:schemeClr val="accent2"/>
                </a:solidFill>
              </a:defRPr>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Segnaposto contenuto 3"/>
          <p:cNvSpPr>
            <a:spLocks noGrp="1"/>
          </p:cNvSpPr>
          <p:nvPr>
            <p:ph sz="half" idx="2"/>
          </p:nvPr>
        </p:nvSpPr>
        <p:spPr>
          <a:xfrm>
            <a:off x="4648200" y="1600200"/>
            <a:ext cx="4038600" cy="4525963"/>
          </a:xfrm>
        </p:spPr>
        <p:txBody>
          <a:bodyPr/>
          <a:lstStyle>
            <a:lvl1pPr>
              <a:defRPr sz="2800">
                <a:solidFill>
                  <a:schemeClr val="accent2"/>
                </a:solidFill>
              </a:defRPr>
            </a:lvl1pPr>
            <a:lvl2pPr>
              <a:defRPr sz="2400">
                <a:solidFill>
                  <a:schemeClr val="accent2"/>
                </a:solidFill>
              </a:defRPr>
            </a:lvl2pPr>
            <a:lvl3pPr>
              <a:defRPr sz="2000">
                <a:solidFill>
                  <a:schemeClr val="accent2"/>
                </a:solidFill>
              </a:defRPr>
            </a:lvl3pPr>
            <a:lvl4pPr>
              <a:defRPr sz="1800">
                <a:solidFill>
                  <a:schemeClr val="accent2"/>
                </a:solidFill>
              </a:defRPr>
            </a:lvl4pPr>
            <a:lvl5pPr>
              <a:defRPr sz="1800">
                <a:solidFill>
                  <a:schemeClr val="accent2"/>
                </a:solidFill>
              </a:defRPr>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Segnaposto data 3"/>
          <p:cNvSpPr>
            <a:spLocks noGrp="1"/>
          </p:cNvSpPr>
          <p:nvPr>
            <p:ph type="dt" sz="half" idx="10"/>
          </p:nvPr>
        </p:nvSpPr>
        <p:spPr>
          <a:xfrm>
            <a:off x="457200" y="6356350"/>
            <a:ext cx="2133600" cy="365125"/>
          </a:xfrm>
          <a:prstGeom prst="rect">
            <a:avLst/>
          </a:prstGeom>
          <a:noFill/>
          <a:ln>
            <a:noFill/>
          </a:ln>
        </p:spPr>
        <p:txBody>
          <a:bodyPr vert="horz" lIns="91440" tIns="45720" rIns="91440" bIns="45720" rtlCol="0" anchor="ctr"/>
          <a:lstStyle>
            <a:lvl1pPr algn="l">
              <a:defRPr sz="1200" b="1">
                <a:solidFill>
                  <a:schemeClr val="bg1"/>
                </a:solidFill>
                <a:latin typeface="Helvetica"/>
              </a:defRPr>
            </a:lvl1pPr>
          </a:lstStyle>
          <a:p>
            <a:endParaRPr lang="it-IT" dirty="0"/>
          </a:p>
        </p:txBody>
      </p:sp>
      <p:sp>
        <p:nvSpPr>
          <p:cNvPr id="8" name="Segnaposto numero diapositiva 5"/>
          <p:cNvSpPr>
            <a:spLocks noGrp="1"/>
          </p:cNvSpPr>
          <p:nvPr>
            <p:ph type="sldNum" sz="quarter" idx="4"/>
          </p:nvPr>
        </p:nvSpPr>
        <p:spPr>
          <a:xfrm>
            <a:off x="6553200" y="6356350"/>
            <a:ext cx="2133600" cy="365125"/>
          </a:xfrm>
          <a:prstGeom prst="rect">
            <a:avLst/>
          </a:prstGeom>
          <a:noFill/>
        </p:spPr>
        <p:txBody>
          <a:bodyPr vert="horz" lIns="91440" tIns="45720" rIns="91440" bIns="45720" rtlCol="0" anchor="ctr"/>
          <a:lstStyle>
            <a:lvl1pPr algn="r">
              <a:defRPr sz="1200" b="1">
                <a:solidFill>
                  <a:schemeClr val="bg1"/>
                </a:solidFill>
                <a:latin typeface="Helvetica"/>
              </a:defRPr>
            </a:lvl1pPr>
          </a:lstStyle>
          <a:p>
            <a:fld id="{F524B3C7-180D-8646-B72B-9CC0E4C37EED}" type="slidenum">
              <a:rPr lang="it-IT" smtClean="0"/>
              <a:pPr/>
              <a:t>‹N›</a:t>
            </a:fld>
            <a:endParaRPr lang="it-IT" dirty="0"/>
          </a:p>
        </p:txBody>
      </p:sp>
      <p:sp>
        <p:nvSpPr>
          <p:cNvPr id="9" name="Segnaposto piè di pagina 4"/>
          <p:cNvSpPr>
            <a:spLocks noGrp="1"/>
          </p:cNvSpPr>
          <p:nvPr>
            <p:ph type="ftr" sz="quarter" idx="3"/>
          </p:nvPr>
        </p:nvSpPr>
        <p:spPr>
          <a:xfrm>
            <a:off x="3124200" y="6356350"/>
            <a:ext cx="2895600" cy="365125"/>
          </a:xfrm>
          <a:prstGeom prst="rect">
            <a:avLst/>
          </a:prstGeom>
          <a:noFill/>
        </p:spPr>
        <p:txBody>
          <a:bodyPr/>
          <a:lstStyle>
            <a:lvl1pPr>
              <a:defRPr sz="1200" b="1">
                <a:solidFill>
                  <a:schemeClr val="bg1"/>
                </a:solidFill>
                <a:latin typeface="Helvetica"/>
                <a:cs typeface="Helvetica"/>
              </a:defRPr>
            </a:lvl1pPr>
          </a:lstStyle>
          <a:p>
            <a:endParaRPr lang="it-IT" dirty="0"/>
          </a:p>
        </p:txBody>
      </p:sp>
    </p:spTree>
    <p:extLst>
      <p:ext uri="{BB962C8B-B14F-4D97-AF65-F5344CB8AC3E}">
        <p14:creationId xmlns:p14="http://schemas.microsoft.com/office/powerpoint/2010/main" val="1882635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uoto">
    <p:spTree>
      <p:nvGrpSpPr>
        <p:cNvPr id="1" name=""/>
        <p:cNvGrpSpPr/>
        <p:nvPr/>
      </p:nvGrpSpPr>
      <p:grpSpPr>
        <a:xfrm>
          <a:off x="0" y="0"/>
          <a:ext cx="0" cy="0"/>
          <a:chOff x="0" y="0"/>
          <a:chExt cx="0" cy="0"/>
        </a:xfrm>
      </p:grpSpPr>
      <p:sp>
        <p:nvSpPr>
          <p:cNvPr id="8" name="Rettangolo 7"/>
          <p:cNvSpPr/>
          <p:nvPr userDrawn="1"/>
        </p:nvSpPr>
        <p:spPr>
          <a:xfrm>
            <a:off x="0" y="6235700"/>
            <a:ext cx="9144000" cy="622300"/>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latin typeface="Helvetica"/>
            </a:endParaRPr>
          </a:p>
        </p:txBody>
      </p:sp>
      <p:sp>
        <p:nvSpPr>
          <p:cNvPr id="2" name="Segnaposto data 1"/>
          <p:cNvSpPr>
            <a:spLocks noGrp="1"/>
          </p:cNvSpPr>
          <p:nvPr>
            <p:ph type="dt" sz="half" idx="10"/>
          </p:nvPr>
        </p:nvSpPr>
        <p:spPr>
          <a:xfrm>
            <a:off x="457200" y="6356350"/>
            <a:ext cx="2133600" cy="365125"/>
          </a:xfrm>
          <a:prstGeom prst="rect">
            <a:avLst/>
          </a:prstGeom>
        </p:spPr>
        <p:txBody>
          <a:bodyPr/>
          <a:lstStyle>
            <a:lvl1pPr>
              <a:defRPr sz="1200" b="1" i="0">
                <a:solidFill>
                  <a:schemeClr val="bg1"/>
                </a:solidFill>
                <a:latin typeface="Helvetica"/>
                <a:cs typeface="Helvetica"/>
              </a:defRPr>
            </a:lvl1pPr>
          </a:lstStyle>
          <a:p>
            <a:endParaRPr lang="it-IT"/>
          </a:p>
        </p:txBody>
      </p:sp>
      <p:sp>
        <p:nvSpPr>
          <p:cNvPr id="3" name="Segnaposto piè di pagina 2"/>
          <p:cNvSpPr>
            <a:spLocks noGrp="1"/>
          </p:cNvSpPr>
          <p:nvPr>
            <p:ph type="ftr" sz="quarter" idx="11"/>
          </p:nvPr>
        </p:nvSpPr>
        <p:spPr>
          <a:xfrm>
            <a:off x="3124200" y="6356350"/>
            <a:ext cx="2895600" cy="365125"/>
          </a:xfrm>
          <a:prstGeom prst="rect">
            <a:avLst/>
          </a:prstGeom>
        </p:spPr>
        <p:txBody>
          <a:bodyPr/>
          <a:lstStyle>
            <a:lvl1pPr>
              <a:defRPr sz="1200" b="1" i="0">
                <a:solidFill>
                  <a:schemeClr val="bg1"/>
                </a:solidFill>
                <a:latin typeface="Helvetica"/>
                <a:cs typeface="Helvetica"/>
              </a:defRPr>
            </a:lvl1pPr>
          </a:lstStyle>
          <a:p>
            <a:endParaRPr lang="it-IT" dirty="0"/>
          </a:p>
        </p:txBody>
      </p:sp>
      <p:sp>
        <p:nvSpPr>
          <p:cNvPr id="4" name="Segnaposto numero diapositiva 3"/>
          <p:cNvSpPr>
            <a:spLocks noGrp="1"/>
          </p:cNvSpPr>
          <p:nvPr>
            <p:ph type="sldNum" sz="quarter" idx="12"/>
          </p:nvPr>
        </p:nvSpPr>
        <p:spPr>
          <a:xfrm>
            <a:off x="6553200" y="6356350"/>
            <a:ext cx="2133600" cy="365125"/>
          </a:xfrm>
          <a:prstGeom prst="rect">
            <a:avLst/>
          </a:prstGeom>
        </p:spPr>
        <p:txBody>
          <a:bodyPr/>
          <a:lstStyle>
            <a:lvl1pPr algn="r">
              <a:defRPr sz="1200" b="1" i="0">
                <a:solidFill>
                  <a:schemeClr val="bg1"/>
                </a:solidFill>
                <a:latin typeface="Helvetica"/>
                <a:cs typeface="Helvetica"/>
              </a:defRPr>
            </a:lvl1pPr>
          </a:lstStyle>
          <a:p>
            <a:fld id="{F524B3C7-180D-8646-B72B-9CC0E4C37EED}" type="slidenum">
              <a:rPr lang="it-IT" smtClean="0"/>
              <a:pPr/>
              <a:t>‹N›</a:t>
            </a:fld>
            <a:endParaRPr lang="it-IT" dirty="0"/>
          </a:p>
        </p:txBody>
      </p:sp>
      <p:sp>
        <p:nvSpPr>
          <p:cNvPr id="10" name="Titolo 1"/>
          <p:cNvSpPr>
            <a:spLocks noGrp="1"/>
          </p:cNvSpPr>
          <p:nvPr>
            <p:ph type="title" hasCustomPrompt="1"/>
          </p:nvPr>
        </p:nvSpPr>
        <p:spPr>
          <a:xfrm>
            <a:off x="457200" y="274638"/>
            <a:ext cx="5156200" cy="1143000"/>
          </a:xfrm>
        </p:spPr>
        <p:txBody>
          <a:bodyPr/>
          <a:lstStyle>
            <a:lvl1pPr>
              <a:defRPr>
                <a:solidFill>
                  <a:srgbClr val="1E2B86"/>
                </a:solidFill>
              </a:defRPr>
            </a:lvl1pPr>
          </a:lstStyle>
          <a:p>
            <a:r>
              <a:rPr lang="it-IT" dirty="0" smtClean="0"/>
              <a:t>FARE CLIC PER MODIFICARE STILE</a:t>
            </a:r>
            <a:endParaRPr lang="it-IT" dirty="0"/>
          </a:p>
        </p:txBody>
      </p:sp>
      <p:sp>
        <p:nvSpPr>
          <p:cNvPr id="12" name="Segnaposto contenuto 11"/>
          <p:cNvSpPr>
            <a:spLocks noGrp="1"/>
          </p:cNvSpPr>
          <p:nvPr>
            <p:ph sz="quarter" idx="13" hasCustomPrompt="1"/>
          </p:nvPr>
        </p:nvSpPr>
        <p:spPr>
          <a:xfrm>
            <a:off x="3924300" y="1974850"/>
            <a:ext cx="4953000" cy="3486150"/>
          </a:xfrm>
        </p:spPr>
        <p:txBody>
          <a:bodyPr/>
          <a:lstStyle>
            <a:lvl1pPr marL="0" marR="0" indent="0" algn="just" defTabSz="457200" rtl="0" eaLnBrk="1" fontAlgn="auto" latinLnBrk="0" hangingPunct="1">
              <a:lnSpc>
                <a:spcPct val="100000"/>
              </a:lnSpc>
              <a:spcBef>
                <a:spcPts val="0"/>
              </a:spcBef>
              <a:spcAft>
                <a:spcPts val="0"/>
              </a:spcAft>
              <a:buClr>
                <a:schemeClr val="accent4"/>
              </a:buClr>
              <a:buSzTx/>
              <a:buFontTx/>
              <a:buNone/>
              <a:tabLst/>
              <a:defRPr/>
            </a:lvl1pPr>
          </a:lstStyle>
          <a:p>
            <a:pPr algn="just"/>
            <a:r>
              <a:rPr lang="it-IT" sz="1400" dirty="0" err="1" smtClean="0">
                <a:solidFill>
                  <a:srgbClr val="000000"/>
                </a:solidFill>
              </a:rPr>
              <a:t>Sed</a:t>
            </a:r>
            <a:r>
              <a:rPr lang="it-IT" sz="1400" dirty="0" smtClean="0">
                <a:solidFill>
                  <a:srgbClr val="000000"/>
                </a:solidFill>
              </a:rPr>
              <a:t> ut </a:t>
            </a:r>
            <a:r>
              <a:rPr lang="it-IT" sz="1400" dirty="0" err="1" smtClean="0">
                <a:solidFill>
                  <a:srgbClr val="000000"/>
                </a:solidFill>
              </a:rPr>
              <a:t>perspiciatis</a:t>
            </a:r>
            <a:r>
              <a:rPr lang="it-IT" sz="1400" dirty="0" smtClean="0">
                <a:solidFill>
                  <a:srgbClr val="000000"/>
                </a:solidFill>
              </a:rPr>
              <a:t> </a:t>
            </a:r>
            <a:r>
              <a:rPr lang="it-IT" sz="1400" dirty="0" err="1" smtClean="0">
                <a:solidFill>
                  <a:srgbClr val="000000"/>
                </a:solidFill>
              </a:rPr>
              <a:t>unde</a:t>
            </a:r>
            <a:r>
              <a:rPr lang="it-IT" sz="1400" dirty="0" smtClean="0">
                <a:solidFill>
                  <a:srgbClr val="000000"/>
                </a:solidFill>
              </a:rPr>
              <a:t> </a:t>
            </a:r>
            <a:r>
              <a:rPr lang="it-IT" sz="1400" dirty="0" err="1" smtClean="0">
                <a:solidFill>
                  <a:srgbClr val="000000"/>
                </a:solidFill>
              </a:rPr>
              <a:t>omnis</a:t>
            </a:r>
            <a:r>
              <a:rPr lang="it-IT" sz="1400" dirty="0" smtClean="0">
                <a:solidFill>
                  <a:srgbClr val="000000"/>
                </a:solidFill>
              </a:rPr>
              <a:t> </a:t>
            </a:r>
            <a:r>
              <a:rPr lang="it-IT" sz="1400" dirty="0" err="1" smtClean="0">
                <a:solidFill>
                  <a:srgbClr val="000000"/>
                </a:solidFill>
              </a:rPr>
              <a:t>iste</a:t>
            </a:r>
            <a:r>
              <a:rPr lang="it-IT" sz="1400" dirty="0" smtClean="0">
                <a:solidFill>
                  <a:srgbClr val="000000"/>
                </a:solidFill>
              </a:rPr>
              <a:t> </a:t>
            </a:r>
            <a:r>
              <a:rPr lang="it-IT" sz="1400" dirty="0" err="1" smtClean="0">
                <a:solidFill>
                  <a:srgbClr val="000000"/>
                </a:solidFill>
              </a:rPr>
              <a:t>natus</a:t>
            </a:r>
            <a:r>
              <a:rPr lang="it-IT" sz="1400" dirty="0" smtClean="0">
                <a:solidFill>
                  <a:srgbClr val="000000"/>
                </a:solidFill>
              </a:rPr>
              <a:t> </a:t>
            </a:r>
            <a:r>
              <a:rPr lang="it-IT" sz="1400" dirty="0" err="1" smtClean="0">
                <a:solidFill>
                  <a:srgbClr val="000000"/>
                </a:solidFill>
              </a:rPr>
              <a:t>error</a:t>
            </a:r>
            <a:r>
              <a:rPr lang="it-IT" sz="1400" dirty="0" smtClean="0">
                <a:solidFill>
                  <a:srgbClr val="000000"/>
                </a:solidFill>
              </a:rPr>
              <a:t> </a:t>
            </a:r>
            <a:r>
              <a:rPr lang="it-IT" sz="1400" dirty="0" err="1" smtClean="0">
                <a:solidFill>
                  <a:srgbClr val="000000"/>
                </a:solidFill>
              </a:rPr>
              <a:t>sit</a:t>
            </a:r>
            <a:r>
              <a:rPr lang="it-IT" sz="1400" dirty="0" smtClean="0">
                <a:solidFill>
                  <a:srgbClr val="000000"/>
                </a:solidFill>
              </a:rPr>
              <a:t> </a:t>
            </a:r>
            <a:r>
              <a:rPr lang="it-IT" sz="1400" dirty="0" err="1" smtClean="0">
                <a:solidFill>
                  <a:srgbClr val="000000"/>
                </a:solidFill>
              </a:rPr>
              <a:t>voluptatem</a:t>
            </a:r>
            <a:r>
              <a:rPr lang="it-IT" sz="1400" dirty="0" smtClean="0">
                <a:solidFill>
                  <a:srgbClr val="000000"/>
                </a:solidFill>
              </a:rPr>
              <a:t> </a:t>
            </a:r>
            <a:r>
              <a:rPr lang="it-IT" sz="1400" dirty="0" err="1" smtClean="0">
                <a:solidFill>
                  <a:srgbClr val="000000"/>
                </a:solidFill>
              </a:rPr>
              <a:t>accusantium</a:t>
            </a:r>
            <a:r>
              <a:rPr lang="it-IT" sz="1400" dirty="0" smtClean="0">
                <a:solidFill>
                  <a:srgbClr val="000000"/>
                </a:solidFill>
              </a:rPr>
              <a:t> </a:t>
            </a:r>
            <a:r>
              <a:rPr lang="it-IT" sz="1400" dirty="0" err="1" smtClean="0">
                <a:solidFill>
                  <a:srgbClr val="000000"/>
                </a:solidFill>
              </a:rPr>
              <a:t>doloremque</a:t>
            </a:r>
            <a:r>
              <a:rPr lang="it-IT" sz="1400" dirty="0" smtClean="0">
                <a:solidFill>
                  <a:srgbClr val="000000"/>
                </a:solidFill>
              </a:rPr>
              <a:t> </a:t>
            </a:r>
            <a:r>
              <a:rPr lang="it-IT" sz="1400" dirty="0" err="1" smtClean="0">
                <a:solidFill>
                  <a:srgbClr val="000000"/>
                </a:solidFill>
              </a:rPr>
              <a:t>laudantium</a:t>
            </a:r>
            <a:r>
              <a:rPr lang="it-IT" sz="1400" dirty="0" smtClean="0">
                <a:solidFill>
                  <a:srgbClr val="000000"/>
                </a:solidFill>
              </a:rPr>
              <a:t>, </a:t>
            </a:r>
            <a:r>
              <a:rPr lang="it-IT" sz="1400" dirty="0" err="1" smtClean="0">
                <a:solidFill>
                  <a:srgbClr val="000000"/>
                </a:solidFill>
              </a:rPr>
              <a:t>totam</a:t>
            </a:r>
            <a:r>
              <a:rPr lang="it-IT" sz="1400" dirty="0" smtClean="0">
                <a:solidFill>
                  <a:srgbClr val="000000"/>
                </a:solidFill>
              </a:rPr>
              <a:t> rem </a:t>
            </a:r>
            <a:r>
              <a:rPr lang="it-IT" sz="1400" dirty="0" err="1" smtClean="0">
                <a:solidFill>
                  <a:srgbClr val="000000"/>
                </a:solidFill>
              </a:rPr>
              <a:t>aperiam</a:t>
            </a:r>
            <a:r>
              <a:rPr lang="it-IT" sz="1400" dirty="0" smtClean="0">
                <a:solidFill>
                  <a:srgbClr val="000000"/>
                </a:solidFill>
              </a:rPr>
              <a:t>, </a:t>
            </a:r>
            <a:r>
              <a:rPr lang="it-IT" sz="1400" dirty="0" err="1" smtClean="0">
                <a:solidFill>
                  <a:srgbClr val="000000"/>
                </a:solidFill>
              </a:rPr>
              <a:t>eaque</a:t>
            </a:r>
            <a:r>
              <a:rPr lang="it-IT" sz="1400" dirty="0" smtClean="0">
                <a:solidFill>
                  <a:srgbClr val="000000"/>
                </a:solidFill>
              </a:rPr>
              <a:t> </a:t>
            </a:r>
            <a:r>
              <a:rPr lang="it-IT" sz="1400" dirty="0" err="1" smtClean="0">
                <a:solidFill>
                  <a:srgbClr val="000000"/>
                </a:solidFill>
              </a:rPr>
              <a:t>ipsa</a:t>
            </a:r>
            <a:r>
              <a:rPr lang="it-IT" sz="1400" dirty="0" smtClean="0">
                <a:solidFill>
                  <a:srgbClr val="000000"/>
                </a:solidFill>
              </a:rPr>
              <a:t> </a:t>
            </a:r>
            <a:r>
              <a:rPr lang="it-IT" sz="1400" dirty="0" err="1" smtClean="0">
                <a:solidFill>
                  <a:srgbClr val="000000"/>
                </a:solidFill>
              </a:rPr>
              <a:t>quae</a:t>
            </a:r>
            <a:r>
              <a:rPr lang="it-IT" sz="1400" dirty="0" smtClean="0">
                <a:solidFill>
                  <a:srgbClr val="000000"/>
                </a:solidFill>
              </a:rPr>
              <a:t> ab </a:t>
            </a:r>
            <a:r>
              <a:rPr lang="it-IT" sz="1400" dirty="0" err="1" smtClean="0">
                <a:solidFill>
                  <a:srgbClr val="000000"/>
                </a:solidFill>
              </a:rPr>
              <a:t>illo</a:t>
            </a:r>
            <a:r>
              <a:rPr lang="it-IT" sz="1400" dirty="0" smtClean="0">
                <a:solidFill>
                  <a:srgbClr val="000000"/>
                </a:solidFill>
              </a:rPr>
              <a:t> inventore </a:t>
            </a:r>
            <a:r>
              <a:rPr lang="it-IT" sz="1400" dirty="0" err="1" smtClean="0">
                <a:solidFill>
                  <a:srgbClr val="000000"/>
                </a:solidFill>
              </a:rPr>
              <a:t>veritatis</a:t>
            </a:r>
            <a:r>
              <a:rPr lang="it-IT" sz="1400" dirty="0" smtClean="0">
                <a:solidFill>
                  <a:srgbClr val="000000"/>
                </a:solidFill>
              </a:rPr>
              <a:t> et quasi </a:t>
            </a:r>
            <a:r>
              <a:rPr lang="it-IT" sz="1400" dirty="0" err="1" smtClean="0">
                <a:solidFill>
                  <a:srgbClr val="000000"/>
                </a:solidFill>
              </a:rPr>
              <a:t>architecto</a:t>
            </a:r>
            <a:r>
              <a:rPr lang="it-IT" sz="1400" dirty="0" smtClean="0">
                <a:solidFill>
                  <a:srgbClr val="000000"/>
                </a:solidFill>
              </a:rPr>
              <a:t> </a:t>
            </a:r>
            <a:r>
              <a:rPr lang="it-IT" sz="1400" dirty="0" err="1" smtClean="0">
                <a:solidFill>
                  <a:srgbClr val="000000"/>
                </a:solidFill>
              </a:rPr>
              <a:t>beatae</a:t>
            </a:r>
            <a:r>
              <a:rPr lang="it-IT" sz="1400" dirty="0" smtClean="0">
                <a:solidFill>
                  <a:srgbClr val="000000"/>
                </a:solidFill>
              </a:rPr>
              <a:t> vitae </a:t>
            </a:r>
            <a:r>
              <a:rPr lang="it-IT" sz="1400" dirty="0" err="1" smtClean="0">
                <a:solidFill>
                  <a:srgbClr val="000000"/>
                </a:solidFill>
              </a:rPr>
              <a:t>dicta</a:t>
            </a:r>
            <a:r>
              <a:rPr lang="it-IT" sz="1400" dirty="0" smtClean="0">
                <a:solidFill>
                  <a:srgbClr val="000000"/>
                </a:solidFill>
              </a:rPr>
              <a:t> </a:t>
            </a:r>
            <a:r>
              <a:rPr lang="it-IT" sz="1400" dirty="0" err="1" smtClean="0">
                <a:solidFill>
                  <a:srgbClr val="000000"/>
                </a:solidFill>
              </a:rPr>
              <a:t>sunt</a:t>
            </a:r>
            <a:r>
              <a:rPr lang="it-IT" sz="1400" dirty="0" smtClean="0">
                <a:solidFill>
                  <a:srgbClr val="000000"/>
                </a:solidFill>
              </a:rPr>
              <a:t> </a:t>
            </a:r>
            <a:r>
              <a:rPr lang="it-IT" sz="1400" dirty="0" err="1" smtClean="0">
                <a:solidFill>
                  <a:srgbClr val="000000"/>
                </a:solidFill>
              </a:rPr>
              <a:t>explicabo</a:t>
            </a:r>
            <a:r>
              <a:rPr lang="it-IT" sz="1400" dirty="0" smtClean="0">
                <a:solidFill>
                  <a:srgbClr val="000000"/>
                </a:solidFill>
              </a:rPr>
              <a:t>. </a:t>
            </a:r>
          </a:p>
          <a:p>
            <a:pPr algn="just"/>
            <a:endParaRPr lang="it-IT" sz="1400" dirty="0" smtClean="0">
              <a:solidFill>
                <a:srgbClr val="000000"/>
              </a:solidFill>
            </a:endParaRPr>
          </a:p>
          <a:p>
            <a:pPr marL="285750" indent="-285750" algn="just">
              <a:buClr>
                <a:schemeClr val="accent3"/>
              </a:buClr>
              <a:buFont typeface="Arial"/>
              <a:buChar char="•"/>
            </a:pPr>
            <a:r>
              <a:rPr lang="it-IT" sz="1400" dirty="0" err="1" smtClean="0">
                <a:solidFill>
                  <a:srgbClr val="000000"/>
                </a:solidFill>
              </a:rPr>
              <a:t>Lorem</a:t>
            </a:r>
            <a:r>
              <a:rPr lang="it-IT" sz="1400" dirty="0" smtClean="0">
                <a:solidFill>
                  <a:srgbClr val="000000"/>
                </a:solidFill>
              </a:rPr>
              <a:t> </a:t>
            </a:r>
            <a:r>
              <a:rPr lang="it-IT" sz="1400" dirty="0" err="1" smtClean="0">
                <a:solidFill>
                  <a:srgbClr val="000000"/>
                </a:solidFill>
              </a:rPr>
              <a:t>ipsum</a:t>
            </a:r>
            <a:r>
              <a:rPr lang="it-IT" sz="1400" dirty="0" smtClean="0">
                <a:solidFill>
                  <a:srgbClr val="000000"/>
                </a:solidFill>
              </a:rPr>
              <a:t> 1</a:t>
            </a:r>
          </a:p>
          <a:p>
            <a:pPr marL="285750" indent="-285750" algn="just">
              <a:buClr>
                <a:schemeClr val="accent3"/>
              </a:buClr>
              <a:buFont typeface="Arial"/>
              <a:buChar char="•"/>
            </a:pPr>
            <a:r>
              <a:rPr lang="it-IT" sz="1400" dirty="0" err="1" smtClean="0">
                <a:solidFill>
                  <a:srgbClr val="000000"/>
                </a:solidFill>
              </a:rPr>
              <a:t>Lorem</a:t>
            </a:r>
            <a:r>
              <a:rPr lang="it-IT" sz="1400" dirty="0" smtClean="0">
                <a:solidFill>
                  <a:srgbClr val="000000"/>
                </a:solidFill>
              </a:rPr>
              <a:t> </a:t>
            </a:r>
            <a:r>
              <a:rPr lang="it-IT" sz="1400" dirty="0" err="1" smtClean="0">
                <a:solidFill>
                  <a:srgbClr val="000000"/>
                </a:solidFill>
              </a:rPr>
              <a:t>ipsum</a:t>
            </a:r>
            <a:r>
              <a:rPr lang="it-IT" sz="1400" dirty="0" smtClean="0">
                <a:solidFill>
                  <a:srgbClr val="000000"/>
                </a:solidFill>
              </a:rPr>
              <a:t> 2</a:t>
            </a:r>
          </a:p>
          <a:p>
            <a:pPr marL="742950" lvl="1" indent="-285750" algn="just">
              <a:buClr>
                <a:schemeClr val="tx2"/>
              </a:buClr>
              <a:buFont typeface="Arial"/>
              <a:buChar char="•"/>
            </a:pPr>
            <a:r>
              <a:rPr lang="it-IT" sz="1400" dirty="0" err="1" smtClean="0">
                <a:solidFill>
                  <a:srgbClr val="000000"/>
                </a:solidFill>
              </a:rPr>
              <a:t>Lorem</a:t>
            </a:r>
            <a:r>
              <a:rPr lang="it-IT" sz="1400" dirty="0" smtClean="0">
                <a:solidFill>
                  <a:srgbClr val="000000"/>
                </a:solidFill>
              </a:rPr>
              <a:t> </a:t>
            </a:r>
            <a:r>
              <a:rPr lang="it-IT" sz="1400" dirty="0" err="1" smtClean="0">
                <a:solidFill>
                  <a:srgbClr val="000000"/>
                </a:solidFill>
              </a:rPr>
              <a:t>ipsum</a:t>
            </a:r>
            <a:r>
              <a:rPr lang="it-IT" sz="1400" dirty="0" smtClean="0">
                <a:solidFill>
                  <a:srgbClr val="000000"/>
                </a:solidFill>
              </a:rPr>
              <a:t> 3</a:t>
            </a:r>
          </a:p>
          <a:p>
            <a:pPr marL="742950" lvl="1" indent="-285750" algn="just">
              <a:buClr>
                <a:schemeClr val="tx2"/>
              </a:buClr>
              <a:buFont typeface="Arial"/>
              <a:buChar char="•"/>
            </a:pPr>
            <a:r>
              <a:rPr lang="it-IT" sz="1400" dirty="0" err="1" smtClean="0">
                <a:solidFill>
                  <a:srgbClr val="000000"/>
                </a:solidFill>
              </a:rPr>
              <a:t>Lorem</a:t>
            </a:r>
            <a:r>
              <a:rPr lang="it-IT" sz="1400" dirty="0" smtClean="0">
                <a:solidFill>
                  <a:srgbClr val="000000"/>
                </a:solidFill>
              </a:rPr>
              <a:t> </a:t>
            </a:r>
            <a:r>
              <a:rPr lang="it-IT" sz="1400" dirty="0" err="1" smtClean="0">
                <a:solidFill>
                  <a:srgbClr val="000000"/>
                </a:solidFill>
              </a:rPr>
              <a:t>Ipsum</a:t>
            </a:r>
            <a:r>
              <a:rPr lang="it-IT" sz="1400" dirty="0" smtClean="0">
                <a:solidFill>
                  <a:srgbClr val="000000"/>
                </a:solidFill>
              </a:rPr>
              <a:t> 4</a:t>
            </a:r>
          </a:p>
          <a:p>
            <a:pPr marL="0" indent="0" algn="just">
              <a:buFont typeface="Arial"/>
              <a:buNone/>
            </a:pPr>
            <a:endParaRPr lang="it-IT" sz="1400" dirty="0" smtClean="0">
              <a:solidFill>
                <a:srgbClr val="000000"/>
              </a:solidFill>
            </a:endParaRPr>
          </a:p>
          <a:p>
            <a:pPr algn="just"/>
            <a:r>
              <a:rPr lang="it-IT" sz="1400" dirty="0" err="1" smtClean="0">
                <a:solidFill>
                  <a:srgbClr val="000000"/>
                </a:solidFill>
              </a:rPr>
              <a:t>Sed</a:t>
            </a:r>
            <a:r>
              <a:rPr lang="it-IT" sz="1400" dirty="0" smtClean="0">
                <a:solidFill>
                  <a:srgbClr val="000000"/>
                </a:solidFill>
              </a:rPr>
              <a:t> ut </a:t>
            </a:r>
            <a:r>
              <a:rPr lang="it-IT" sz="1400" dirty="0" err="1" smtClean="0">
                <a:solidFill>
                  <a:srgbClr val="000000"/>
                </a:solidFill>
              </a:rPr>
              <a:t>perspiciatis</a:t>
            </a:r>
            <a:r>
              <a:rPr lang="it-IT" sz="1400" dirty="0" smtClean="0">
                <a:solidFill>
                  <a:srgbClr val="000000"/>
                </a:solidFill>
              </a:rPr>
              <a:t> </a:t>
            </a:r>
            <a:r>
              <a:rPr lang="it-IT" sz="1400" dirty="0" err="1" smtClean="0">
                <a:solidFill>
                  <a:srgbClr val="000000"/>
                </a:solidFill>
              </a:rPr>
              <a:t>unde</a:t>
            </a:r>
            <a:r>
              <a:rPr lang="it-IT" sz="1400" dirty="0" smtClean="0">
                <a:solidFill>
                  <a:srgbClr val="000000"/>
                </a:solidFill>
              </a:rPr>
              <a:t> </a:t>
            </a:r>
            <a:r>
              <a:rPr lang="it-IT" sz="1400" dirty="0" err="1" smtClean="0">
                <a:solidFill>
                  <a:srgbClr val="000000"/>
                </a:solidFill>
              </a:rPr>
              <a:t>omnis</a:t>
            </a:r>
            <a:r>
              <a:rPr lang="it-IT" sz="1400" dirty="0" smtClean="0">
                <a:solidFill>
                  <a:srgbClr val="000000"/>
                </a:solidFill>
              </a:rPr>
              <a:t> </a:t>
            </a:r>
            <a:r>
              <a:rPr lang="it-IT" sz="1400" dirty="0" err="1" smtClean="0">
                <a:solidFill>
                  <a:srgbClr val="000000"/>
                </a:solidFill>
              </a:rPr>
              <a:t>iste</a:t>
            </a:r>
            <a:r>
              <a:rPr lang="it-IT" sz="1400" dirty="0" smtClean="0">
                <a:solidFill>
                  <a:srgbClr val="000000"/>
                </a:solidFill>
              </a:rPr>
              <a:t> </a:t>
            </a:r>
            <a:r>
              <a:rPr lang="it-IT" sz="1400" dirty="0" err="1" smtClean="0">
                <a:solidFill>
                  <a:srgbClr val="000000"/>
                </a:solidFill>
              </a:rPr>
              <a:t>natus</a:t>
            </a:r>
            <a:r>
              <a:rPr lang="it-IT" sz="1400" dirty="0" smtClean="0">
                <a:solidFill>
                  <a:srgbClr val="000000"/>
                </a:solidFill>
              </a:rPr>
              <a:t> </a:t>
            </a:r>
            <a:r>
              <a:rPr lang="it-IT" sz="1400" dirty="0" err="1" smtClean="0">
                <a:solidFill>
                  <a:srgbClr val="000000"/>
                </a:solidFill>
              </a:rPr>
              <a:t>error</a:t>
            </a:r>
            <a:r>
              <a:rPr lang="it-IT" sz="1400" dirty="0" smtClean="0">
                <a:solidFill>
                  <a:srgbClr val="000000"/>
                </a:solidFill>
              </a:rPr>
              <a:t> </a:t>
            </a:r>
            <a:r>
              <a:rPr lang="it-IT" sz="1400" dirty="0" err="1" smtClean="0">
                <a:solidFill>
                  <a:srgbClr val="000000"/>
                </a:solidFill>
              </a:rPr>
              <a:t>sit</a:t>
            </a:r>
            <a:r>
              <a:rPr lang="it-IT" sz="1400" dirty="0" smtClean="0">
                <a:solidFill>
                  <a:srgbClr val="000000"/>
                </a:solidFill>
              </a:rPr>
              <a:t> </a:t>
            </a:r>
            <a:r>
              <a:rPr lang="it-IT" sz="1400" dirty="0" err="1" smtClean="0">
                <a:solidFill>
                  <a:srgbClr val="000000"/>
                </a:solidFill>
              </a:rPr>
              <a:t>voluptatem</a:t>
            </a:r>
            <a:r>
              <a:rPr lang="it-IT" sz="1400" dirty="0" smtClean="0">
                <a:solidFill>
                  <a:srgbClr val="000000"/>
                </a:solidFill>
              </a:rPr>
              <a:t> </a:t>
            </a:r>
            <a:r>
              <a:rPr lang="it-IT" sz="1400" dirty="0" err="1" smtClean="0">
                <a:solidFill>
                  <a:srgbClr val="000000"/>
                </a:solidFill>
              </a:rPr>
              <a:t>accusantium</a:t>
            </a:r>
            <a:r>
              <a:rPr lang="it-IT" sz="1400" dirty="0" smtClean="0">
                <a:solidFill>
                  <a:srgbClr val="000000"/>
                </a:solidFill>
              </a:rPr>
              <a:t> </a:t>
            </a:r>
            <a:r>
              <a:rPr lang="it-IT" sz="1400" dirty="0" err="1" smtClean="0">
                <a:solidFill>
                  <a:srgbClr val="000000"/>
                </a:solidFill>
              </a:rPr>
              <a:t>doloremque</a:t>
            </a:r>
            <a:r>
              <a:rPr lang="it-IT" sz="1400" dirty="0" smtClean="0">
                <a:solidFill>
                  <a:srgbClr val="000000"/>
                </a:solidFill>
              </a:rPr>
              <a:t> </a:t>
            </a:r>
            <a:r>
              <a:rPr lang="it-IT" sz="1400" dirty="0" err="1" smtClean="0">
                <a:solidFill>
                  <a:srgbClr val="000000"/>
                </a:solidFill>
              </a:rPr>
              <a:t>laudantium</a:t>
            </a:r>
            <a:r>
              <a:rPr lang="it-IT" sz="1400" dirty="0" smtClean="0">
                <a:solidFill>
                  <a:srgbClr val="000000"/>
                </a:solidFill>
              </a:rPr>
              <a:t>, </a:t>
            </a:r>
            <a:r>
              <a:rPr lang="it-IT" sz="1400" dirty="0" err="1" smtClean="0">
                <a:solidFill>
                  <a:srgbClr val="000000"/>
                </a:solidFill>
              </a:rPr>
              <a:t>totam</a:t>
            </a:r>
            <a:r>
              <a:rPr lang="it-IT" sz="1400" dirty="0" smtClean="0">
                <a:solidFill>
                  <a:srgbClr val="000000"/>
                </a:solidFill>
              </a:rPr>
              <a:t> rem </a:t>
            </a:r>
            <a:r>
              <a:rPr lang="it-IT" sz="1400" dirty="0" err="1" smtClean="0">
                <a:solidFill>
                  <a:srgbClr val="000000"/>
                </a:solidFill>
              </a:rPr>
              <a:t>aperiam</a:t>
            </a:r>
            <a:r>
              <a:rPr lang="it-IT" sz="1400" dirty="0" smtClean="0">
                <a:solidFill>
                  <a:srgbClr val="000000"/>
                </a:solidFill>
              </a:rPr>
              <a:t>, </a:t>
            </a:r>
            <a:r>
              <a:rPr lang="it-IT" sz="1400" dirty="0" err="1" smtClean="0">
                <a:solidFill>
                  <a:srgbClr val="000000"/>
                </a:solidFill>
              </a:rPr>
              <a:t>eaque</a:t>
            </a:r>
            <a:r>
              <a:rPr lang="it-IT" sz="1400" dirty="0" smtClean="0">
                <a:solidFill>
                  <a:srgbClr val="000000"/>
                </a:solidFill>
              </a:rPr>
              <a:t> </a:t>
            </a:r>
            <a:r>
              <a:rPr lang="it-IT" sz="1400" dirty="0" err="1" smtClean="0">
                <a:solidFill>
                  <a:srgbClr val="000000"/>
                </a:solidFill>
              </a:rPr>
              <a:t>ipsa</a:t>
            </a:r>
            <a:r>
              <a:rPr lang="it-IT" sz="1400" dirty="0" smtClean="0">
                <a:solidFill>
                  <a:srgbClr val="000000"/>
                </a:solidFill>
              </a:rPr>
              <a:t> </a:t>
            </a:r>
            <a:r>
              <a:rPr lang="it-IT" sz="1400" dirty="0" err="1" smtClean="0">
                <a:solidFill>
                  <a:srgbClr val="000000"/>
                </a:solidFill>
              </a:rPr>
              <a:t>quae</a:t>
            </a:r>
            <a:r>
              <a:rPr lang="it-IT" sz="1400" dirty="0" smtClean="0">
                <a:solidFill>
                  <a:srgbClr val="000000"/>
                </a:solidFill>
              </a:rPr>
              <a:t> ab </a:t>
            </a:r>
            <a:r>
              <a:rPr lang="it-IT" sz="1400" dirty="0" err="1" smtClean="0">
                <a:solidFill>
                  <a:srgbClr val="000000"/>
                </a:solidFill>
              </a:rPr>
              <a:t>illo</a:t>
            </a:r>
            <a:r>
              <a:rPr lang="it-IT" sz="1400" dirty="0" smtClean="0">
                <a:solidFill>
                  <a:srgbClr val="000000"/>
                </a:solidFill>
              </a:rPr>
              <a:t> inventore </a:t>
            </a:r>
            <a:r>
              <a:rPr lang="it-IT" sz="1400" dirty="0" err="1" smtClean="0">
                <a:solidFill>
                  <a:srgbClr val="000000"/>
                </a:solidFill>
              </a:rPr>
              <a:t>veritatis</a:t>
            </a:r>
            <a:r>
              <a:rPr lang="it-IT" sz="1400" dirty="0" smtClean="0">
                <a:solidFill>
                  <a:srgbClr val="000000"/>
                </a:solidFill>
              </a:rPr>
              <a:t> et quasi </a:t>
            </a:r>
            <a:r>
              <a:rPr lang="it-IT" sz="1400" dirty="0" err="1" smtClean="0">
                <a:solidFill>
                  <a:srgbClr val="000000"/>
                </a:solidFill>
              </a:rPr>
              <a:t>architecto</a:t>
            </a:r>
            <a:r>
              <a:rPr lang="it-IT" sz="1400" dirty="0" smtClean="0">
                <a:solidFill>
                  <a:srgbClr val="000000"/>
                </a:solidFill>
              </a:rPr>
              <a:t> </a:t>
            </a:r>
            <a:r>
              <a:rPr lang="it-IT" sz="1400" dirty="0" err="1" smtClean="0">
                <a:solidFill>
                  <a:srgbClr val="000000"/>
                </a:solidFill>
              </a:rPr>
              <a:t>beatae</a:t>
            </a:r>
            <a:r>
              <a:rPr lang="it-IT" sz="1400" dirty="0" smtClean="0">
                <a:solidFill>
                  <a:srgbClr val="000000"/>
                </a:solidFill>
              </a:rPr>
              <a:t> vitae </a:t>
            </a:r>
            <a:r>
              <a:rPr lang="it-IT" sz="1400" dirty="0" err="1" smtClean="0">
                <a:solidFill>
                  <a:srgbClr val="000000"/>
                </a:solidFill>
              </a:rPr>
              <a:t>dicta</a:t>
            </a:r>
            <a:r>
              <a:rPr lang="it-IT" sz="1400" dirty="0" smtClean="0">
                <a:solidFill>
                  <a:srgbClr val="000000"/>
                </a:solidFill>
              </a:rPr>
              <a:t> </a:t>
            </a:r>
            <a:r>
              <a:rPr lang="it-IT" sz="1400" dirty="0" err="1" smtClean="0">
                <a:solidFill>
                  <a:srgbClr val="000000"/>
                </a:solidFill>
              </a:rPr>
              <a:t>sunt</a:t>
            </a:r>
            <a:r>
              <a:rPr lang="it-IT" sz="1400" dirty="0" smtClean="0">
                <a:solidFill>
                  <a:srgbClr val="000000"/>
                </a:solidFill>
              </a:rPr>
              <a:t> </a:t>
            </a:r>
            <a:r>
              <a:rPr lang="it-IT" sz="1400" dirty="0" err="1" smtClean="0">
                <a:solidFill>
                  <a:srgbClr val="000000"/>
                </a:solidFill>
              </a:rPr>
              <a:t>explicabo</a:t>
            </a:r>
            <a:r>
              <a:rPr lang="it-IT" sz="1400" dirty="0" smtClean="0">
                <a:solidFill>
                  <a:srgbClr val="000000"/>
                </a:solidFill>
              </a:rPr>
              <a:t>. </a:t>
            </a:r>
          </a:p>
          <a:p>
            <a:pPr marL="0" marR="0" indent="0" algn="just" defTabSz="457200" rtl="0" eaLnBrk="1" fontAlgn="auto" latinLnBrk="0" hangingPunct="1">
              <a:lnSpc>
                <a:spcPct val="100000"/>
              </a:lnSpc>
              <a:spcBef>
                <a:spcPts val="0"/>
              </a:spcBef>
              <a:spcAft>
                <a:spcPts val="0"/>
              </a:spcAft>
              <a:buClrTx/>
              <a:buSzTx/>
              <a:buFontTx/>
              <a:buNone/>
              <a:tabLst/>
              <a:defRPr/>
            </a:pPr>
            <a:r>
              <a:rPr lang="it-IT" sz="1400" dirty="0" err="1" smtClean="0">
                <a:solidFill>
                  <a:srgbClr val="000000"/>
                </a:solidFill>
              </a:rPr>
              <a:t>Sed</a:t>
            </a:r>
            <a:r>
              <a:rPr lang="it-IT" sz="1400" dirty="0" smtClean="0">
                <a:solidFill>
                  <a:srgbClr val="000000"/>
                </a:solidFill>
              </a:rPr>
              <a:t> ut </a:t>
            </a:r>
            <a:r>
              <a:rPr lang="it-IT" sz="1400" dirty="0" err="1" smtClean="0">
                <a:solidFill>
                  <a:srgbClr val="000000"/>
                </a:solidFill>
              </a:rPr>
              <a:t>perspiciatis</a:t>
            </a:r>
            <a:r>
              <a:rPr lang="it-IT" sz="1400" dirty="0" smtClean="0">
                <a:solidFill>
                  <a:srgbClr val="000000"/>
                </a:solidFill>
              </a:rPr>
              <a:t> </a:t>
            </a:r>
            <a:r>
              <a:rPr lang="it-IT" sz="1400" dirty="0" err="1" smtClean="0">
                <a:solidFill>
                  <a:srgbClr val="000000"/>
                </a:solidFill>
              </a:rPr>
              <a:t>unde</a:t>
            </a:r>
            <a:r>
              <a:rPr lang="it-IT" sz="1400" dirty="0" smtClean="0">
                <a:solidFill>
                  <a:srgbClr val="000000"/>
                </a:solidFill>
              </a:rPr>
              <a:t> </a:t>
            </a:r>
            <a:r>
              <a:rPr lang="it-IT" sz="1400" dirty="0" err="1" smtClean="0">
                <a:solidFill>
                  <a:srgbClr val="000000"/>
                </a:solidFill>
              </a:rPr>
              <a:t>omnis</a:t>
            </a:r>
            <a:r>
              <a:rPr lang="it-IT" sz="1400" dirty="0" smtClean="0">
                <a:solidFill>
                  <a:srgbClr val="000000"/>
                </a:solidFill>
              </a:rPr>
              <a:t> </a:t>
            </a:r>
            <a:r>
              <a:rPr lang="it-IT" sz="1400" dirty="0" err="1" smtClean="0">
                <a:solidFill>
                  <a:srgbClr val="000000"/>
                </a:solidFill>
              </a:rPr>
              <a:t>iste</a:t>
            </a:r>
            <a:r>
              <a:rPr lang="it-IT" sz="1400" dirty="0" smtClean="0">
                <a:solidFill>
                  <a:srgbClr val="000000"/>
                </a:solidFill>
              </a:rPr>
              <a:t> </a:t>
            </a:r>
            <a:r>
              <a:rPr lang="it-IT" sz="1400" dirty="0" err="1" smtClean="0">
                <a:solidFill>
                  <a:srgbClr val="000000"/>
                </a:solidFill>
              </a:rPr>
              <a:t>natus</a:t>
            </a:r>
            <a:r>
              <a:rPr lang="it-IT" sz="1400" dirty="0" smtClean="0">
                <a:solidFill>
                  <a:srgbClr val="000000"/>
                </a:solidFill>
              </a:rPr>
              <a:t> </a:t>
            </a:r>
            <a:r>
              <a:rPr lang="it-IT" sz="1400" dirty="0" err="1" smtClean="0">
                <a:solidFill>
                  <a:srgbClr val="000000"/>
                </a:solidFill>
              </a:rPr>
              <a:t>error</a:t>
            </a:r>
            <a:r>
              <a:rPr lang="it-IT" sz="1400" dirty="0" smtClean="0">
                <a:solidFill>
                  <a:srgbClr val="000000"/>
                </a:solidFill>
              </a:rPr>
              <a:t> </a:t>
            </a:r>
            <a:r>
              <a:rPr lang="it-IT" sz="1400" dirty="0" err="1" smtClean="0">
                <a:solidFill>
                  <a:srgbClr val="000000"/>
                </a:solidFill>
              </a:rPr>
              <a:t>sit</a:t>
            </a:r>
            <a:r>
              <a:rPr lang="it-IT" sz="1400" dirty="0" smtClean="0">
                <a:solidFill>
                  <a:srgbClr val="000000"/>
                </a:solidFill>
              </a:rPr>
              <a:t> </a:t>
            </a:r>
            <a:r>
              <a:rPr lang="it-IT" sz="1400" dirty="0" err="1" smtClean="0">
                <a:solidFill>
                  <a:srgbClr val="000000"/>
                </a:solidFill>
              </a:rPr>
              <a:t>voluptatem</a:t>
            </a:r>
            <a:r>
              <a:rPr lang="it-IT" sz="1400" dirty="0" smtClean="0">
                <a:solidFill>
                  <a:srgbClr val="000000"/>
                </a:solidFill>
              </a:rPr>
              <a:t> </a:t>
            </a:r>
            <a:r>
              <a:rPr lang="it-IT" sz="1400" dirty="0" err="1" smtClean="0">
                <a:solidFill>
                  <a:srgbClr val="000000"/>
                </a:solidFill>
              </a:rPr>
              <a:t>accusantium</a:t>
            </a:r>
            <a:r>
              <a:rPr lang="it-IT" sz="1400" dirty="0" smtClean="0">
                <a:solidFill>
                  <a:srgbClr val="000000"/>
                </a:solidFill>
              </a:rPr>
              <a:t> </a:t>
            </a:r>
            <a:r>
              <a:rPr lang="it-IT" sz="1400" dirty="0" err="1" smtClean="0">
                <a:solidFill>
                  <a:srgbClr val="000000"/>
                </a:solidFill>
              </a:rPr>
              <a:t>doloremque</a:t>
            </a:r>
            <a:r>
              <a:rPr lang="it-IT" sz="1400" dirty="0" smtClean="0">
                <a:solidFill>
                  <a:srgbClr val="000000"/>
                </a:solidFill>
              </a:rPr>
              <a:t> </a:t>
            </a:r>
            <a:r>
              <a:rPr lang="it-IT" sz="1400" dirty="0" err="1" smtClean="0">
                <a:solidFill>
                  <a:srgbClr val="000000"/>
                </a:solidFill>
              </a:rPr>
              <a:t>laudantium</a:t>
            </a:r>
            <a:r>
              <a:rPr lang="it-IT" sz="1400" dirty="0" smtClean="0">
                <a:solidFill>
                  <a:srgbClr val="000000"/>
                </a:solidFill>
              </a:rPr>
              <a:t>,. </a:t>
            </a:r>
          </a:p>
        </p:txBody>
      </p:sp>
    </p:spTree>
    <p:extLst>
      <p:ext uri="{BB962C8B-B14F-4D97-AF65-F5344CB8AC3E}">
        <p14:creationId xmlns:p14="http://schemas.microsoft.com/office/powerpoint/2010/main" val="30420724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1193800" y="274638"/>
            <a:ext cx="5156200" cy="1143000"/>
          </a:xfrm>
          <a:prstGeom prst="rect">
            <a:avLst/>
          </a:prstGeom>
        </p:spPr>
        <p:txBody>
          <a:bodyPr vert="horz" lIns="91440" tIns="45720" rIns="91440" bIns="45720" rtlCol="0" anchor="ctr">
            <a:normAutofit/>
          </a:bodyPr>
          <a:lstStyle/>
          <a:p>
            <a:r>
              <a:rPr lang="it-IT" dirty="0" smtClean="0"/>
              <a:t>FARE CLIC PER MODIFICARE STILE</a:t>
            </a:r>
            <a:endParaRPr lang="it-IT" dirty="0"/>
          </a:p>
        </p:txBody>
      </p:sp>
      <p:sp>
        <p:nvSpPr>
          <p:cNvPr id="3" name="Segnaposto testo 2"/>
          <p:cNvSpPr>
            <a:spLocks noGrp="1"/>
          </p:cNvSpPr>
          <p:nvPr>
            <p:ph type="body" idx="1"/>
          </p:nvPr>
        </p:nvSpPr>
        <p:spPr>
          <a:xfrm>
            <a:off x="1293813" y="3581401"/>
            <a:ext cx="7391400" cy="2482850"/>
          </a:xfrm>
          <a:prstGeom prst="rect">
            <a:avLst/>
          </a:prstGeom>
        </p:spPr>
        <p:txBody>
          <a:bodyPr vert="horz" lIns="91440" tIns="45720" rIns="91440" bIns="45720" rtlCol="0">
            <a:normAutofit/>
          </a:bodyPr>
          <a:lstStyle/>
          <a:p>
            <a:pPr lvl="0"/>
            <a:r>
              <a:rPr lang="it-IT" dirty="0" err="1" smtClean="0"/>
              <a:t>Sed</a:t>
            </a:r>
            <a:r>
              <a:rPr lang="it-IT" dirty="0" smtClean="0"/>
              <a:t> ut </a:t>
            </a:r>
            <a:r>
              <a:rPr lang="it-IT" dirty="0" err="1" smtClean="0"/>
              <a:t>perspiciatis</a:t>
            </a:r>
            <a:r>
              <a:rPr lang="it-IT" dirty="0" smtClean="0"/>
              <a:t> </a:t>
            </a:r>
            <a:r>
              <a:rPr lang="it-IT" dirty="0" err="1" smtClean="0"/>
              <a:t>unde</a:t>
            </a:r>
            <a:r>
              <a:rPr lang="it-IT" dirty="0" smtClean="0"/>
              <a:t> </a:t>
            </a:r>
            <a:r>
              <a:rPr lang="it-IT" dirty="0" err="1" smtClean="0"/>
              <a:t>omnis</a:t>
            </a:r>
            <a:r>
              <a:rPr lang="it-IT" dirty="0" smtClean="0"/>
              <a:t> </a:t>
            </a:r>
            <a:r>
              <a:rPr lang="it-IT" dirty="0" err="1" smtClean="0"/>
              <a:t>iste</a:t>
            </a:r>
            <a:r>
              <a:rPr lang="it-IT" dirty="0" smtClean="0"/>
              <a:t> </a:t>
            </a:r>
            <a:r>
              <a:rPr lang="it-IT" dirty="0" err="1" smtClean="0"/>
              <a:t>natus</a:t>
            </a:r>
            <a:r>
              <a:rPr lang="it-IT" dirty="0" smtClean="0"/>
              <a:t> Secondo livello</a:t>
            </a:r>
          </a:p>
          <a:p>
            <a:pPr lvl="2"/>
            <a:r>
              <a:rPr lang="it-IT" dirty="0" smtClean="0"/>
              <a:t>Terzo livello</a:t>
            </a:r>
          </a:p>
          <a:p>
            <a:pPr lvl="3"/>
            <a:r>
              <a:rPr lang="it-IT" dirty="0" smtClean="0"/>
              <a:t>Quarto livello</a:t>
            </a:r>
          </a:p>
          <a:p>
            <a:pPr lvl="4"/>
            <a:r>
              <a:rPr lang="it-IT" dirty="0" smtClean="0"/>
              <a:t>Quinto livello</a:t>
            </a:r>
            <a:br>
              <a:rPr lang="it-IT" dirty="0" smtClean="0"/>
            </a:br>
            <a:endParaRPr lang="it-IT" dirty="0"/>
          </a:p>
        </p:txBody>
      </p:sp>
    </p:spTree>
    <p:extLst>
      <p:ext uri="{BB962C8B-B14F-4D97-AF65-F5344CB8AC3E}">
        <p14:creationId xmlns:p14="http://schemas.microsoft.com/office/powerpoint/2010/main" val="394736465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8" r:id="rId3"/>
    <p:sldLayoutId id="2147483691" r:id="rId4"/>
  </p:sldLayoutIdLst>
  <p:hf hdr="0" ftr="0" dt="0"/>
  <p:txStyles>
    <p:titleStyle>
      <a:lvl1pPr algn="l" defTabSz="457200" rtl="0" eaLnBrk="1" latinLnBrk="0" hangingPunct="1">
        <a:spcBef>
          <a:spcPct val="0"/>
        </a:spcBef>
        <a:buNone/>
        <a:defRPr sz="2800" b="1" kern="1200" cap="all">
          <a:solidFill>
            <a:schemeClr val="accent5"/>
          </a:solidFill>
          <a:latin typeface="Helvetica"/>
          <a:ea typeface="+mj-ea"/>
          <a:cs typeface="+mj-cs"/>
        </a:defRPr>
      </a:lvl1pPr>
    </p:titleStyle>
    <p:bodyStyle>
      <a:lvl1pPr marL="0" indent="-342000" algn="l" defTabSz="457200" rtl="0" eaLnBrk="1" latinLnBrk="0" hangingPunct="1">
        <a:spcBef>
          <a:spcPts val="0"/>
        </a:spcBef>
        <a:spcAft>
          <a:spcPts val="0"/>
        </a:spcAft>
        <a:buClr>
          <a:schemeClr val="accent5"/>
        </a:buClr>
        <a:buSzPct val="100000"/>
        <a:buFont typeface="Arial"/>
        <a:buChar char="•"/>
        <a:defRPr sz="2000" kern="1200" baseline="0">
          <a:ln>
            <a:noFill/>
          </a:ln>
          <a:solidFill>
            <a:schemeClr val="tx1"/>
          </a:solidFill>
          <a:latin typeface="Helvetica"/>
          <a:ea typeface="+mn-ea"/>
          <a:cs typeface="+mn-cs"/>
        </a:defRPr>
      </a:lvl1pPr>
      <a:lvl2pPr marL="597600" indent="-252000" algn="l" defTabSz="457200" rtl="0" eaLnBrk="1" latinLnBrk="0" hangingPunct="1">
        <a:spcBef>
          <a:spcPct val="20000"/>
        </a:spcBef>
        <a:buClr>
          <a:schemeClr val="accent3"/>
        </a:buClr>
        <a:buFont typeface="Courier New"/>
        <a:buChar char="o"/>
        <a:defRPr sz="1800" kern="1200">
          <a:solidFill>
            <a:schemeClr val="tx1"/>
          </a:solidFill>
          <a:latin typeface="Helvetica"/>
          <a:ea typeface="+mn-ea"/>
          <a:cs typeface="+mn-cs"/>
        </a:defRPr>
      </a:lvl2pPr>
      <a:lvl3pPr marL="1143000" indent="-228600" algn="l" defTabSz="457200" rtl="0" eaLnBrk="1" latinLnBrk="0" hangingPunct="1">
        <a:spcBef>
          <a:spcPct val="20000"/>
        </a:spcBef>
        <a:buFont typeface="Arial"/>
        <a:buChar char="•"/>
        <a:defRPr sz="1400" kern="1200">
          <a:solidFill>
            <a:schemeClr val="tx1"/>
          </a:solidFill>
          <a:latin typeface="Helvetica"/>
          <a:ea typeface="+mn-ea"/>
          <a:cs typeface="+mn-cs"/>
        </a:defRPr>
      </a:lvl3pPr>
      <a:lvl4pPr marL="1600200" indent="-228600" algn="l" defTabSz="457200" rtl="0" eaLnBrk="1" latinLnBrk="0" hangingPunct="1">
        <a:spcBef>
          <a:spcPct val="20000"/>
        </a:spcBef>
        <a:buFont typeface="Arial"/>
        <a:buChar char="–"/>
        <a:defRPr sz="1400" kern="1200">
          <a:solidFill>
            <a:schemeClr val="tx1"/>
          </a:solidFill>
          <a:latin typeface="Helvetica"/>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Helvetic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cereq.fr/" TargetMode="External"/><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7.emf"/><Relationship Id="rId4" Type="http://schemas.openxmlformats.org/officeDocument/2006/relationships/image" Target="../media/image2.emf"/><Relationship Id="rId9" Type="http://schemas.openxmlformats.org/officeDocument/2006/relationships/image" Target="../media/image6.gif"/></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CasellaDiTesto 1"/>
          <p:cNvSpPr txBox="1"/>
          <p:nvPr/>
        </p:nvSpPr>
        <p:spPr>
          <a:xfrm>
            <a:off x="0" y="2431213"/>
            <a:ext cx="9144000" cy="584775"/>
          </a:xfrm>
          <a:prstGeom prst="rect">
            <a:avLst/>
          </a:prstGeom>
          <a:noFill/>
        </p:spPr>
        <p:txBody>
          <a:bodyPr wrap="square" rtlCol="0">
            <a:spAutoFit/>
          </a:bodyPr>
          <a:lstStyle/>
          <a:p>
            <a:pPr algn="ctr"/>
            <a:r>
              <a:rPr lang="it-IT" sz="3200" b="1" dirty="0" smtClean="0">
                <a:solidFill>
                  <a:srgbClr val="003374"/>
                </a:solidFill>
                <a:latin typeface="Calibri"/>
                <a:cs typeface="Calibri"/>
              </a:rPr>
              <a:t>Kick-off meeting</a:t>
            </a:r>
            <a:endParaRPr lang="it-IT" sz="3200" b="1" dirty="0">
              <a:solidFill>
                <a:srgbClr val="003374"/>
              </a:solidFill>
              <a:latin typeface="Calibri"/>
              <a:cs typeface="Calibri"/>
            </a:endParaRPr>
          </a:p>
        </p:txBody>
      </p:sp>
      <p:sp>
        <p:nvSpPr>
          <p:cNvPr id="4" name="CasellaDiTesto 3"/>
          <p:cNvSpPr txBox="1"/>
          <p:nvPr/>
        </p:nvSpPr>
        <p:spPr>
          <a:xfrm>
            <a:off x="-223838" y="5109591"/>
            <a:ext cx="9144000" cy="338554"/>
          </a:xfrm>
          <a:prstGeom prst="rect">
            <a:avLst/>
          </a:prstGeom>
          <a:noFill/>
        </p:spPr>
        <p:txBody>
          <a:bodyPr wrap="square" rtlCol="0">
            <a:spAutoFit/>
          </a:bodyPr>
          <a:lstStyle/>
          <a:p>
            <a:pPr algn="r"/>
            <a:r>
              <a:rPr lang="it-IT" sz="1600" i="1" dirty="0" smtClean="0">
                <a:solidFill>
                  <a:srgbClr val="003374"/>
                </a:solidFill>
                <a:latin typeface="Cambria"/>
                <a:cs typeface="Cambria"/>
              </a:rPr>
              <a:t>Claudio </a:t>
            </a:r>
            <a:r>
              <a:rPr lang="it-IT" sz="1600" i="1" dirty="0">
                <a:solidFill>
                  <a:srgbClr val="003374"/>
                </a:solidFill>
                <a:latin typeface="Cambria"/>
                <a:cs typeface="Cambria"/>
              </a:rPr>
              <a:t>M</a:t>
            </a:r>
            <a:r>
              <a:rPr lang="it-IT" sz="1600" i="1" dirty="0" smtClean="0">
                <a:solidFill>
                  <a:srgbClr val="003374"/>
                </a:solidFill>
                <a:latin typeface="Cambria"/>
                <a:cs typeface="Cambria"/>
              </a:rPr>
              <a:t>aria Vitali</a:t>
            </a:r>
            <a:endParaRPr lang="it-IT" sz="1600" i="1" dirty="0">
              <a:solidFill>
                <a:srgbClr val="003374"/>
              </a:solidFill>
              <a:latin typeface="Cambria"/>
              <a:cs typeface="Cambria"/>
            </a:endParaRPr>
          </a:p>
        </p:txBody>
      </p:sp>
      <p:sp>
        <p:nvSpPr>
          <p:cNvPr id="6" name="CasellaDiTesto 5"/>
          <p:cNvSpPr txBox="1"/>
          <p:nvPr/>
        </p:nvSpPr>
        <p:spPr>
          <a:xfrm>
            <a:off x="66675" y="3015988"/>
            <a:ext cx="9144000" cy="400110"/>
          </a:xfrm>
          <a:prstGeom prst="rect">
            <a:avLst/>
          </a:prstGeom>
          <a:noFill/>
        </p:spPr>
        <p:txBody>
          <a:bodyPr wrap="square" rtlCol="0">
            <a:spAutoFit/>
          </a:bodyPr>
          <a:lstStyle/>
          <a:p>
            <a:pPr algn="ctr"/>
            <a:r>
              <a:rPr lang="en-US" sz="2000" b="1" dirty="0" smtClean="0">
                <a:solidFill>
                  <a:srgbClr val="002060"/>
                </a:solidFill>
                <a:ea typeface="Calibri"/>
                <a:cs typeface="Times New Roman"/>
              </a:rPr>
              <a:t>WP 5. </a:t>
            </a:r>
            <a:r>
              <a:rPr lang="en-US" sz="2000" b="1" dirty="0" smtClean="0">
                <a:solidFill>
                  <a:srgbClr val="002060"/>
                </a:solidFill>
                <a:ea typeface="Calibri"/>
                <a:cs typeface="Times New Roman"/>
              </a:rPr>
              <a:t>Monitoring and evaluation</a:t>
            </a:r>
            <a:endParaRPr lang="it-IT" sz="2000" i="1" dirty="0">
              <a:solidFill>
                <a:srgbClr val="003374"/>
              </a:solidFill>
              <a:latin typeface="Calibri"/>
              <a:cs typeface="Calibri"/>
            </a:endParaRPr>
          </a:p>
        </p:txBody>
      </p:sp>
      <p:sp>
        <p:nvSpPr>
          <p:cNvPr id="7" name="CasellaDiTesto 6"/>
          <p:cNvSpPr txBox="1"/>
          <p:nvPr/>
        </p:nvSpPr>
        <p:spPr>
          <a:xfrm>
            <a:off x="66675" y="1944993"/>
            <a:ext cx="9144000" cy="430887"/>
          </a:xfrm>
          <a:prstGeom prst="rect">
            <a:avLst/>
          </a:prstGeom>
          <a:noFill/>
        </p:spPr>
        <p:txBody>
          <a:bodyPr wrap="square" rtlCol="0">
            <a:spAutoFit/>
          </a:bodyPr>
          <a:lstStyle/>
          <a:p>
            <a:pPr algn="ctr"/>
            <a:r>
              <a:rPr lang="it-IT" sz="2200" i="1" dirty="0" smtClean="0">
                <a:solidFill>
                  <a:srgbClr val="38A748"/>
                </a:solidFill>
                <a:latin typeface="Cambria"/>
                <a:cs typeface="Cambria"/>
              </a:rPr>
              <a:t>Rome</a:t>
            </a:r>
            <a:r>
              <a:rPr lang="it-IT" sz="2200" i="1" dirty="0">
                <a:solidFill>
                  <a:srgbClr val="38A748"/>
                </a:solidFill>
                <a:latin typeface="Cambria"/>
                <a:cs typeface="Cambria"/>
              </a:rPr>
              <a:t>, </a:t>
            </a:r>
            <a:r>
              <a:rPr lang="it-IT" sz="2200" i="1" dirty="0" smtClean="0">
                <a:solidFill>
                  <a:srgbClr val="38A748"/>
                </a:solidFill>
                <a:latin typeface="Cambria"/>
                <a:cs typeface="Cambria"/>
              </a:rPr>
              <a:t>21</a:t>
            </a:r>
            <a:r>
              <a:rPr lang="it-IT" sz="2200" i="1" baseline="30000" dirty="0" smtClean="0">
                <a:solidFill>
                  <a:srgbClr val="38A748"/>
                </a:solidFill>
                <a:latin typeface="Cambria"/>
                <a:cs typeface="Cambria"/>
              </a:rPr>
              <a:t>th</a:t>
            </a:r>
            <a:r>
              <a:rPr lang="it-IT" sz="2200" i="1" dirty="0" smtClean="0">
                <a:solidFill>
                  <a:srgbClr val="38A748"/>
                </a:solidFill>
                <a:latin typeface="Cambria"/>
                <a:cs typeface="Cambria"/>
              </a:rPr>
              <a:t>-22</a:t>
            </a:r>
            <a:r>
              <a:rPr lang="it-IT" sz="2200" i="1" baseline="30000" dirty="0" smtClean="0">
                <a:solidFill>
                  <a:srgbClr val="38A748"/>
                </a:solidFill>
                <a:latin typeface="Cambria"/>
                <a:cs typeface="Cambria"/>
              </a:rPr>
              <a:t>th </a:t>
            </a:r>
            <a:r>
              <a:rPr lang="it-IT" sz="2200" i="1" dirty="0" err="1" smtClean="0">
                <a:solidFill>
                  <a:srgbClr val="38A748"/>
                </a:solidFill>
                <a:latin typeface="Cambria"/>
                <a:cs typeface="Cambria"/>
              </a:rPr>
              <a:t>June</a:t>
            </a:r>
            <a:r>
              <a:rPr lang="it-IT" sz="2200" i="1" dirty="0" smtClean="0">
                <a:solidFill>
                  <a:srgbClr val="38A748"/>
                </a:solidFill>
                <a:latin typeface="Cambria"/>
                <a:cs typeface="Cambria"/>
              </a:rPr>
              <a:t> 2018</a:t>
            </a:r>
            <a:endParaRPr lang="it-IT" sz="2200" i="1" dirty="0">
              <a:solidFill>
                <a:srgbClr val="38A748"/>
              </a:solidFill>
              <a:latin typeface="Cambria"/>
              <a:cs typeface="Cambria"/>
            </a:endParaRPr>
          </a:p>
        </p:txBody>
      </p:sp>
      <p:sp>
        <p:nvSpPr>
          <p:cNvPr id="5" name="CasellaDiTesto 4"/>
          <p:cNvSpPr txBox="1"/>
          <p:nvPr/>
        </p:nvSpPr>
        <p:spPr>
          <a:xfrm>
            <a:off x="397669" y="3416098"/>
            <a:ext cx="8396287" cy="1554272"/>
          </a:xfrm>
          <a:prstGeom prst="rect">
            <a:avLst/>
          </a:prstGeom>
          <a:noFill/>
        </p:spPr>
        <p:txBody>
          <a:bodyPr wrap="square" rtlCol="0">
            <a:spAutoFit/>
          </a:bodyPr>
          <a:lstStyle/>
          <a:p>
            <a:pPr algn="ctr"/>
            <a:r>
              <a:rPr lang="en-US" sz="2000" b="1" dirty="0">
                <a:solidFill>
                  <a:schemeClr val="accent5">
                    <a:lumMod val="75000"/>
                  </a:schemeClr>
                </a:solidFill>
                <a:latin typeface="Helvetica"/>
                <a:cs typeface="Helvetica"/>
              </a:rPr>
              <a:t>E.QU.A.L</a:t>
            </a:r>
            <a:r>
              <a:rPr lang="en-US" sz="2000" b="1" dirty="0" smtClean="0">
                <a:solidFill>
                  <a:schemeClr val="accent5">
                    <a:lumMod val="75000"/>
                  </a:schemeClr>
                </a:solidFill>
                <a:latin typeface="Helvetica"/>
                <a:cs typeface="Helvetica"/>
              </a:rPr>
              <a:t>. </a:t>
            </a:r>
          </a:p>
          <a:p>
            <a:pPr algn="ctr"/>
            <a:r>
              <a:rPr lang="en-US" b="1" dirty="0" smtClean="0">
                <a:solidFill>
                  <a:schemeClr val="accent5">
                    <a:lumMod val="75000"/>
                  </a:schemeClr>
                </a:solidFill>
                <a:latin typeface="Helvetica"/>
                <a:cs typeface="Helvetica"/>
              </a:rPr>
              <a:t>Enhancing </a:t>
            </a:r>
            <a:r>
              <a:rPr lang="en-US" b="1" dirty="0">
                <a:solidFill>
                  <a:schemeClr val="accent5">
                    <a:lumMod val="75000"/>
                  </a:schemeClr>
                </a:solidFill>
                <a:latin typeface="Helvetica"/>
                <a:cs typeface="Helvetica"/>
              </a:rPr>
              <a:t>Qualification of Adult Learners </a:t>
            </a:r>
            <a:endParaRPr lang="en-US" b="1" dirty="0" smtClean="0">
              <a:solidFill>
                <a:schemeClr val="accent5">
                  <a:lumMod val="75000"/>
                </a:schemeClr>
              </a:solidFill>
              <a:latin typeface="Helvetica"/>
              <a:cs typeface="Helvetica"/>
            </a:endParaRPr>
          </a:p>
          <a:p>
            <a:pPr algn="ctr"/>
            <a:r>
              <a:rPr lang="en-US" b="1" dirty="0" smtClean="0">
                <a:solidFill>
                  <a:schemeClr val="accent5">
                    <a:lumMod val="75000"/>
                  </a:schemeClr>
                </a:solidFill>
                <a:latin typeface="Helvetica"/>
                <a:cs typeface="Helvetica"/>
              </a:rPr>
              <a:t>through </a:t>
            </a:r>
            <a:r>
              <a:rPr lang="en-US" b="1" dirty="0">
                <a:solidFill>
                  <a:schemeClr val="accent5">
                    <a:lumMod val="75000"/>
                  </a:schemeClr>
                </a:solidFill>
                <a:latin typeface="Helvetica"/>
                <a:cs typeface="Helvetica"/>
              </a:rPr>
              <a:t>the implementation of </a:t>
            </a:r>
            <a:r>
              <a:rPr lang="en-US" b="1" dirty="0" err="1" smtClean="0">
                <a:solidFill>
                  <a:schemeClr val="accent5">
                    <a:lumMod val="75000"/>
                  </a:schemeClr>
                </a:solidFill>
                <a:latin typeface="Helvetica"/>
                <a:cs typeface="Helvetica"/>
              </a:rPr>
              <a:t>Upskilling</a:t>
            </a:r>
            <a:r>
              <a:rPr lang="en-US" b="1" dirty="0" smtClean="0">
                <a:solidFill>
                  <a:schemeClr val="accent5">
                    <a:lumMod val="75000"/>
                  </a:schemeClr>
                </a:solidFill>
                <a:latin typeface="Helvetica"/>
                <a:cs typeface="Helvetica"/>
              </a:rPr>
              <a:t> pathways</a:t>
            </a:r>
          </a:p>
          <a:p>
            <a:pPr algn="ctr"/>
            <a:endParaRPr lang="en-US" b="1" dirty="0" smtClean="0">
              <a:solidFill>
                <a:schemeClr val="accent5">
                  <a:lumMod val="75000"/>
                </a:schemeClr>
              </a:solidFill>
              <a:latin typeface="Helvetica"/>
              <a:cs typeface="Helvetica"/>
            </a:endParaRPr>
          </a:p>
          <a:p>
            <a:pPr algn="ctr"/>
            <a:r>
              <a:rPr lang="en-US" sz="1050" dirty="0" err="1" smtClean="0">
                <a:solidFill>
                  <a:schemeClr val="accent5">
                    <a:lumMod val="75000"/>
                  </a:schemeClr>
                </a:solidFill>
                <a:latin typeface="Helvetica"/>
                <a:cs typeface="Helvetica"/>
              </a:rPr>
              <a:t>EaSI</a:t>
            </a:r>
            <a:r>
              <a:rPr lang="en-US" sz="1050" dirty="0" smtClean="0">
                <a:solidFill>
                  <a:schemeClr val="accent5">
                    <a:lumMod val="75000"/>
                  </a:schemeClr>
                </a:solidFill>
                <a:latin typeface="Helvetica"/>
                <a:cs typeface="Helvetica"/>
              </a:rPr>
              <a:t> </a:t>
            </a:r>
            <a:r>
              <a:rPr lang="en-US" sz="1050" dirty="0" err="1">
                <a:solidFill>
                  <a:schemeClr val="accent5">
                    <a:lumMod val="75000"/>
                  </a:schemeClr>
                </a:solidFill>
                <a:latin typeface="Helvetica"/>
                <a:cs typeface="Helvetica"/>
              </a:rPr>
              <a:t>programme</a:t>
            </a:r>
            <a:r>
              <a:rPr lang="en-US" sz="1050" dirty="0">
                <a:solidFill>
                  <a:schemeClr val="accent5">
                    <a:lumMod val="75000"/>
                  </a:schemeClr>
                </a:solidFill>
                <a:latin typeface="Helvetica"/>
                <a:cs typeface="Helvetica"/>
              </a:rPr>
              <a:t> – Awareness-raising activities in Member States on “Upskilling Pathways: New Opportunities for Adults” </a:t>
            </a:r>
            <a:endParaRPr lang="en-US" sz="1050" dirty="0" smtClean="0">
              <a:solidFill>
                <a:schemeClr val="accent5">
                  <a:lumMod val="75000"/>
                </a:schemeClr>
              </a:solidFill>
              <a:latin typeface="Helvetica"/>
              <a:cs typeface="Helvetica"/>
            </a:endParaRPr>
          </a:p>
          <a:p>
            <a:pPr algn="ctr"/>
            <a:r>
              <a:rPr lang="en-US" sz="1050" dirty="0" smtClean="0">
                <a:solidFill>
                  <a:schemeClr val="accent5">
                    <a:lumMod val="75000"/>
                  </a:schemeClr>
                </a:solidFill>
                <a:latin typeface="Helvetica"/>
                <a:cs typeface="Helvetica"/>
              </a:rPr>
              <a:t>Call </a:t>
            </a:r>
            <a:r>
              <a:rPr lang="en-US" sz="1050" dirty="0">
                <a:solidFill>
                  <a:schemeClr val="accent5">
                    <a:lumMod val="75000"/>
                  </a:schemeClr>
                </a:solidFill>
                <a:latin typeface="Helvetica"/>
                <a:cs typeface="Helvetica"/>
              </a:rPr>
              <a:t>for proposals VP/2017/011</a:t>
            </a:r>
            <a:endParaRPr lang="it-IT" sz="1400" dirty="0" smtClean="0">
              <a:solidFill>
                <a:schemeClr val="accent5">
                  <a:lumMod val="75000"/>
                </a:schemeClr>
              </a:solidFill>
              <a:latin typeface="Helvetica"/>
              <a:cs typeface="Helvetica"/>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76" y="5636470"/>
            <a:ext cx="1543050" cy="738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ttangolo 7"/>
          <p:cNvSpPr/>
          <p:nvPr/>
        </p:nvSpPr>
        <p:spPr>
          <a:xfrm>
            <a:off x="66675" y="6453931"/>
            <a:ext cx="4572000" cy="307777"/>
          </a:xfrm>
          <a:prstGeom prst="rect">
            <a:avLst/>
          </a:prstGeom>
        </p:spPr>
        <p:txBody>
          <a:bodyPr>
            <a:spAutoFit/>
          </a:bodyPr>
          <a:lstStyle/>
          <a:p>
            <a:r>
              <a:rPr lang="en-US" sz="700" dirty="0"/>
              <a:t>EUROPEAN COMMISSION</a:t>
            </a:r>
          </a:p>
          <a:p>
            <a:r>
              <a:rPr lang="en-US" sz="700" dirty="0"/>
              <a:t>DG Employment, Social Affairs and Inclusion</a:t>
            </a:r>
            <a:endParaRPr lang="it-IT" sz="700" dirty="0"/>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3750" y="5886091"/>
            <a:ext cx="1639366" cy="488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43952" y="5739162"/>
            <a:ext cx="868657" cy="868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67612" y="5830237"/>
            <a:ext cx="1352550" cy="549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Immagine 15" descr="Logo Cereq">
            <a:hlinkClick r:id="rId8" tooltip="&quot;Accueil&quot;"/>
          </p:cNvPr>
          <p:cNvPicPr/>
          <p:nvPr/>
        </p:nvPicPr>
        <p:blipFill>
          <a:blip r:embed="rId9">
            <a:extLst>
              <a:ext uri="{28A0092B-C50C-407E-A947-70E740481C1C}">
                <a14:useLocalDpi xmlns:a14="http://schemas.microsoft.com/office/drawing/2010/main" val="0"/>
              </a:ext>
            </a:extLst>
          </a:blip>
          <a:srcRect/>
          <a:stretch>
            <a:fillRect/>
          </a:stretch>
        </p:blipFill>
        <p:spPr bwMode="auto">
          <a:xfrm>
            <a:off x="1846899" y="5916718"/>
            <a:ext cx="1143951" cy="463072"/>
          </a:xfrm>
          <a:prstGeom prst="rect">
            <a:avLst/>
          </a:prstGeom>
          <a:noFill/>
          <a:ln>
            <a:noFill/>
          </a:ln>
        </p:spPr>
      </p:pic>
      <p:pic>
        <p:nvPicPr>
          <p:cNvPr id="1033"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24474" y="5794077"/>
            <a:ext cx="910779" cy="813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85455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410448" y="281399"/>
            <a:ext cx="6333252" cy="400110"/>
          </a:xfrm>
          <a:prstGeom prst="rect">
            <a:avLst/>
          </a:prstGeom>
          <a:noFill/>
        </p:spPr>
        <p:txBody>
          <a:bodyPr wrap="square" rtlCol="0">
            <a:spAutoFit/>
          </a:bodyPr>
          <a:lstStyle/>
          <a:p>
            <a:r>
              <a:rPr lang="en-US" sz="2000" b="1" i="1" dirty="0">
                <a:solidFill>
                  <a:srgbClr val="38A748"/>
                </a:solidFill>
                <a:latin typeface="Cambria"/>
                <a:cs typeface="Cambria"/>
              </a:rPr>
              <a:t>WP 5  - MONITORING/EVALUATION</a:t>
            </a:r>
            <a:endParaRPr lang="en-US"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10</a:t>
            </a:fld>
            <a:endParaRPr lang="it-IT" sz="1200" dirty="0">
              <a:solidFill>
                <a:srgbClr val="003374"/>
              </a:solidFill>
              <a:latin typeface="Calibri light"/>
              <a:cs typeface="Calibri light"/>
            </a:endParaRPr>
          </a:p>
        </p:txBody>
      </p:sp>
      <p:sp>
        <p:nvSpPr>
          <p:cNvPr id="8" name="CasellaDiTesto 7"/>
          <p:cNvSpPr txBox="1"/>
          <p:nvPr/>
        </p:nvSpPr>
        <p:spPr>
          <a:xfrm>
            <a:off x="410448" y="1162050"/>
            <a:ext cx="8077200" cy="4093428"/>
          </a:xfrm>
          <a:prstGeom prst="rect">
            <a:avLst/>
          </a:prstGeom>
          <a:noFill/>
        </p:spPr>
        <p:txBody>
          <a:bodyPr wrap="square" rtlCol="0">
            <a:spAutoFit/>
          </a:bodyPr>
          <a:lstStyle/>
          <a:p>
            <a:pPr algn="ctr"/>
            <a:r>
              <a:rPr lang="en-US" sz="2000" b="1" dirty="0" smtClean="0">
                <a:solidFill>
                  <a:srgbClr val="003374"/>
                </a:solidFill>
                <a:latin typeface="Cambria" panose="02040503050406030204" pitchFamily="18" charset="0"/>
                <a:ea typeface="Tahoma" panose="020B0604030504040204" pitchFamily="34" charset="0"/>
                <a:cs typeface="Tahoma" panose="020B0604030504040204" pitchFamily="34" charset="0"/>
              </a:rPr>
              <a:t>All </a:t>
            </a:r>
            <a:r>
              <a:rPr lang="en-US" sz="2000" b="1" dirty="0">
                <a:solidFill>
                  <a:srgbClr val="003374"/>
                </a:solidFill>
                <a:latin typeface="Cambria" panose="02040503050406030204" pitchFamily="18" charset="0"/>
                <a:ea typeface="Tahoma" panose="020B0604030504040204" pitchFamily="34" charset="0"/>
                <a:cs typeface="Tahoma" panose="020B0604030504040204" pitchFamily="34" charset="0"/>
              </a:rPr>
              <a:t>project partners are in charge of:</a:t>
            </a:r>
          </a:p>
          <a:p>
            <a:endParaRPr lang="en-US" sz="2000" dirty="0">
              <a:solidFill>
                <a:srgbClr val="003374"/>
              </a:solidFill>
              <a:latin typeface="Cambria" panose="02040503050406030204" pitchFamily="18" charset="0"/>
              <a:ea typeface="Tahoma" panose="020B0604030504040204" pitchFamily="34" charset="0"/>
              <a:cs typeface="Tahoma" panose="020B0604030504040204" pitchFamily="34" charset="0"/>
            </a:endParaRPr>
          </a:p>
          <a:p>
            <a:pPr marL="285750" indent="-285750">
              <a:buFont typeface="Arial" pitchFamily="34" charset="0"/>
              <a:buChar char="•"/>
            </a:pPr>
            <a:r>
              <a:rPr lang="en-US" sz="2000" dirty="0">
                <a:solidFill>
                  <a:srgbClr val="003374"/>
                </a:solidFill>
                <a:latin typeface="Cambria" panose="02040503050406030204" pitchFamily="18" charset="0"/>
                <a:ea typeface="Tahoma" panose="020B0604030504040204" pitchFamily="34" charset="0"/>
                <a:cs typeface="Tahoma" panose="020B0604030504040204" pitchFamily="34" charset="0"/>
              </a:rPr>
              <a:t>identifying a contact person responsible of communicating all data and information requested;</a:t>
            </a:r>
          </a:p>
          <a:p>
            <a:pPr marL="285750" indent="-285750">
              <a:buFont typeface="Arial" pitchFamily="34" charset="0"/>
              <a:buChar char="•"/>
            </a:pPr>
            <a:endParaRPr lang="en-US" sz="2000" dirty="0">
              <a:solidFill>
                <a:srgbClr val="003374"/>
              </a:solidFill>
              <a:latin typeface="Cambria" panose="02040503050406030204" pitchFamily="18" charset="0"/>
              <a:ea typeface="Tahoma" panose="020B0604030504040204" pitchFamily="34" charset="0"/>
              <a:cs typeface="Tahoma" panose="020B0604030504040204" pitchFamily="34" charset="0"/>
            </a:endParaRPr>
          </a:p>
          <a:p>
            <a:pPr marL="285750" indent="-285750">
              <a:buFont typeface="Arial" pitchFamily="34" charset="0"/>
              <a:buChar char="•"/>
            </a:pPr>
            <a:r>
              <a:rPr lang="en-US" sz="2000" dirty="0">
                <a:solidFill>
                  <a:srgbClr val="003374"/>
                </a:solidFill>
                <a:latin typeface="Cambria" panose="02040503050406030204" pitchFamily="18" charset="0"/>
                <a:ea typeface="Tahoma" panose="020B0604030504040204" pitchFamily="34" charset="0"/>
                <a:cs typeface="Tahoma" panose="020B0604030504040204" pitchFamily="34" charset="0"/>
              </a:rPr>
              <a:t>using the formats (questionnaires) provided;</a:t>
            </a:r>
          </a:p>
          <a:p>
            <a:pPr marL="285750" indent="-285750">
              <a:buFont typeface="Arial" pitchFamily="34" charset="0"/>
              <a:buChar char="•"/>
            </a:pPr>
            <a:endParaRPr lang="en-US" sz="2000" dirty="0">
              <a:solidFill>
                <a:srgbClr val="003374"/>
              </a:solidFill>
              <a:latin typeface="Cambria" panose="02040503050406030204" pitchFamily="18" charset="0"/>
              <a:ea typeface="Tahoma" panose="020B0604030504040204" pitchFamily="34" charset="0"/>
              <a:cs typeface="Tahoma" panose="020B0604030504040204" pitchFamily="34" charset="0"/>
            </a:endParaRPr>
          </a:p>
          <a:p>
            <a:pPr marL="285750" indent="-285750">
              <a:buFont typeface="Arial" pitchFamily="34" charset="0"/>
              <a:buChar char="•"/>
            </a:pPr>
            <a:r>
              <a:rPr lang="en-US" sz="2000" dirty="0">
                <a:solidFill>
                  <a:srgbClr val="003374"/>
                </a:solidFill>
                <a:latin typeface="Cambria" panose="02040503050406030204" pitchFamily="18" charset="0"/>
                <a:ea typeface="Tahoma" panose="020B0604030504040204" pitchFamily="34" charset="0"/>
                <a:cs typeface="Tahoma" panose="020B0604030504040204" pitchFamily="34" charset="0"/>
              </a:rPr>
              <a:t>providing accurate information;</a:t>
            </a:r>
          </a:p>
          <a:p>
            <a:pPr marL="285750" indent="-285750">
              <a:buFont typeface="Arial" pitchFamily="34" charset="0"/>
              <a:buChar char="•"/>
            </a:pPr>
            <a:endParaRPr lang="en-US" sz="2000" dirty="0">
              <a:solidFill>
                <a:srgbClr val="003374"/>
              </a:solidFill>
              <a:latin typeface="Cambria" panose="02040503050406030204" pitchFamily="18" charset="0"/>
              <a:ea typeface="Tahoma" panose="020B0604030504040204" pitchFamily="34" charset="0"/>
              <a:cs typeface="Tahoma" panose="020B0604030504040204" pitchFamily="34" charset="0"/>
            </a:endParaRPr>
          </a:p>
          <a:p>
            <a:pPr marL="285750" indent="-285750">
              <a:buFont typeface="Arial" pitchFamily="34" charset="0"/>
              <a:buChar char="•"/>
            </a:pPr>
            <a:r>
              <a:rPr lang="en-US" sz="2000" dirty="0">
                <a:solidFill>
                  <a:srgbClr val="003374"/>
                </a:solidFill>
                <a:latin typeface="Cambria" panose="02040503050406030204" pitchFamily="18" charset="0"/>
                <a:ea typeface="Tahoma" panose="020B0604030504040204" pitchFamily="34" charset="0"/>
                <a:cs typeface="Tahoma" panose="020B0604030504040204" pitchFamily="34" charset="0"/>
              </a:rPr>
              <a:t>filling all sections foreseen in the formats following the indications provided;</a:t>
            </a:r>
          </a:p>
          <a:p>
            <a:pPr marL="285750" indent="-285750">
              <a:buFont typeface="Arial" pitchFamily="34" charset="0"/>
              <a:buChar char="•"/>
            </a:pPr>
            <a:endParaRPr lang="en-US" sz="2000" dirty="0">
              <a:solidFill>
                <a:srgbClr val="003374"/>
              </a:solidFill>
              <a:latin typeface="Cambria" panose="02040503050406030204" pitchFamily="18" charset="0"/>
              <a:ea typeface="Tahoma" panose="020B0604030504040204" pitchFamily="34" charset="0"/>
              <a:cs typeface="Tahoma" panose="020B0604030504040204" pitchFamily="34" charset="0"/>
            </a:endParaRPr>
          </a:p>
          <a:p>
            <a:pPr marL="285750" indent="-285750">
              <a:buFont typeface="Arial" pitchFamily="34" charset="0"/>
              <a:buChar char="•"/>
            </a:pPr>
            <a:r>
              <a:rPr lang="en-US" sz="2000" dirty="0">
                <a:solidFill>
                  <a:srgbClr val="003374"/>
                </a:solidFill>
                <a:latin typeface="Cambria" panose="02040503050406030204" pitchFamily="18" charset="0"/>
                <a:ea typeface="Tahoma" panose="020B0604030504040204" pitchFamily="34" charset="0"/>
                <a:cs typeface="Tahoma" panose="020B0604030504040204" pitchFamily="34" charset="0"/>
              </a:rPr>
              <a:t>respecting timings and deadlines provided.</a:t>
            </a:r>
            <a:endParaRPr lang="en-US" sz="2000" dirty="0">
              <a:solidFill>
                <a:srgbClr val="003374"/>
              </a:solidFill>
              <a:latin typeface="Cambria" panose="02040503050406030204" pitchFamily="18"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018808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410448" y="281399"/>
            <a:ext cx="6333252" cy="400110"/>
          </a:xfrm>
          <a:prstGeom prst="rect">
            <a:avLst/>
          </a:prstGeom>
          <a:noFill/>
        </p:spPr>
        <p:txBody>
          <a:bodyPr wrap="square" rtlCol="0">
            <a:spAutoFit/>
          </a:bodyPr>
          <a:lstStyle/>
          <a:p>
            <a:r>
              <a:rPr lang="en-US" sz="2000" b="1" i="1" dirty="0">
                <a:solidFill>
                  <a:srgbClr val="38A748"/>
                </a:solidFill>
                <a:latin typeface="Cambria"/>
                <a:cs typeface="Cambria"/>
              </a:rPr>
              <a:t>WP 5  - MONITORING/EVALUATION</a:t>
            </a: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11</a:t>
            </a:fld>
            <a:endParaRPr lang="it-IT" sz="1200" dirty="0">
              <a:solidFill>
                <a:srgbClr val="003374"/>
              </a:solidFill>
              <a:latin typeface="Calibri light"/>
              <a:cs typeface="Calibri light"/>
            </a:endParaRPr>
          </a:p>
        </p:txBody>
      </p:sp>
      <p:sp>
        <p:nvSpPr>
          <p:cNvPr id="2" name="Rettangolo 1"/>
          <p:cNvSpPr/>
          <p:nvPr/>
        </p:nvSpPr>
        <p:spPr>
          <a:xfrm>
            <a:off x="571500" y="1154490"/>
            <a:ext cx="8001000" cy="369332"/>
          </a:xfrm>
          <a:prstGeom prst="rect">
            <a:avLst/>
          </a:prstGeom>
        </p:spPr>
        <p:txBody>
          <a:bodyPr wrap="square">
            <a:spAutoFit/>
          </a:bodyPr>
          <a:lstStyle/>
          <a:p>
            <a:endParaRPr lang="it-IT" dirty="0">
              <a:solidFill>
                <a:srgbClr val="003374"/>
              </a:solidFill>
            </a:endParaRPr>
          </a:p>
        </p:txBody>
      </p:sp>
      <p:sp>
        <p:nvSpPr>
          <p:cNvPr id="3" name="Rettangolo 2"/>
          <p:cNvSpPr/>
          <p:nvPr/>
        </p:nvSpPr>
        <p:spPr>
          <a:xfrm>
            <a:off x="690564" y="1363921"/>
            <a:ext cx="7934324" cy="4524315"/>
          </a:xfrm>
          <a:prstGeom prst="rect">
            <a:avLst/>
          </a:prstGeom>
        </p:spPr>
        <p:txBody>
          <a:bodyPr wrap="square">
            <a:spAutoFit/>
          </a:bodyPr>
          <a:lstStyle/>
          <a:p>
            <a:pPr algn="just"/>
            <a:r>
              <a:rPr lang="en-GB" sz="1600" dirty="0">
                <a:solidFill>
                  <a:srgbClr val="003374"/>
                </a:solidFill>
                <a:cs typeface="Calibri" pitchFamily="34" charset="0"/>
              </a:rPr>
              <a:t>The monitoring will be realised mainly through a desk analysis action, using semi-structured grids that will be sent to all partners, by e-mail, around </a:t>
            </a:r>
            <a:r>
              <a:rPr lang="en-GB" sz="1600" b="1" dirty="0">
                <a:solidFill>
                  <a:srgbClr val="003374"/>
                </a:solidFill>
                <a:cs typeface="Calibri" pitchFamily="34" charset="0"/>
              </a:rPr>
              <a:t>every </a:t>
            </a:r>
            <a:r>
              <a:rPr lang="en-GB" sz="1600" b="1" dirty="0" smtClean="0">
                <a:solidFill>
                  <a:srgbClr val="003374"/>
                </a:solidFill>
                <a:cs typeface="Calibri" pitchFamily="34" charset="0"/>
              </a:rPr>
              <a:t>4  </a:t>
            </a:r>
            <a:r>
              <a:rPr lang="en-GB" sz="1600" b="1" dirty="0">
                <a:solidFill>
                  <a:srgbClr val="003374"/>
                </a:solidFill>
                <a:cs typeface="Calibri" pitchFamily="34" charset="0"/>
              </a:rPr>
              <a:t>months</a:t>
            </a:r>
            <a:r>
              <a:rPr lang="en-GB" sz="1600" dirty="0">
                <a:solidFill>
                  <a:srgbClr val="003374"/>
                </a:solidFill>
                <a:cs typeface="Calibri" pitchFamily="34" charset="0"/>
              </a:rPr>
              <a:t>. All partners will be requested to fill in the grid and send it back respecting the deadlines provided. </a:t>
            </a:r>
          </a:p>
          <a:p>
            <a:pPr algn="just"/>
            <a:endParaRPr lang="en-GB" sz="1600" dirty="0">
              <a:solidFill>
                <a:srgbClr val="003374"/>
              </a:solidFill>
              <a:cs typeface="Calibri" pitchFamily="34" charset="0"/>
            </a:endParaRPr>
          </a:p>
          <a:p>
            <a:pPr algn="just"/>
            <a:r>
              <a:rPr lang="en-GB" sz="1600" dirty="0">
                <a:solidFill>
                  <a:srgbClr val="003374"/>
                </a:solidFill>
                <a:cs typeface="Calibri" pitchFamily="34" charset="0"/>
              </a:rPr>
              <a:t>The aim will be the one of </a:t>
            </a:r>
            <a:r>
              <a:rPr lang="en-GB" sz="1600" u="sng" dirty="0">
                <a:solidFill>
                  <a:srgbClr val="003374"/>
                </a:solidFill>
                <a:cs typeface="Calibri" pitchFamily="34" charset="0"/>
              </a:rPr>
              <a:t>detecting the work in progress of</a:t>
            </a:r>
            <a:r>
              <a:rPr lang="en-GB" sz="1600" dirty="0">
                <a:solidFill>
                  <a:srgbClr val="003374"/>
                </a:solidFill>
                <a:cs typeface="Calibri" pitchFamily="34" charset="0"/>
              </a:rPr>
              <a:t>:</a:t>
            </a:r>
            <a:endParaRPr lang="it-IT" sz="1600" dirty="0">
              <a:solidFill>
                <a:srgbClr val="003374"/>
              </a:solidFill>
              <a:cs typeface="Calibri" pitchFamily="34" charset="0"/>
            </a:endParaRPr>
          </a:p>
          <a:p>
            <a:pPr lvl="0" algn="just"/>
            <a:endParaRPr lang="en-GB" sz="1600" dirty="0">
              <a:solidFill>
                <a:srgbClr val="003374"/>
              </a:solidFill>
              <a:cs typeface="Calibri" pitchFamily="34" charset="0"/>
            </a:endParaRPr>
          </a:p>
          <a:p>
            <a:pPr marL="266700" lvl="0" indent="-266700" algn="just">
              <a:buFont typeface="Arial" pitchFamily="34" charset="0"/>
              <a:buChar char="•"/>
            </a:pPr>
            <a:r>
              <a:rPr lang="en-GB" sz="1600" dirty="0">
                <a:solidFill>
                  <a:srgbClr val="003374"/>
                </a:solidFill>
                <a:cs typeface="Calibri" pitchFamily="34" charset="0"/>
              </a:rPr>
              <a:t>Specific activities or actions</a:t>
            </a:r>
            <a:endParaRPr lang="it-IT" sz="1600" dirty="0">
              <a:solidFill>
                <a:srgbClr val="003374"/>
              </a:solidFill>
              <a:cs typeface="Calibri" pitchFamily="34" charset="0"/>
            </a:endParaRPr>
          </a:p>
          <a:p>
            <a:pPr marL="266700" lvl="0" indent="-266700" algn="just">
              <a:buFont typeface="Arial" pitchFamily="34" charset="0"/>
              <a:buChar char="•"/>
            </a:pPr>
            <a:r>
              <a:rPr lang="en-GB" sz="1600" dirty="0">
                <a:solidFill>
                  <a:srgbClr val="003374"/>
                </a:solidFill>
                <a:cs typeface="Calibri" pitchFamily="34" charset="0"/>
              </a:rPr>
              <a:t>Outputs realisation</a:t>
            </a:r>
            <a:endParaRPr lang="it-IT" sz="1600" dirty="0">
              <a:solidFill>
                <a:srgbClr val="003374"/>
              </a:solidFill>
              <a:cs typeface="Calibri" pitchFamily="34" charset="0"/>
            </a:endParaRPr>
          </a:p>
          <a:p>
            <a:pPr marL="266700" lvl="0" indent="-266700" algn="just">
              <a:buFont typeface="Arial" pitchFamily="34" charset="0"/>
              <a:buChar char="•"/>
            </a:pPr>
            <a:r>
              <a:rPr lang="en-GB" sz="1600" dirty="0">
                <a:solidFill>
                  <a:srgbClr val="003374"/>
                </a:solidFill>
                <a:cs typeface="Calibri" pitchFamily="34" charset="0"/>
              </a:rPr>
              <a:t>Dissemination outputs and outcomes</a:t>
            </a:r>
          </a:p>
          <a:p>
            <a:pPr marL="266700" lvl="0" indent="-266700" algn="just">
              <a:buFont typeface="Arial" pitchFamily="34" charset="0"/>
              <a:buChar char="•"/>
            </a:pPr>
            <a:r>
              <a:rPr lang="en-GB" sz="1600" dirty="0">
                <a:solidFill>
                  <a:srgbClr val="003374"/>
                </a:solidFill>
                <a:cs typeface="Calibri" pitchFamily="34" charset="0"/>
              </a:rPr>
              <a:t>Beneficiaries’ feedback</a:t>
            </a:r>
            <a:endParaRPr lang="it-IT" sz="1600" dirty="0">
              <a:solidFill>
                <a:srgbClr val="003374"/>
              </a:solidFill>
              <a:cs typeface="Calibri" pitchFamily="34" charset="0"/>
            </a:endParaRPr>
          </a:p>
          <a:p>
            <a:pPr marL="266700" lvl="0" indent="-266700" algn="just">
              <a:buFont typeface="Arial" pitchFamily="34" charset="0"/>
              <a:buChar char="•"/>
            </a:pPr>
            <a:r>
              <a:rPr lang="en-GB" sz="1600" dirty="0">
                <a:solidFill>
                  <a:srgbClr val="003374"/>
                </a:solidFill>
                <a:cs typeface="Calibri" pitchFamily="34" charset="0"/>
              </a:rPr>
              <a:t>Timings foreseen</a:t>
            </a:r>
            <a:endParaRPr lang="it-IT" sz="1600" dirty="0">
              <a:solidFill>
                <a:srgbClr val="003374"/>
              </a:solidFill>
              <a:cs typeface="Calibri" pitchFamily="34" charset="0"/>
            </a:endParaRPr>
          </a:p>
          <a:p>
            <a:pPr marL="266700" lvl="0" indent="-266700" algn="just">
              <a:buFont typeface="Arial" pitchFamily="34" charset="0"/>
              <a:buChar char="•"/>
            </a:pPr>
            <a:r>
              <a:rPr lang="en-GB" sz="1600" dirty="0">
                <a:solidFill>
                  <a:srgbClr val="003374"/>
                </a:solidFill>
                <a:cs typeface="Calibri" pitchFamily="34" charset="0"/>
              </a:rPr>
              <a:t>Budget spent</a:t>
            </a:r>
            <a:endParaRPr lang="it-IT" sz="1600" dirty="0">
              <a:solidFill>
                <a:srgbClr val="003374"/>
              </a:solidFill>
              <a:cs typeface="Calibri" pitchFamily="34" charset="0"/>
            </a:endParaRPr>
          </a:p>
          <a:p>
            <a:pPr marL="266700" indent="-266700" algn="just" defTabSz="914400">
              <a:defRPr/>
            </a:pPr>
            <a:endParaRPr lang="en-GB" sz="1600" dirty="0">
              <a:solidFill>
                <a:srgbClr val="003374"/>
              </a:solidFill>
            </a:endParaRPr>
          </a:p>
          <a:p>
            <a:pPr algn="just" defTabSz="914400">
              <a:defRPr/>
            </a:pPr>
            <a:r>
              <a:rPr lang="en-GB" sz="1600" i="1" dirty="0">
                <a:solidFill>
                  <a:srgbClr val="003374"/>
                </a:solidFill>
              </a:rPr>
              <a:t>Every grid will refer to a specific </a:t>
            </a:r>
            <a:r>
              <a:rPr lang="en-GB" sz="1600" b="1" i="1" dirty="0">
                <a:solidFill>
                  <a:srgbClr val="003374"/>
                </a:solidFill>
              </a:rPr>
              <a:t>Work Package </a:t>
            </a:r>
            <a:r>
              <a:rPr lang="en-GB" sz="1600" i="1" dirty="0">
                <a:solidFill>
                  <a:srgbClr val="003374"/>
                </a:solidFill>
              </a:rPr>
              <a:t>of the </a:t>
            </a:r>
            <a:r>
              <a:rPr lang="en-GB" sz="1600" i="1" dirty="0" err="1">
                <a:solidFill>
                  <a:srgbClr val="003374"/>
                </a:solidFill>
              </a:rPr>
              <a:t>workprogramme</a:t>
            </a:r>
            <a:r>
              <a:rPr lang="en-GB" sz="1600" i="1" dirty="0">
                <a:solidFill>
                  <a:srgbClr val="003374"/>
                </a:solidFill>
              </a:rPr>
              <a:t>. The information requested would concern one or more activity included in the WP concerned. </a:t>
            </a:r>
          </a:p>
          <a:p>
            <a:pPr algn="just" defTabSz="914400">
              <a:defRPr/>
            </a:pPr>
            <a:endParaRPr lang="en-GB" sz="1600" dirty="0">
              <a:solidFill>
                <a:srgbClr val="003374"/>
              </a:solidFill>
            </a:endParaRPr>
          </a:p>
          <a:p>
            <a:pPr algn="just" defTabSz="914400">
              <a:defRPr/>
            </a:pPr>
            <a:r>
              <a:rPr lang="en-GB" sz="1600" i="1" dirty="0">
                <a:solidFill>
                  <a:srgbClr val="003374"/>
                </a:solidFill>
              </a:rPr>
              <a:t>Partners will be also asked to provide some </a:t>
            </a:r>
            <a:r>
              <a:rPr lang="en-GB" sz="1600" i="1" u="sng" dirty="0">
                <a:solidFill>
                  <a:srgbClr val="003374"/>
                </a:solidFill>
              </a:rPr>
              <a:t>analytical and quality information</a:t>
            </a:r>
            <a:r>
              <a:rPr lang="en-GB" sz="1600" i="1" dirty="0">
                <a:solidFill>
                  <a:srgbClr val="003374"/>
                </a:solidFill>
              </a:rPr>
              <a:t>, in order to provide a kind of self- evaluation of the work done or of the situation approached.</a:t>
            </a:r>
            <a:endParaRPr lang="en-GB" sz="1600" i="1" dirty="0">
              <a:solidFill>
                <a:srgbClr val="003374"/>
              </a:solidFill>
            </a:endParaRPr>
          </a:p>
        </p:txBody>
      </p:sp>
    </p:spTree>
    <p:extLst>
      <p:ext uri="{BB962C8B-B14F-4D97-AF65-F5344CB8AC3E}">
        <p14:creationId xmlns:p14="http://schemas.microsoft.com/office/powerpoint/2010/main" val="7033104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410448" y="281399"/>
            <a:ext cx="6333252" cy="400110"/>
          </a:xfrm>
          <a:prstGeom prst="rect">
            <a:avLst/>
          </a:prstGeom>
          <a:noFill/>
        </p:spPr>
        <p:txBody>
          <a:bodyPr wrap="square" rtlCol="0">
            <a:spAutoFit/>
          </a:bodyPr>
          <a:lstStyle/>
          <a:p>
            <a:r>
              <a:rPr lang="en-US" sz="2000" b="1" i="1" dirty="0">
                <a:solidFill>
                  <a:srgbClr val="38A748"/>
                </a:solidFill>
                <a:latin typeface="Cambria"/>
                <a:cs typeface="Cambria"/>
              </a:rPr>
              <a:t>WP 5  - MONITORING/EVALUATION</a:t>
            </a: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12</a:t>
            </a:fld>
            <a:endParaRPr lang="it-IT" sz="1200" dirty="0">
              <a:solidFill>
                <a:srgbClr val="003374"/>
              </a:solidFill>
              <a:latin typeface="Calibri light"/>
              <a:cs typeface="Calibri light"/>
            </a:endParaRPr>
          </a:p>
        </p:txBody>
      </p:sp>
      <p:sp>
        <p:nvSpPr>
          <p:cNvPr id="2" name="Rettangolo 1"/>
          <p:cNvSpPr/>
          <p:nvPr/>
        </p:nvSpPr>
        <p:spPr>
          <a:xfrm>
            <a:off x="609599" y="880084"/>
            <a:ext cx="7991475" cy="338554"/>
          </a:xfrm>
          <a:prstGeom prst="rect">
            <a:avLst/>
          </a:prstGeom>
        </p:spPr>
        <p:txBody>
          <a:bodyPr wrap="square">
            <a:spAutoFit/>
          </a:bodyPr>
          <a:lstStyle/>
          <a:p>
            <a:pPr algn="ctr"/>
            <a:endParaRPr lang="en-US" sz="1600" dirty="0">
              <a:solidFill>
                <a:srgbClr val="003374"/>
              </a:solidFill>
            </a:endParaRPr>
          </a:p>
        </p:txBody>
      </p:sp>
      <p:sp>
        <p:nvSpPr>
          <p:cNvPr id="3" name="Rettangolo 2"/>
          <p:cNvSpPr/>
          <p:nvPr/>
        </p:nvSpPr>
        <p:spPr>
          <a:xfrm>
            <a:off x="695325" y="1908930"/>
            <a:ext cx="7991475" cy="2585323"/>
          </a:xfrm>
          <a:prstGeom prst="rect">
            <a:avLst/>
          </a:prstGeom>
        </p:spPr>
        <p:txBody>
          <a:bodyPr wrap="square">
            <a:spAutoFit/>
          </a:bodyPr>
          <a:lstStyle/>
          <a:p>
            <a:r>
              <a:rPr lang="en-US" dirty="0">
                <a:solidFill>
                  <a:srgbClr val="003374"/>
                </a:solidFill>
              </a:rPr>
              <a:t>Description of activities </a:t>
            </a:r>
            <a:r>
              <a:rPr lang="en-US" dirty="0" err="1">
                <a:solidFill>
                  <a:srgbClr val="003374"/>
                </a:solidFill>
              </a:rPr>
              <a:t>realised</a:t>
            </a:r>
            <a:r>
              <a:rPr lang="en-US" dirty="0">
                <a:solidFill>
                  <a:srgbClr val="003374"/>
                </a:solidFill>
              </a:rPr>
              <a:t>: information on process adopted, methodology applied, subjects involved;</a:t>
            </a:r>
          </a:p>
          <a:p>
            <a:endParaRPr lang="en-US" dirty="0">
              <a:solidFill>
                <a:srgbClr val="003374"/>
              </a:solidFill>
            </a:endParaRPr>
          </a:p>
          <a:p>
            <a:r>
              <a:rPr lang="en-US" dirty="0">
                <a:solidFill>
                  <a:srgbClr val="003374"/>
                </a:solidFill>
              </a:rPr>
              <a:t>Description of possible divergences/difficulties encountered, with respect to planned and </a:t>
            </a:r>
            <a:r>
              <a:rPr lang="en-US" dirty="0" err="1">
                <a:solidFill>
                  <a:srgbClr val="003374"/>
                </a:solidFill>
              </a:rPr>
              <a:t>realised</a:t>
            </a:r>
            <a:r>
              <a:rPr lang="en-US" dirty="0">
                <a:solidFill>
                  <a:srgbClr val="003374"/>
                </a:solidFill>
              </a:rPr>
              <a:t> activities, and reasons related;</a:t>
            </a:r>
          </a:p>
          <a:p>
            <a:endParaRPr lang="en-US" dirty="0">
              <a:solidFill>
                <a:srgbClr val="003374"/>
              </a:solidFill>
            </a:endParaRPr>
          </a:p>
          <a:p>
            <a:r>
              <a:rPr lang="en-US" dirty="0">
                <a:solidFill>
                  <a:srgbClr val="003374"/>
                </a:solidFill>
              </a:rPr>
              <a:t>Recovery actions or solutions adopted;</a:t>
            </a:r>
          </a:p>
          <a:p>
            <a:endParaRPr lang="en-US" dirty="0">
              <a:solidFill>
                <a:srgbClr val="003374"/>
              </a:solidFill>
            </a:endParaRPr>
          </a:p>
          <a:p>
            <a:r>
              <a:rPr lang="en-US" dirty="0">
                <a:solidFill>
                  <a:srgbClr val="003374"/>
                </a:solidFill>
              </a:rPr>
              <a:t>Outputs </a:t>
            </a:r>
            <a:r>
              <a:rPr lang="en-US" dirty="0" err="1">
                <a:solidFill>
                  <a:srgbClr val="003374"/>
                </a:solidFill>
              </a:rPr>
              <a:t>realised</a:t>
            </a:r>
            <a:r>
              <a:rPr lang="en-US" dirty="0">
                <a:solidFill>
                  <a:srgbClr val="003374"/>
                </a:solidFill>
              </a:rPr>
              <a:t> or in progress.</a:t>
            </a:r>
          </a:p>
        </p:txBody>
      </p:sp>
      <p:sp>
        <p:nvSpPr>
          <p:cNvPr id="8" name="Rectangle 4"/>
          <p:cNvSpPr>
            <a:spLocks noChangeArrowheads="1"/>
          </p:cNvSpPr>
          <p:nvPr/>
        </p:nvSpPr>
        <p:spPr bwMode="auto">
          <a:xfrm>
            <a:off x="2103169" y="1218638"/>
            <a:ext cx="4640531" cy="430887"/>
          </a:xfrm>
          <a:prstGeom prst="rect">
            <a:avLst/>
          </a:prstGeom>
          <a:noFill/>
          <a:ln w="9525">
            <a:noFill/>
            <a:miter lim="800000"/>
            <a:headEnd/>
            <a:tailEnd/>
          </a:ln>
        </p:spPr>
        <p:txBody>
          <a:bodyPr wrap="square" anchor="ctr">
            <a:spAutoFit/>
          </a:bodyPr>
          <a:lstStyle/>
          <a:p>
            <a:pPr marL="266700" indent="-266700" algn="ctr" defTabSz="914400" hangingPunct="1">
              <a:lnSpc>
                <a:spcPct val="100000"/>
              </a:lnSpc>
              <a:buClrTx/>
              <a:buSzTx/>
              <a:buFontTx/>
              <a:buNone/>
            </a:pPr>
            <a:r>
              <a:rPr lang="en-GB" sz="2200" b="1" i="1" dirty="0" smtClean="0">
                <a:solidFill>
                  <a:srgbClr val="003374"/>
                </a:solidFill>
              </a:rPr>
              <a:t>A few examples of the K-questions</a:t>
            </a:r>
          </a:p>
        </p:txBody>
      </p:sp>
    </p:spTree>
    <p:extLst>
      <p:ext uri="{BB962C8B-B14F-4D97-AF65-F5344CB8AC3E}">
        <p14:creationId xmlns:p14="http://schemas.microsoft.com/office/powerpoint/2010/main" val="26292418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5266452" cy="400110"/>
          </a:xfrm>
          <a:prstGeom prst="rect">
            <a:avLst/>
          </a:prstGeom>
          <a:noFill/>
        </p:spPr>
        <p:txBody>
          <a:bodyPr wrap="square" rtlCol="0">
            <a:spAutoFit/>
          </a:bodyPr>
          <a:lstStyle/>
          <a:p>
            <a:r>
              <a:rPr lang="it-IT" sz="2000" b="1" i="1" dirty="0">
                <a:solidFill>
                  <a:srgbClr val="38A748"/>
                </a:solidFill>
                <a:latin typeface="Cambria"/>
                <a:cs typeface="Cambria"/>
              </a:rPr>
              <a:t>WP 5  - MONITORING/EVALUATION</a:t>
            </a: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13</a:t>
            </a:fld>
            <a:endParaRPr lang="it-IT" sz="1200" dirty="0">
              <a:solidFill>
                <a:srgbClr val="003374"/>
              </a:solidFill>
              <a:latin typeface="Calibri light"/>
              <a:cs typeface="Calibri light"/>
            </a:endParaRPr>
          </a:p>
        </p:txBody>
      </p:sp>
      <p:sp>
        <p:nvSpPr>
          <p:cNvPr id="6" name="CasellaDiTesto 5"/>
          <p:cNvSpPr txBox="1"/>
          <p:nvPr/>
        </p:nvSpPr>
        <p:spPr>
          <a:xfrm>
            <a:off x="719137" y="2278023"/>
            <a:ext cx="7705725" cy="3385542"/>
          </a:xfrm>
          <a:prstGeom prst="rect">
            <a:avLst/>
          </a:prstGeom>
          <a:noFill/>
        </p:spPr>
        <p:txBody>
          <a:bodyPr wrap="square" rtlCol="0">
            <a:spAutoFit/>
          </a:bodyPr>
          <a:lstStyle/>
          <a:p>
            <a:pPr algn="ctr">
              <a:spcBef>
                <a:spcPts val="1200"/>
              </a:spcBef>
            </a:pPr>
            <a:r>
              <a:rPr lang="en-US" dirty="0">
                <a:solidFill>
                  <a:srgbClr val="003374"/>
                </a:solidFill>
                <a:latin typeface="Cambria" panose="02040503050406030204" pitchFamily="18" charset="0"/>
                <a:cs typeface="Helvetica"/>
              </a:rPr>
              <a:t>Formats to be used and filled in will be articulated as follows</a:t>
            </a:r>
            <a:r>
              <a:rPr lang="en-US" dirty="0" smtClean="0">
                <a:solidFill>
                  <a:srgbClr val="003374"/>
                </a:solidFill>
                <a:latin typeface="Cambria" panose="02040503050406030204" pitchFamily="18" charset="0"/>
                <a:cs typeface="Helvetica"/>
              </a:rPr>
              <a:t>:</a:t>
            </a:r>
          </a:p>
          <a:p>
            <a:pPr algn="ctr">
              <a:spcBef>
                <a:spcPts val="1200"/>
              </a:spcBef>
            </a:pPr>
            <a:r>
              <a:rPr lang="en-US" dirty="0" smtClean="0">
                <a:solidFill>
                  <a:srgbClr val="003374"/>
                </a:solidFill>
                <a:latin typeface="Cambria" panose="02040503050406030204" pitchFamily="18" charset="0"/>
                <a:cs typeface="Helvetica"/>
              </a:rPr>
              <a:t> </a:t>
            </a:r>
            <a:endParaRPr lang="en-US" dirty="0">
              <a:solidFill>
                <a:srgbClr val="003374"/>
              </a:solidFill>
              <a:latin typeface="Cambria" panose="02040503050406030204" pitchFamily="18" charset="0"/>
              <a:cs typeface="Helvetica"/>
            </a:endParaRPr>
          </a:p>
          <a:p>
            <a:pPr marL="285750" indent="-285750">
              <a:spcBef>
                <a:spcPts val="1200"/>
              </a:spcBef>
              <a:buFont typeface="Wingdings" pitchFamily="2" charset="2"/>
              <a:buChar char="Ø"/>
            </a:pPr>
            <a:r>
              <a:rPr lang="en-US" dirty="0" smtClean="0">
                <a:solidFill>
                  <a:srgbClr val="003374"/>
                </a:solidFill>
                <a:latin typeface="Cambria" panose="02040503050406030204" pitchFamily="18" charset="0"/>
                <a:cs typeface="Helvetica"/>
              </a:rPr>
              <a:t>Partnership </a:t>
            </a:r>
            <a:r>
              <a:rPr lang="en-US" dirty="0">
                <a:solidFill>
                  <a:srgbClr val="003374"/>
                </a:solidFill>
                <a:latin typeface="Cambria" panose="02040503050406030204" pitchFamily="18" charset="0"/>
                <a:cs typeface="Helvetica"/>
              </a:rPr>
              <a:t>meetings Minute Format</a:t>
            </a:r>
          </a:p>
          <a:p>
            <a:pPr marL="285750" indent="-285750">
              <a:spcBef>
                <a:spcPts val="1200"/>
              </a:spcBef>
              <a:buFont typeface="Wingdings" pitchFamily="2" charset="2"/>
              <a:buChar char="Ø"/>
            </a:pPr>
            <a:r>
              <a:rPr lang="en-US" dirty="0" smtClean="0">
                <a:solidFill>
                  <a:srgbClr val="003374"/>
                </a:solidFill>
                <a:latin typeface="Cambria" panose="02040503050406030204" pitchFamily="18" charset="0"/>
                <a:cs typeface="Helvetica"/>
              </a:rPr>
              <a:t>Report </a:t>
            </a:r>
            <a:r>
              <a:rPr lang="en-US" dirty="0">
                <a:solidFill>
                  <a:srgbClr val="003374"/>
                </a:solidFill>
                <a:latin typeface="Cambria" panose="02040503050406030204" pitchFamily="18" charset="0"/>
                <a:cs typeface="Helvetica"/>
              </a:rPr>
              <a:t>on activities (per WP)</a:t>
            </a:r>
          </a:p>
          <a:p>
            <a:pPr marL="285750" indent="-285750">
              <a:spcBef>
                <a:spcPts val="1200"/>
              </a:spcBef>
              <a:buFont typeface="Wingdings" pitchFamily="2" charset="2"/>
              <a:buChar char="Ø"/>
            </a:pPr>
            <a:r>
              <a:rPr lang="en-US" dirty="0" smtClean="0">
                <a:solidFill>
                  <a:srgbClr val="003374"/>
                </a:solidFill>
                <a:latin typeface="Cambria" panose="02040503050406030204" pitchFamily="18" charset="0"/>
                <a:cs typeface="Helvetica"/>
              </a:rPr>
              <a:t>Report </a:t>
            </a:r>
            <a:r>
              <a:rPr lang="en-US" dirty="0">
                <a:solidFill>
                  <a:srgbClr val="003374"/>
                </a:solidFill>
                <a:latin typeface="Cambria" panose="02040503050406030204" pitchFamily="18" charset="0"/>
                <a:cs typeface="Helvetica"/>
              </a:rPr>
              <a:t>on Dissemination Activities</a:t>
            </a:r>
          </a:p>
          <a:p>
            <a:pPr marL="285750" indent="-285750">
              <a:spcBef>
                <a:spcPts val="1200"/>
              </a:spcBef>
              <a:buFont typeface="Wingdings" pitchFamily="2" charset="2"/>
              <a:buChar char="Ø"/>
            </a:pPr>
            <a:r>
              <a:rPr lang="en-US" dirty="0" smtClean="0">
                <a:solidFill>
                  <a:srgbClr val="003374"/>
                </a:solidFill>
                <a:latin typeface="Cambria" panose="02040503050406030204" pitchFamily="18" charset="0"/>
                <a:cs typeface="Helvetica"/>
              </a:rPr>
              <a:t>Report </a:t>
            </a:r>
            <a:r>
              <a:rPr lang="en-US" dirty="0">
                <a:solidFill>
                  <a:srgbClr val="003374"/>
                </a:solidFill>
                <a:latin typeface="Cambria" panose="02040503050406030204" pitchFamily="18" charset="0"/>
                <a:cs typeface="Helvetica"/>
              </a:rPr>
              <a:t>on beneficiaries’ feedback (transfer and dissemination activities)</a:t>
            </a:r>
          </a:p>
          <a:p>
            <a:pPr marL="285750" indent="-285750">
              <a:spcBef>
                <a:spcPts val="1200"/>
              </a:spcBef>
              <a:buFont typeface="Wingdings" pitchFamily="2" charset="2"/>
              <a:buChar char="Ø"/>
            </a:pPr>
            <a:r>
              <a:rPr lang="en-US" dirty="0" smtClean="0">
                <a:solidFill>
                  <a:srgbClr val="003374"/>
                </a:solidFill>
                <a:latin typeface="Cambria" panose="02040503050406030204" pitchFamily="18" charset="0"/>
                <a:cs typeface="Helvetica"/>
              </a:rPr>
              <a:t>Partnership </a:t>
            </a:r>
            <a:r>
              <a:rPr lang="en-US" dirty="0">
                <a:solidFill>
                  <a:srgbClr val="003374"/>
                </a:solidFill>
                <a:latin typeface="Cambria" panose="02040503050406030204" pitchFamily="18" charset="0"/>
                <a:cs typeface="Helvetica"/>
              </a:rPr>
              <a:t>members’ evaluation of  partnership meetings</a:t>
            </a:r>
          </a:p>
          <a:p>
            <a:pPr marL="285750" indent="-285750">
              <a:spcBef>
                <a:spcPts val="1200"/>
              </a:spcBef>
              <a:buFont typeface="Wingdings" pitchFamily="2" charset="2"/>
              <a:buChar char="Ø"/>
            </a:pPr>
            <a:r>
              <a:rPr lang="en-US" dirty="0" smtClean="0">
                <a:solidFill>
                  <a:srgbClr val="003374"/>
                </a:solidFill>
                <a:latin typeface="Cambria" panose="02040503050406030204" pitchFamily="18" charset="0"/>
                <a:cs typeface="Helvetica"/>
              </a:rPr>
              <a:t>Financial </a:t>
            </a:r>
            <a:r>
              <a:rPr lang="en-US" dirty="0">
                <a:solidFill>
                  <a:srgbClr val="003374"/>
                </a:solidFill>
                <a:latin typeface="Cambria" panose="02040503050406030204" pitchFamily="18" charset="0"/>
                <a:cs typeface="Helvetica"/>
              </a:rPr>
              <a:t>cash flow </a:t>
            </a:r>
            <a:endParaRPr lang="en-US" dirty="0">
              <a:solidFill>
                <a:srgbClr val="003374"/>
              </a:solidFill>
              <a:latin typeface="Cambria" panose="02040503050406030204" pitchFamily="18" charset="0"/>
              <a:cs typeface="Helvetica"/>
            </a:endParaRPr>
          </a:p>
        </p:txBody>
      </p:sp>
      <p:sp>
        <p:nvSpPr>
          <p:cNvPr id="15" name="Rettangolo 2"/>
          <p:cNvSpPr>
            <a:spLocks noChangeArrowheads="1"/>
          </p:cNvSpPr>
          <p:nvPr/>
        </p:nvSpPr>
        <p:spPr bwMode="auto">
          <a:xfrm>
            <a:off x="2182788" y="1472605"/>
            <a:ext cx="4524375" cy="461665"/>
          </a:xfrm>
          <a:prstGeom prst="rect">
            <a:avLst/>
          </a:prstGeom>
          <a:noFill/>
          <a:ln w="9525">
            <a:noFill/>
            <a:miter lim="800000"/>
            <a:headEnd/>
            <a:tailEnd/>
          </a:ln>
        </p:spPr>
        <p:txBody>
          <a:bodyPr>
            <a:spAutoFit/>
          </a:bodyPr>
          <a:lstStyle/>
          <a:p>
            <a:pPr algn="ctr"/>
            <a:r>
              <a:rPr lang="en-US" sz="2400" b="1" i="1" dirty="0" smtClean="0">
                <a:solidFill>
                  <a:srgbClr val="003374"/>
                </a:solidFill>
              </a:rPr>
              <a:t>Tools Typology (Formats)</a:t>
            </a:r>
            <a:endParaRPr lang="it-IT" sz="2400" b="1" i="1" dirty="0" smtClean="0">
              <a:solidFill>
                <a:srgbClr val="003374"/>
              </a:solidFill>
            </a:endParaRPr>
          </a:p>
        </p:txBody>
      </p:sp>
    </p:spTree>
    <p:extLst>
      <p:ext uri="{BB962C8B-B14F-4D97-AF65-F5344CB8AC3E}">
        <p14:creationId xmlns:p14="http://schemas.microsoft.com/office/powerpoint/2010/main" val="1315549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1" y="1654175"/>
            <a:ext cx="9144000" cy="323165"/>
          </a:xfrm>
          <a:prstGeom prst="rect">
            <a:avLst/>
          </a:prstGeom>
          <a:noFill/>
        </p:spPr>
        <p:txBody>
          <a:bodyPr wrap="square" rtlCol="0">
            <a:spAutoFit/>
          </a:bodyPr>
          <a:lstStyle/>
          <a:p>
            <a:pPr algn="ctr"/>
            <a:r>
              <a:rPr lang="it-IT" sz="1500" dirty="0" smtClean="0">
                <a:solidFill>
                  <a:schemeClr val="bg1"/>
                </a:solidFill>
                <a:latin typeface="Calibri"/>
                <a:cs typeface="Calibri"/>
              </a:rPr>
              <a:t>More info  on E.QU.A.L. Project</a:t>
            </a:r>
            <a:endParaRPr lang="it-IT" sz="1500" dirty="0">
              <a:solidFill>
                <a:schemeClr val="bg1"/>
              </a:solidFill>
              <a:latin typeface="Calibri"/>
              <a:cs typeface="Calibri"/>
            </a:endParaRPr>
          </a:p>
        </p:txBody>
      </p:sp>
      <p:sp>
        <p:nvSpPr>
          <p:cNvPr id="5" name="CasellaDiTesto 4"/>
          <p:cNvSpPr txBox="1"/>
          <p:nvPr/>
        </p:nvSpPr>
        <p:spPr>
          <a:xfrm>
            <a:off x="0" y="205884"/>
            <a:ext cx="9143999" cy="323165"/>
          </a:xfrm>
          <a:prstGeom prst="rect">
            <a:avLst/>
          </a:prstGeom>
          <a:noFill/>
        </p:spPr>
        <p:txBody>
          <a:bodyPr wrap="square" rtlCol="0">
            <a:spAutoFit/>
          </a:bodyPr>
          <a:lstStyle/>
          <a:p>
            <a:pPr algn="ctr"/>
            <a:r>
              <a:rPr lang="it-IT" sz="1500" i="1" dirty="0" smtClean="0">
                <a:solidFill>
                  <a:schemeClr val="bg1"/>
                </a:solidFill>
                <a:latin typeface="Cambria"/>
                <a:cs typeface="Cambria"/>
              </a:rPr>
              <a:t> </a:t>
            </a:r>
            <a:r>
              <a:rPr lang="it-IT" sz="1500" i="1" dirty="0" err="1" smtClean="0">
                <a:solidFill>
                  <a:schemeClr val="bg1"/>
                </a:solidFill>
                <a:latin typeface="Cambria"/>
                <a:cs typeface="Cambria"/>
              </a:rPr>
              <a:t>c.vitali</a:t>
            </a:r>
            <a:r>
              <a:rPr lang="it-IT" sz="1500" i="1" dirty="0" smtClean="0">
                <a:solidFill>
                  <a:schemeClr val="bg1"/>
                </a:solidFill>
                <a:latin typeface="Cambria"/>
                <a:cs typeface="Cambria"/>
              </a:rPr>
              <a:t> @inapp.org</a:t>
            </a:r>
            <a:endParaRPr lang="it-IT" sz="1500" i="1" dirty="0">
              <a:solidFill>
                <a:schemeClr val="bg1"/>
              </a:solidFill>
              <a:latin typeface="Cambria"/>
              <a:cs typeface="Cambria"/>
            </a:endParaRPr>
          </a:p>
        </p:txBody>
      </p:sp>
      <p:sp>
        <p:nvSpPr>
          <p:cNvPr id="6" name="CasellaDiTesto 5"/>
          <p:cNvSpPr txBox="1"/>
          <p:nvPr/>
        </p:nvSpPr>
        <p:spPr>
          <a:xfrm>
            <a:off x="-1" y="1977340"/>
            <a:ext cx="9143999" cy="323165"/>
          </a:xfrm>
          <a:prstGeom prst="rect">
            <a:avLst/>
          </a:prstGeom>
          <a:noFill/>
        </p:spPr>
        <p:txBody>
          <a:bodyPr wrap="square" rtlCol="0">
            <a:spAutoFit/>
          </a:bodyPr>
          <a:lstStyle/>
          <a:p>
            <a:pPr algn="ctr"/>
            <a:r>
              <a:rPr lang="it-IT" sz="1500" i="1" dirty="0" err="1" smtClean="0">
                <a:solidFill>
                  <a:schemeClr val="bg1"/>
                </a:solidFill>
                <a:latin typeface="Cambria"/>
                <a:cs typeface="Cambria"/>
              </a:rPr>
              <a:t>Contact</a:t>
            </a:r>
            <a:r>
              <a:rPr lang="it-IT" sz="1500" i="1" dirty="0" smtClean="0">
                <a:solidFill>
                  <a:schemeClr val="bg1"/>
                </a:solidFill>
                <a:latin typeface="Cambria"/>
                <a:cs typeface="Cambria"/>
              </a:rPr>
              <a:t>: </a:t>
            </a:r>
            <a:r>
              <a:rPr lang="it-IT" sz="1500" i="1" dirty="0" err="1" smtClean="0">
                <a:solidFill>
                  <a:schemeClr val="bg1"/>
                </a:solidFill>
                <a:latin typeface="Cambria"/>
                <a:cs typeface="Cambria"/>
              </a:rPr>
              <a:t>c.vitali</a:t>
            </a:r>
            <a:r>
              <a:rPr lang="it-IT" sz="1500" i="1" dirty="0" smtClean="0">
                <a:solidFill>
                  <a:schemeClr val="bg1"/>
                </a:solidFill>
                <a:latin typeface="Cambria"/>
                <a:cs typeface="Cambria"/>
              </a:rPr>
              <a:t> @inapp.org</a:t>
            </a:r>
            <a:endParaRPr lang="it-IT" sz="1500" i="1" dirty="0">
              <a:solidFill>
                <a:schemeClr val="bg1"/>
              </a:solidFill>
              <a:latin typeface="Cambria"/>
              <a:cs typeface="Cambria"/>
            </a:endParaRPr>
          </a:p>
        </p:txBody>
      </p:sp>
    </p:spTree>
    <p:extLst>
      <p:ext uri="{BB962C8B-B14F-4D97-AF65-F5344CB8AC3E}">
        <p14:creationId xmlns:p14="http://schemas.microsoft.com/office/powerpoint/2010/main" val="28585455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lvl="0"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185364" cy="400110"/>
          </a:xfrm>
          <a:prstGeom prst="rect">
            <a:avLst/>
          </a:prstGeom>
          <a:noFill/>
        </p:spPr>
        <p:txBody>
          <a:bodyPr wrap="square" rtlCol="0">
            <a:spAutoFit/>
          </a:bodyPr>
          <a:lstStyle/>
          <a:p>
            <a:r>
              <a:rPr lang="it-IT" sz="2000" b="1" i="1" dirty="0">
                <a:solidFill>
                  <a:srgbClr val="38A748"/>
                </a:solidFill>
                <a:latin typeface="Cambria"/>
                <a:cs typeface="Cambria"/>
              </a:rPr>
              <a:t>WP </a:t>
            </a:r>
            <a:r>
              <a:rPr lang="it-IT" sz="2000" b="1" i="1" dirty="0" smtClean="0">
                <a:solidFill>
                  <a:srgbClr val="38A748"/>
                </a:solidFill>
                <a:latin typeface="Cambria"/>
                <a:cs typeface="Cambria"/>
              </a:rPr>
              <a:t>5  </a:t>
            </a:r>
            <a:r>
              <a:rPr lang="it-IT" sz="2000" b="1" i="1" dirty="0">
                <a:solidFill>
                  <a:srgbClr val="38A748"/>
                </a:solidFill>
                <a:latin typeface="Cambria"/>
                <a:cs typeface="Cambria"/>
              </a:rPr>
              <a:t>- MONITORING/EVALUATION</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524B3C7-180D-8646-B72B-9CC0E4C37EED}" type="slidenum">
              <a:rPr kumimoji="0" lang="it-IT" sz="1200" i="0" u="none" strike="noStrike" kern="1200" cap="none" spc="0" normalizeH="0" baseline="0" noProof="0" smtClean="0">
                <a:ln>
                  <a:noFill/>
                </a:ln>
                <a:solidFill>
                  <a:srgbClr val="003374"/>
                </a:solidFill>
                <a:effectLst/>
                <a:uLnTx/>
                <a:uFillTx/>
                <a:latin typeface="Calibri light"/>
                <a:ea typeface="+mn-ea"/>
                <a:cs typeface="Calibri light"/>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it-IT" sz="1200" i="0" u="none" strike="noStrike" kern="1200" cap="none" spc="0" normalizeH="0" baseline="0" noProof="0" dirty="0">
              <a:ln>
                <a:noFill/>
              </a:ln>
              <a:solidFill>
                <a:srgbClr val="003374"/>
              </a:solidFill>
              <a:effectLst/>
              <a:uLnTx/>
              <a:uFillTx/>
              <a:latin typeface="Calibri light"/>
              <a:ea typeface="+mn-ea"/>
              <a:cs typeface="Calibri light"/>
            </a:endParaRPr>
          </a:p>
        </p:txBody>
      </p:sp>
      <p:sp>
        <p:nvSpPr>
          <p:cNvPr id="6" name="CasellaDiTesto 5"/>
          <p:cNvSpPr txBox="1"/>
          <p:nvPr/>
        </p:nvSpPr>
        <p:spPr>
          <a:xfrm>
            <a:off x="845865" y="2200275"/>
            <a:ext cx="7307535" cy="338554"/>
          </a:xfrm>
          <a:prstGeom prst="rect">
            <a:avLst/>
          </a:prstGeom>
          <a:noFill/>
        </p:spPr>
        <p:txBody>
          <a:bodyPr wrap="square" rtlCol="0">
            <a:spAutoFit/>
          </a:bodyPr>
          <a:lstStyle/>
          <a:p>
            <a:endParaRPr lang="it-IT" sz="1600" dirty="0" smtClean="0">
              <a:latin typeface="Helvetica"/>
              <a:cs typeface="Helvetica"/>
            </a:endParaRPr>
          </a:p>
        </p:txBody>
      </p:sp>
      <p:graphicFrame>
        <p:nvGraphicFramePr>
          <p:cNvPr id="8" name="Tabella 7"/>
          <p:cNvGraphicFramePr>
            <a:graphicFrameLocks noGrp="1"/>
          </p:cNvGraphicFramePr>
          <p:nvPr>
            <p:extLst>
              <p:ext uri="{D42A27DB-BD31-4B8C-83A1-F6EECF244321}">
                <p14:modId xmlns:p14="http://schemas.microsoft.com/office/powerpoint/2010/main" val="2001759517"/>
              </p:ext>
            </p:extLst>
          </p:nvPr>
        </p:nvGraphicFramePr>
        <p:xfrm>
          <a:off x="1331640" y="1210441"/>
          <a:ext cx="6408712" cy="707264"/>
        </p:xfrm>
        <a:graphic>
          <a:graphicData uri="http://schemas.openxmlformats.org/drawingml/2006/table">
            <a:tbl>
              <a:tblPr/>
              <a:tblGrid>
                <a:gridCol w="1554435"/>
                <a:gridCol w="3076575"/>
                <a:gridCol w="1777702"/>
              </a:tblGrid>
              <a:tr h="288032">
                <a:tc>
                  <a:txBody>
                    <a:bodyPr/>
                    <a:lstStyle/>
                    <a:p>
                      <a:pPr algn="ctr">
                        <a:lnSpc>
                          <a:spcPct val="115000"/>
                        </a:lnSpc>
                        <a:spcAft>
                          <a:spcPts val="0"/>
                        </a:spcAft>
                      </a:pPr>
                      <a:r>
                        <a:rPr lang="en-GB" sz="1400" b="1" dirty="0">
                          <a:solidFill>
                            <a:srgbClr val="003374"/>
                          </a:solidFill>
                          <a:latin typeface="Calibri"/>
                          <a:ea typeface="Calibri"/>
                          <a:cs typeface="Times New Roman"/>
                        </a:rPr>
                        <a:t>OVERALL DURATION</a:t>
                      </a:r>
                      <a:endParaRPr lang="it-IT" sz="1400" dirty="0">
                        <a:solidFill>
                          <a:srgbClr val="003374"/>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400" b="1" dirty="0">
                          <a:solidFill>
                            <a:srgbClr val="003374"/>
                          </a:solidFill>
                          <a:latin typeface="Calibri"/>
                          <a:ea typeface="Calibri"/>
                          <a:cs typeface="Times New Roman"/>
                        </a:rPr>
                        <a:t>FROM/TO</a:t>
                      </a:r>
                      <a:endParaRPr lang="it-IT" sz="1400" dirty="0">
                        <a:solidFill>
                          <a:srgbClr val="003374"/>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400" b="1" dirty="0">
                          <a:solidFill>
                            <a:srgbClr val="003374"/>
                          </a:solidFill>
                          <a:latin typeface="Calibri"/>
                          <a:ea typeface="Calibri"/>
                          <a:cs typeface="Times New Roman"/>
                        </a:rPr>
                        <a:t>PACKAGE </a:t>
                      </a:r>
                      <a:r>
                        <a:rPr lang="en-GB" sz="1400" b="1" dirty="0" smtClean="0">
                          <a:solidFill>
                            <a:srgbClr val="003374"/>
                          </a:solidFill>
                          <a:latin typeface="Calibri"/>
                          <a:ea typeface="Calibri"/>
                          <a:cs typeface="Times New Roman"/>
                        </a:rPr>
                        <a:t>LEADER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n-GB" sz="1400" dirty="0" smtClean="0">
                          <a:solidFill>
                            <a:srgbClr val="003374"/>
                          </a:solidFill>
                          <a:latin typeface="Calibri"/>
                          <a:ea typeface="Calibri"/>
                          <a:cs typeface="Times New Roman"/>
                        </a:rPr>
                        <a:t>18 MONTHS</a:t>
                      </a:r>
                      <a:endParaRPr lang="it-IT" sz="1400" dirty="0">
                        <a:solidFill>
                          <a:srgbClr val="003374"/>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400" dirty="0" smtClean="0">
                          <a:solidFill>
                            <a:srgbClr val="003374"/>
                          </a:solidFill>
                          <a:latin typeface="Calibri"/>
                          <a:ea typeface="Calibri"/>
                          <a:cs typeface="Times New Roman"/>
                        </a:rPr>
                        <a:t>1 APRIL 2018 </a:t>
                      </a:r>
                      <a:r>
                        <a:rPr lang="en-GB" sz="1400" dirty="0" smtClean="0">
                          <a:solidFill>
                            <a:srgbClr val="003374"/>
                          </a:solidFill>
                          <a:latin typeface="Calibri"/>
                          <a:ea typeface="Calibri"/>
                          <a:cs typeface="Times New Roman"/>
                        </a:rPr>
                        <a:t>30</a:t>
                      </a:r>
                      <a:r>
                        <a:rPr lang="en-GB" sz="1400" baseline="0" dirty="0" smtClean="0">
                          <a:solidFill>
                            <a:srgbClr val="003374"/>
                          </a:solidFill>
                          <a:latin typeface="Calibri"/>
                          <a:ea typeface="Calibri"/>
                          <a:cs typeface="Times New Roman"/>
                        </a:rPr>
                        <a:t> SEPTEMBER 2019</a:t>
                      </a:r>
                      <a:endParaRPr lang="it-IT" sz="1400" dirty="0">
                        <a:solidFill>
                          <a:srgbClr val="003374"/>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400" dirty="0" smtClean="0">
                          <a:solidFill>
                            <a:srgbClr val="003374"/>
                          </a:solidFill>
                          <a:latin typeface="Calibri"/>
                          <a:ea typeface="Calibri"/>
                          <a:cs typeface="Times New Roman"/>
                        </a:rPr>
                        <a:t>INAPP</a:t>
                      </a:r>
                      <a:endParaRPr lang="it-IT" sz="1400" dirty="0">
                        <a:solidFill>
                          <a:srgbClr val="003374"/>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9" name="Tabella 8"/>
          <p:cNvGraphicFramePr>
            <a:graphicFrameLocks noGrp="1"/>
          </p:cNvGraphicFramePr>
          <p:nvPr>
            <p:extLst>
              <p:ext uri="{D42A27DB-BD31-4B8C-83A1-F6EECF244321}">
                <p14:modId xmlns:p14="http://schemas.microsoft.com/office/powerpoint/2010/main" val="1218831867"/>
              </p:ext>
            </p:extLst>
          </p:nvPr>
        </p:nvGraphicFramePr>
        <p:xfrm>
          <a:off x="696310" y="2200275"/>
          <a:ext cx="7606643" cy="4084320"/>
        </p:xfrm>
        <a:graphic>
          <a:graphicData uri="http://schemas.openxmlformats.org/drawingml/2006/table">
            <a:tbl>
              <a:tblPr firstRow="1" bandRow="1">
                <a:tableStyleId>{F5AB1C69-6EDB-4FF4-983F-18BD219EF322}</a:tableStyleId>
              </a:tblPr>
              <a:tblGrid>
                <a:gridCol w="7606643"/>
              </a:tblGrid>
              <a:tr h="289385">
                <a:tc>
                  <a:txBody>
                    <a:bodyPr/>
                    <a:lstStyle/>
                    <a:p>
                      <a:pPr algn="ctr"/>
                      <a:r>
                        <a:rPr lang="it-IT" sz="1600" dirty="0" smtClean="0">
                          <a:solidFill>
                            <a:srgbClr val="003374"/>
                          </a:solidFill>
                        </a:rPr>
                        <a:t>AIMS</a:t>
                      </a:r>
                      <a:endParaRPr lang="it-IT" sz="1600" dirty="0">
                        <a:solidFill>
                          <a:srgbClr val="003374"/>
                        </a:solidFill>
                      </a:endParaRPr>
                    </a:p>
                  </a:txBody>
                  <a:tcPr>
                    <a:solidFill>
                      <a:schemeClr val="accent6">
                        <a:lumMod val="20000"/>
                        <a:lumOff val="80000"/>
                      </a:schemeClr>
                    </a:solidFill>
                  </a:tcPr>
                </a:tc>
              </a:tr>
              <a:tr h="3244065">
                <a:tc>
                  <a:txBody>
                    <a:bodyPr/>
                    <a:lstStyle/>
                    <a:p>
                      <a:r>
                        <a:rPr lang="en-GB" sz="1500" kern="1200" dirty="0" smtClean="0">
                          <a:solidFill>
                            <a:srgbClr val="003374"/>
                          </a:solidFill>
                          <a:latin typeface="+mn-lt"/>
                          <a:ea typeface="+mn-ea"/>
                          <a:cs typeface="+mn-cs"/>
                        </a:rPr>
                        <a:t>1. To </a:t>
                      </a:r>
                      <a:r>
                        <a:rPr lang="en-GB" sz="1500" kern="1200" dirty="0" smtClean="0">
                          <a:solidFill>
                            <a:srgbClr val="003374"/>
                          </a:solidFill>
                          <a:latin typeface="+mn-lt"/>
                          <a:ea typeface="+mn-ea"/>
                          <a:cs typeface="+mn-cs"/>
                        </a:rPr>
                        <a:t>guarantee quality, efficacy and efficiency to project activities implementation.</a:t>
                      </a:r>
                      <a:endParaRPr lang="it-IT" sz="1500" kern="1200" dirty="0" smtClean="0">
                        <a:solidFill>
                          <a:srgbClr val="003374"/>
                        </a:solidFill>
                        <a:latin typeface="+mn-lt"/>
                        <a:ea typeface="+mn-ea"/>
                        <a:cs typeface="+mn-cs"/>
                      </a:endParaRPr>
                    </a:p>
                    <a:p>
                      <a:endParaRPr lang="en-GB" sz="1500" kern="1200" dirty="0" smtClean="0">
                        <a:solidFill>
                          <a:srgbClr val="003374"/>
                        </a:solidFill>
                        <a:latin typeface="+mn-lt"/>
                        <a:ea typeface="+mn-ea"/>
                        <a:cs typeface="+mn-cs"/>
                      </a:endParaRPr>
                    </a:p>
                    <a:p>
                      <a:r>
                        <a:rPr lang="en-GB" sz="1500" kern="1200" dirty="0" smtClean="0">
                          <a:solidFill>
                            <a:srgbClr val="003374"/>
                          </a:solidFill>
                          <a:latin typeface="+mn-lt"/>
                          <a:ea typeface="+mn-ea"/>
                          <a:cs typeface="+mn-cs"/>
                        </a:rPr>
                        <a:t>2. To </a:t>
                      </a:r>
                      <a:r>
                        <a:rPr lang="en-GB" sz="1500" kern="1200" dirty="0" smtClean="0">
                          <a:solidFill>
                            <a:srgbClr val="003374"/>
                          </a:solidFill>
                          <a:latin typeface="+mn-lt"/>
                          <a:ea typeface="+mn-ea"/>
                          <a:cs typeface="+mn-cs"/>
                        </a:rPr>
                        <a:t>ensure the achievement of fixed goals and aims.</a:t>
                      </a:r>
                      <a:endParaRPr lang="it-IT" sz="1500" kern="1200" dirty="0" smtClean="0">
                        <a:solidFill>
                          <a:srgbClr val="003374"/>
                        </a:solidFill>
                        <a:latin typeface="+mn-lt"/>
                        <a:ea typeface="+mn-ea"/>
                        <a:cs typeface="+mn-cs"/>
                      </a:endParaRPr>
                    </a:p>
                    <a:p>
                      <a:endParaRPr lang="en-GB" sz="1500" kern="1200" dirty="0" smtClean="0">
                        <a:solidFill>
                          <a:srgbClr val="003374"/>
                        </a:solidFill>
                        <a:latin typeface="+mn-lt"/>
                        <a:ea typeface="+mn-ea"/>
                        <a:cs typeface="+mn-cs"/>
                      </a:endParaRPr>
                    </a:p>
                    <a:p>
                      <a:r>
                        <a:rPr lang="en-GB" sz="1500" kern="1200" dirty="0" smtClean="0">
                          <a:solidFill>
                            <a:srgbClr val="003374"/>
                          </a:solidFill>
                          <a:latin typeface="+mn-lt"/>
                          <a:ea typeface="+mn-ea"/>
                          <a:cs typeface="+mn-cs"/>
                        </a:rPr>
                        <a:t>3. To </a:t>
                      </a:r>
                      <a:r>
                        <a:rPr lang="en-GB" sz="1500" kern="1200" dirty="0" smtClean="0">
                          <a:solidFill>
                            <a:srgbClr val="003374"/>
                          </a:solidFill>
                          <a:latin typeface="+mn-lt"/>
                          <a:ea typeface="+mn-ea"/>
                          <a:cs typeface="+mn-cs"/>
                        </a:rPr>
                        <a:t>monitor and evaluate the conformity between planned and realised, during the project implementing process.</a:t>
                      </a:r>
                      <a:endParaRPr lang="it-IT" sz="1500" kern="1200" dirty="0" smtClean="0">
                        <a:solidFill>
                          <a:srgbClr val="003374"/>
                        </a:solidFill>
                        <a:latin typeface="+mn-lt"/>
                        <a:ea typeface="+mn-ea"/>
                        <a:cs typeface="+mn-cs"/>
                      </a:endParaRPr>
                    </a:p>
                    <a:p>
                      <a:endParaRPr lang="en-GB" sz="1500" kern="1200" dirty="0" smtClean="0">
                        <a:solidFill>
                          <a:srgbClr val="003374"/>
                        </a:solidFill>
                        <a:latin typeface="+mn-lt"/>
                        <a:ea typeface="+mn-ea"/>
                        <a:cs typeface="+mn-cs"/>
                      </a:endParaRPr>
                    </a:p>
                    <a:p>
                      <a:r>
                        <a:rPr lang="en-GB" sz="1500" kern="1200" dirty="0" smtClean="0">
                          <a:solidFill>
                            <a:srgbClr val="003374"/>
                          </a:solidFill>
                          <a:latin typeface="+mn-lt"/>
                          <a:ea typeface="+mn-ea"/>
                          <a:cs typeface="+mn-cs"/>
                        </a:rPr>
                        <a:t>4. To </a:t>
                      </a:r>
                      <a:r>
                        <a:rPr lang="en-GB" sz="1500" kern="1200" dirty="0" smtClean="0">
                          <a:solidFill>
                            <a:srgbClr val="003374"/>
                          </a:solidFill>
                          <a:latin typeface="+mn-lt"/>
                          <a:ea typeface="+mn-ea"/>
                          <a:cs typeface="+mn-cs"/>
                        </a:rPr>
                        <a:t>guarantee the regular check of project process and outcomes, also with respect to project </a:t>
                      </a:r>
                      <a:r>
                        <a:rPr lang="en-GB" sz="1500" kern="1200" dirty="0" smtClean="0">
                          <a:solidFill>
                            <a:srgbClr val="003374"/>
                          </a:solidFill>
                          <a:latin typeface="+mn-lt"/>
                          <a:ea typeface="+mn-ea"/>
                          <a:cs typeface="+mn-cs"/>
                        </a:rPr>
                        <a:t>b budget </a:t>
                      </a:r>
                      <a:r>
                        <a:rPr lang="en-GB" sz="1500" kern="1200" dirty="0" smtClean="0">
                          <a:solidFill>
                            <a:srgbClr val="003374"/>
                          </a:solidFill>
                          <a:latin typeface="+mn-lt"/>
                          <a:ea typeface="+mn-ea"/>
                          <a:cs typeface="+mn-cs"/>
                        </a:rPr>
                        <a:t>cash flow.</a:t>
                      </a:r>
                      <a:endParaRPr lang="it-IT" sz="1500" kern="1200" dirty="0" smtClean="0">
                        <a:solidFill>
                          <a:srgbClr val="003374"/>
                        </a:solidFill>
                        <a:latin typeface="+mn-lt"/>
                        <a:ea typeface="+mn-ea"/>
                        <a:cs typeface="+mn-cs"/>
                      </a:endParaRPr>
                    </a:p>
                    <a:p>
                      <a:endParaRPr lang="en-GB" sz="1500" kern="1200" dirty="0" smtClean="0">
                        <a:solidFill>
                          <a:srgbClr val="003374"/>
                        </a:solidFill>
                        <a:latin typeface="+mn-lt"/>
                        <a:ea typeface="+mn-ea"/>
                        <a:cs typeface="+mn-cs"/>
                      </a:endParaRPr>
                    </a:p>
                    <a:p>
                      <a:r>
                        <a:rPr lang="en-GB" sz="1500" kern="1200" dirty="0" smtClean="0">
                          <a:solidFill>
                            <a:srgbClr val="003374"/>
                          </a:solidFill>
                          <a:latin typeface="+mn-lt"/>
                          <a:ea typeface="+mn-ea"/>
                          <a:cs typeface="+mn-cs"/>
                        </a:rPr>
                        <a:t>5. To </a:t>
                      </a:r>
                      <a:r>
                        <a:rPr lang="en-GB" sz="1500" kern="1200" dirty="0" smtClean="0">
                          <a:solidFill>
                            <a:srgbClr val="003374"/>
                          </a:solidFill>
                          <a:latin typeface="+mn-lt"/>
                          <a:ea typeface="+mn-ea"/>
                          <a:cs typeface="+mn-cs"/>
                        </a:rPr>
                        <a:t>work out and share modalities, indicators, parameters for the quality check and related tools to collect and analyse qualitative and qualitative data.</a:t>
                      </a:r>
                      <a:endParaRPr lang="it-IT" sz="1500" kern="1200" dirty="0" smtClean="0">
                        <a:solidFill>
                          <a:srgbClr val="003374"/>
                        </a:solidFill>
                        <a:latin typeface="+mn-lt"/>
                        <a:ea typeface="+mn-ea"/>
                        <a:cs typeface="+mn-cs"/>
                      </a:endParaRPr>
                    </a:p>
                    <a:p>
                      <a:endParaRPr lang="en-US" sz="1500" kern="1200" dirty="0" smtClean="0">
                        <a:solidFill>
                          <a:srgbClr val="003374"/>
                        </a:solidFill>
                        <a:latin typeface="+mn-lt"/>
                        <a:ea typeface="+mn-ea"/>
                        <a:cs typeface="+mn-cs"/>
                      </a:endParaRPr>
                    </a:p>
                    <a:p>
                      <a:r>
                        <a:rPr lang="en-US" sz="1500" kern="1200" dirty="0" smtClean="0">
                          <a:solidFill>
                            <a:srgbClr val="003374"/>
                          </a:solidFill>
                          <a:latin typeface="+mn-lt"/>
                          <a:ea typeface="+mn-ea"/>
                          <a:cs typeface="+mn-cs"/>
                        </a:rPr>
                        <a:t>6. To </a:t>
                      </a:r>
                      <a:r>
                        <a:rPr lang="en-US" sz="1500" kern="1200" dirty="0" smtClean="0">
                          <a:solidFill>
                            <a:srgbClr val="003374"/>
                          </a:solidFill>
                          <a:latin typeface="+mn-lt"/>
                          <a:ea typeface="+mn-ea"/>
                          <a:cs typeface="+mn-cs"/>
                        </a:rPr>
                        <a:t>assess quality of project outputs and outcomes (relevance, utility, transferability, usability) on the side of both partnership members (internal assessment/self-evaluation) and an external expert. </a:t>
                      </a:r>
                      <a:endParaRPr lang="it-IT" sz="1500" dirty="0">
                        <a:solidFill>
                          <a:srgbClr val="003374"/>
                        </a:solidFill>
                      </a:endParaRPr>
                    </a:p>
                  </a:txBody>
                  <a:tcPr>
                    <a:solidFill>
                      <a:schemeClr val="bg1"/>
                    </a:solidFill>
                  </a:tcPr>
                </a:tc>
              </a:tr>
            </a:tbl>
          </a:graphicData>
        </a:graphic>
      </p:graphicFrame>
    </p:spTree>
    <p:extLst>
      <p:ext uri="{BB962C8B-B14F-4D97-AF65-F5344CB8AC3E}">
        <p14:creationId xmlns:p14="http://schemas.microsoft.com/office/powerpoint/2010/main" val="2858545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486648" y="534253"/>
            <a:ext cx="4237752" cy="400110"/>
          </a:xfrm>
          <a:prstGeom prst="rect">
            <a:avLst/>
          </a:prstGeom>
          <a:noFill/>
        </p:spPr>
        <p:txBody>
          <a:bodyPr wrap="square" rtlCol="0">
            <a:spAutoFit/>
          </a:bodyPr>
          <a:lstStyle/>
          <a:p>
            <a:r>
              <a:rPr lang="it-IT" sz="2000" b="1" i="1" dirty="0">
                <a:solidFill>
                  <a:srgbClr val="38A748"/>
                </a:solidFill>
                <a:latin typeface="Cambria"/>
                <a:cs typeface="Cambria"/>
              </a:rPr>
              <a:t>WP 5  - MONITORING/EVALUATION</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3</a:t>
            </a:fld>
            <a:endParaRPr lang="it-IT" sz="1200" dirty="0">
              <a:solidFill>
                <a:srgbClr val="003374"/>
              </a:solidFill>
              <a:latin typeface="Calibri light"/>
              <a:cs typeface="Calibri light"/>
            </a:endParaRPr>
          </a:p>
        </p:txBody>
      </p:sp>
      <p:graphicFrame>
        <p:nvGraphicFramePr>
          <p:cNvPr id="8" name="Tabella 7"/>
          <p:cNvGraphicFramePr>
            <a:graphicFrameLocks noGrp="1"/>
          </p:cNvGraphicFramePr>
          <p:nvPr>
            <p:extLst>
              <p:ext uri="{D42A27DB-BD31-4B8C-83A1-F6EECF244321}">
                <p14:modId xmlns:p14="http://schemas.microsoft.com/office/powerpoint/2010/main" val="3199332850"/>
              </p:ext>
            </p:extLst>
          </p:nvPr>
        </p:nvGraphicFramePr>
        <p:xfrm>
          <a:off x="678234" y="1066799"/>
          <a:ext cx="8008565" cy="5303520"/>
        </p:xfrm>
        <a:graphic>
          <a:graphicData uri="http://schemas.openxmlformats.org/drawingml/2006/table">
            <a:tbl>
              <a:tblPr firstRow="1" bandRow="1">
                <a:tableStyleId>{F5AB1C69-6EDB-4FF4-983F-18BD219EF322}</a:tableStyleId>
              </a:tblPr>
              <a:tblGrid>
                <a:gridCol w="8008565"/>
              </a:tblGrid>
              <a:tr h="284279">
                <a:tc>
                  <a:txBody>
                    <a:bodyPr/>
                    <a:lstStyle/>
                    <a:p>
                      <a:pPr algn="ctr"/>
                      <a:r>
                        <a:rPr lang="it-IT" sz="1600" dirty="0" smtClean="0">
                          <a:solidFill>
                            <a:srgbClr val="003374"/>
                          </a:solidFill>
                        </a:rPr>
                        <a:t>ACTIVITIES</a:t>
                      </a:r>
                      <a:endParaRPr lang="it-IT" sz="1600" dirty="0">
                        <a:solidFill>
                          <a:srgbClr val="003374"/>
                        </a:solidFill>
                      </a:endParaRPr>
                    </a:p>
                  </a:txBody>
                  <a:tcPr>
                    <a:solidFill>
                      <a:srgbClr val="89FFFF"/>
                    </a:solidFill>
                  </a:tcPr>
                </a:tc>
              </a:tr>
              <a:tr h="4125797">
                <a:tc>
                  <a:txBody>
                    <a:bodyPr/>
                    <a:lstStyle/>
                    <a:p>
                      <a:r>
                        <a:rPr lang="en-GB" sz="1600" b="1" kern="1200" dirty="0" smtClean="0">
                          <a:solidFill>
                            <a:srgbClr val="003374"/>
                          </a:solidFill>
                          <a:latin typeface="+mn-lt"/>
                          <a:ea typeface="+mn-ea"/>
                          <a:cs typeface="+mn-cs"/>
                        </a:rPr>
                        <a:t>Work out of Monitoring and evaluation Plan</a:t>
                      </a:r>
                      <a:r>
                        <a:rPr lang="en-GB" sz="1600" kern="1200" dirty="0" smtClean="0">
                          <a:solidFill>
                            <a:srgbClr val="003374"/>
                          </a:solidFill>
                          <a:latin typeface="+mn-lt"/>
                          <a:ea typeface="+mn-ea"/>
                          <a:cs typeface="+mn-cs"/>
                        </a:rPr>
                        <a:t>, including project milestones and deliverables related. </a:t>
                      </a:r>
                      <a:endParaRPr lang="it-IT" sz="1600" kern="1200" dirty="0" smtClean="0">
                        <a:solidFill>
                          <a:srgbClr val="003374"/>
                        </a:solidFill>
                        <a:latin typeface="+mn-lt"/>
                        <a:ea typeface="+mn-ea"/>
                        <a:cs typeface="+mn-cs"/>
                      </a:endParaRPr>
                    </a:p>
                    <a:p>
                      <a:endParaRPr lang="en-GB" sz="1600" b="1" kern="1200" dirty="0" smtClean="0">
                        <a:solidFill>
                          <a:srgbClr val="003374"/>
                        </a:solidFill>
                        <a:latin typeface="+mn-lt"/>
                        <a:ea typeface="+mn-ea"/>
                        <a:cs typeface="+mn-cs"/>
                      </a:endParaRPr>
                    </a:p>
                    <a:p>
                      <a:r>
                        <a:rPr lang="en-GB" sz="1600" b="1" kern="1200" dirty="0" smtClean="0">
                          <a:solidFill>
                            <a:srgbClr val="003374"/>
                          </a:solidFill>
                          <a:latin typeface="+mn-lt"/>
                          <a:ea typeface="+mn-ea"/>
                          <a:cs typeface="+mn-cs"/>
                        </a:rPr>
                        <a:t>Work out of formats to record and survey qualitative and quantitative data and information</a:t>
                      </a:r>
                      <a:r>
                        <a:rPr lang="en-GB" sz="1600" kern="1200" dirty="0" smtClean="0">
                          <a:solidFill>
                            <a:srgbClr val="003374"/>
                          </a:solidFill>
                          <a:latin typeface="+mn-lt"/>
                          <a:ea typeface="+mn-ea"/>
                          <a:cs typeface="+mn-cs"/>
                        </a:rPr>
                        <a:t>: questionnaires, reports, minutes addressed to partnership only; evaluation/observation questionnaires addressed to project beneficiaries and project staff involved in the transfer actions; tools for the regular check of project cash flow. </a:t>
                      </a:r>
                      <a:endParaRPr lang="it-IT" sz="1600" kern="1200" dirty="0" smtClean="0">
                        <a:solidFill>
                          <a:srgbClr val="003374"/>
                        </a:solidFill>
                        <a:latin typeface="+mn-lt"/>
                        <a:ea typeface="+mn-ea"/>
                        <a:cs typeface="+mn-cs"/>
                      </a:endParaRPr>
                    </a:p>
                    <a:p>
                      <a:endParaRPr lang="en-GB" sz="1600" b="1" kern="1200" dirty="0" smtClean="0">
                        <a:solidFill>
                          <a:srgbClr val="003374"/>
                        </a:solidFill>
                        <a:latin typeface="+mn-lt"/>
                        <a:ea typeface="+mn-ea"/>
                        <a:cs typeface="+mn-cs"/>
                      </a:endParaRPr>
                    </a:p>
                    <a:p>
                      <a:r>
                        <a:rPr lang="en-GB" sz="1600" b="1" kern="1200" dirty="0" smtClean="0">
                          <a:solidFill>
                            <a:srgbClr val="003374"/>
                          </a:solidFill>
                          <a:latin typeface="+mn-lt"/>
                          <a:ea typeface="+mn-ea"/>
                          <a:cs typeface="+mn-cs"/>
                        </a:rPr>
                        <a:t>Realisation of periodical desk analysis </a:t>
                      </a:r>
                      <a:r>
                        <a:rPr lang="en-GB" sz="1600" kern="1200" dirty="0" smtClean="0">
                          <a:solidFill>
                            <a:srgbClr val="003374"/>
                          </a:solidFill>
                          <a:latin typeface="+mn-lt"/>
                          <a:ea typeface="+mn-ea"/>
                          <a:cs typeface="+mn-cs"/>
                        </a:rPr>
                        <a:t>(every </a:t>
                      </a:r>
                      <a:r>
                        <a:rPr lang="en-GB" sz="1600" kern="1200" dirty="0" smtClean="0">
                          <a:solidFill>
                            <a:srgbClr val="003374"/>
                          </a:solidFill>
                          <a:latin typeface="+mn-lt"/>
                          <a:ea typeface="+mn-ea"/>
                          <a:cs typeface="+mn-cs"/>
                        </a:rPr>
                        <a:t>4 </a:t>
                      </a:r>
                      <a:r>
                        <a:rPr lang="en-GB" sz="1600" kern="1200" dirty="0" smtClean="0">
                          <a:solidFill>
                            <a:srgbClr val="003374"/>
                          </a:solidFill>
                          <a:latin typeface="+mn-lt"/>
                          <a:ea typeface="+mn-ea"/>
                          <a:cs typeface="+mn-cs"/>
                        </a:rPr>
                        <a:t>months ). Submitting to all partners semi-structured grids/questionnaires aimed at collecting information on specific check areas: activities realised and in progress, timings, outcomes achieved, problems faced and solutions found. In this way it will be possible to monitor  implementation conformity and record analytical information. </a:t>
                      </a:r>
                      <a:endParaRPr lang="it-IT" sz="1600" kern="1200" dirty="0" smtClean="0">
                        <a:solidFill>
                          <a:srgbClr val="003374"/>
                        </a:solidFill>
                        <a:latin typeface="+mn-lt"/>
                        <a:ea typeface="+mn-ea"/>
                        <a:cs typeface="+mn-cs"/>
                      </a:endParaRPr>
                    </a:p>
                    <a:p>
                      <a:endParaRPr lang="en-GB" sz="1600" b="1" kern="1200" dirty="0" smtClean="0">
                        <a:solidFill>
                          <a:srgbClr val="003374"/>
                        </a:solidFill>
                        <a:latin typeface="+mn-lt"/>
                        <a:ea typeface="+mn-ea"/>
                        <a:cs typeface="+mn-cs"/>
                      </a:endParaRPr>
                    </a:p>
                    <a:p>
                      <a:r>
                        <a:rPr lang="en-GB" sz="1600" b="1" kern="1200" dirty="0" smtClean="0">
                          <a:solidFill>
                            <a:srgbClr val="003374"/>
                          </a:solidFill>
                          <a:latin typeface="+mn-lt"/>
                          <a:ea typeface="+mn-ea"/>
                          <a:cs typeface="+mn-cs"/>
                        </a:rPr>
                        <a:t>Periodical record of financial data </a:t>
                      </a:r>
                      <a:r>
                        <a:rPr lang="en-GB" sz="1600" kern="1200" dirty="0" smtClean="0">
                          <a:solidFill>
                            <a:srgbClr val="003374"/>
                          </a:solidFill>
                          <a:latin typeface="+mn-lt"/>
                          <a:ea typeface="+mn-ea"/>
                          <a:cs typeface="+mn-cs"/>
                        </a:rPr>
                        <a:t>(every </a:t>
                      </a:r>
                      <a:r>
                        <a:rPr lang="en-GB" sz="1600" kern="1200" dirty="0" smtClean="0">
                          <a:solidFill>
                            <a:srgbClr val="003374"/>
                          </a:solidFill>
                          <a:latin typeface="+mn-lt"/>
                          <a:ea typeface="+mn-ea"/>
                          <a:cs typeface="+mn-cs"/>
                        </a:rPr>
                        <a:t>3 </a:t>
                      </a:r>
                      <a:r>
                        <a:rPr lang="en-GB" sz="1600" kern="1200" dirty="0" smtClean="0">
                          <a:solidFill>
                            <a:srgbClr val="003374"/>
                          </a:solidFill>
                          <a:latin typeface="+mn-lt"/>
                          <a:ea typeface="+mn-ea"/>
                          <a:cs typeface="+mn-cs"/>
                        </a:rPr>
                        <a:t>months). The project cash flow is a relevant aspect to be under regular control, since it is strictly linked to the production process. Periodical monitoring allows the partnership to identify possible wastes and reserves which may negatively affect the regular implementation process. The recording of these data is also necessary to work out the Project Interim and Final Reports to be submitted to the </a:t>
                      </a:r>
                      <a:r>
                        <a:rPr lang="en-GB" sz="1600" kern="1200" dirty="0" smtClean="0">
                          <a:solidFill>
                            <a:srgbClr val="003374"/>
                          </a:solidFill>
                          <a:latin typeface="+mn-lt"/>
                          <a:ea typeface="+mn-ea"/>
                          <a:cs typeface="+mn-cs"/>
                        </a:rPr>
                        <a:t>EU</a:t>
                      </a:r>
                      <a:r>
                        <a:rPr lang="en-GB" sz="1600" kern="1200" baseline="0" dirty="0" smtClean="0">
                          <a:solidFill>
                            <a:srgbClr val="003374"/>
                          </a:solidFill>
                          <a:latin typeface="+mn-lt"/>
                          <a:ea typeface="+mn-ea"/>
                          <a:cs typeface="+mn-cs"/>
                        </a:rPr>
                        <a:t> Commission.</a:t>
                      </a:r>
                      <a:endParaRPr lang="it-IT" sz="1600" kern="1200" dirty="0" smtClean="0">
                        <a:solidFill>
                          <a:srgbClr val="003374"/>
                        </a:solidFill>
                        <a:latin typeface="+mn-lt"/>
                        <a:ea typeface="+mn-ea"/>
                        <a:cs typeface="+mn-cs"/>
                      </a:endParaRPr>
                    </a:p>
                  </a:txBody>
                  <a:tcPr>
                    <a:solidFill>
                      <a:schemeClr val="bg1"/>
                    </a:solidFill>
                  </a:tcPr>
                </a:tc>
              </a:tr>
            </a:tbl>
          </a:graphicData>
        </a:graphic>
      </p:graphicFrame>
    </p:spTree>
    <p:extLst>
      <p:ext uri="{BB962C8B-B14F-4D97-AF65-F5344CB8AC3E}">
        <p14:creationId xmlns:p14="http://schemas.microsoft.com/office/powerpoint/2010/main" val="40467469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5866527" cy="400110"/>
          </a:xfrm>
          <a:prstGeom prst="rect">
            <a:avLst/>
          </a:prstGeom>
          <a:noFill/>
        </p:spPr>
        <p:txBody>
          <a:bodyPr wrap="square" rtlCol="0">
            <a:spAutoFit/>
          </a:bodyPr>
          <a:lstStyle/>
          <a:p>
            <a:r>
              <a:rPr lang="it-IT" sz="2000" b="1" i="1" dirty="0">
                <a:solidFill>
                  <a:srgbClr val="38A748"/>
                </a:solidFill>
                <a:latin typeface="Cambria"/>
                <a:cs typeface="Cambria"/>
              </a:rPr>
              <a:t>WP 5  - </a:t>
            </a:r>
            <a:r>
              <a:rPr lang="it-IT" sz="2000" b="1" i="1" dirty="0" smtClean="0">
                <a:solidFill>
                  <a:srgbClr val="38A748"/>
                </a:solidFill>
                <a:latin typeface="Cambria"/>
                <a:cs typeface="Cambria"/>
              </a:rPr>
              <a:t>MONITORING/EVALUATION</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4</a:t>
            </a:fld>
            <a:endParaRPr lang="it-IT" sz="1200" dirty="0">
              <a:solidFill>
                <a:srgbClr val="003374"/>
              </a:solidFill>
              <a:latin typeface="Calibri light"/>
              <a:cs typeface="Calibri light"/>
            </a:endParaRPr>
          </a:p>
        </p:txBody>
      </p:sp>
      <p:sp>
        <p:nvSpPr>
          <p:cNvPr id="6" name="CasellaDiTesto 5"/>
          <p:cNvSpPr txBox="1"/>
          <p:nvPr/>
        </p:nvSpPr>
        <p:spPr>
          <a:xfrm>
            <a:off x="781050" y="1350407"/>
            <a:ext cx="7705725" cy="738664"/>
          </a:xfrm>
          <a:prstGeom prst="rect">
            <a:avLst/>
          </a:prstGeom>
          <a:noFill/>
        </p:spPr>
        <p:txBody>
          <a:bodyPr wrap="square" rtlCol="0">
            <a:spAutoFit/>
          </a:bodyPr>
          <a:lstStyle/>
          <a:p>
            <a:endParaRPr lang="en-US" sz="1400" dirty="0">
              <a:solidFill>
                <a:prstClr val="black"/>
              </a:solidFill>
              <a:latin typeface="Cambria" panose="02040503050406030204" pitchFamily="18" charset="0"/>
              <a:cs typeface="Helvetica"/>
            </a:endParaRPr>
          </a:p>
          <a:p>
            <a:endParaRPr lang="en-US" sz="1400" dirty="0" smtClean="0">
              <a:solidFill>
                <a:prstClr val="black"/>
              </a:solidFill>
              <a:latin typeface="Cambria" panose="02040503050406030204" pitchFamily="18" charset="0"/>
              <a:cs typeface="Helvetica"/>
            </a:endParaRPr>
          </a:p>
          <a:p>
            <a:endParaRPr lang="it-IT" sz="1400" dirty="0" smtClean="0">
              <a:solidFill>
                <a:prstClr val="black"/>
              </a:solidFill>
              <a:latin typeface="Helvetica"/>
              <a:cs typeface="Helvetica"/>
            </a:endParaRPr>
          </a:p>
        </p:txBody>
      </p:sp>
      <p:graphicFrame>
        <p:nvGraphicFramePr>
          <p:cNvPr id="8" name="Tabella 7"/>
          <p:cNvGraphicFramePr>
            <a:graphicFrameLocks noGrp="1"/>
          </p:cNvGraphicFramePr>
          <p:nvPr>
            <p:extLst>
              <p:ext uri="{D42A27DB-BD31-4B8C-83A1-F6EECF244321}">
                <p14:modId xmlns:p14="http://schemas.microsoft.com/office/powerpoint/2010/main" val="2484107271"/>
              </p:ext>
            </p:extLst>
          </p:nvPr>
        </p:nvGraphicFramePr>
        <p:xfrm>
          <a:off x="611560" y="1268760"/>
          <a:ext cx="7992888" cy="4496688"/>
        </p:xfrm>
        <a:graphic>
          <a:graphicData uri="http://schemas.openxmlformats.org/drawingml/2006/table">
            <a:tbl>
              <a:tblPr firstRow="1" bandRow="1">
                <a:tableStyleId>{F5AB1C69-6EDB-4FF4-983F-18BD219EF322}</a:tableStyleId>
              </a:tblPr>
              <a:tblGrid>
                <a:gridCol w="7992888"/>
              </a:tblGrid>
              <a:tr h="442848">
                <a:tc>
                  <a:txBody>
                    <a:bodyPr/>
                    <a:lstStyle/>
                    <a:p>
                      <a:pPr algn="ctr"/>
                      <a:r>
                        <a:rPr lang="it-IT" sz="2000" dirty="0" smtClean="0">
                          <a:solidFill>
                            <a:srgbClr val="003374"/>
                          </a:solidFill>
                        </a:rPr>
                        <a:t>ACTIVITIES</a:t>
                      </a:r>
                      <a:endParaRPr lang="it-IT" sz="2000" dirty="0">
                        <a:solidFill>
                          <a:srgbClr val="003374"/>
                        </a:solidFill>
                      </a:endParaRPr>
                    </a:p>
                  </a:txBody>
                  <a:tcPr>
                    <a:solidFill>
                      <a:srgbClr val="89FFFF"/>
                    </a:solidFill>
                  </a:tcPr>
                </a:tc>
              </a:tr>
              <a:tr h="370840">
                <a:tc>
                  <a:txBody>
                    <a:bodyPr/>
                    <a:lstStyle/>
                    <a:p>
                      <a:r>
                        <a:rPr lang="en-GB" sz="2000" b="1" kern="1200" dirty="0" smtClean="0">
                          <a:solidFill>
                            <a:srgbClr val="003374"/>
                          </a:solidFill>
                          <a:latin typeface="+mn-lt"/>
                          <a:ea typeface="+mn-ea"/>
                          <a:cs typeface="+mn-cs"/>
                        </a:rPr>
                        <a:t>Production of 2 Monitoring Reports </a:t>
                      </a:r>
                      <a:r>
                        <a:rPr lang="en-GB" sz="2000" kern="1200" dirty="0" smtClean="0">
                          <a:solidFill>
                            <a:srgbClr val="003374"/>
                          </a:solidFill>
                          <a:latin typeface="+mn-lt"/>
                          <a:ea typeface="+mn-ea"/>
                          <a:cs typeface="+mn-cs"/>
                        </a:rPr>
                        <a:t>(interim and Final, IT/EN), assessing the project work in progress and outcomes achieved, so as to identify arrangements to be applied to the </a:t>
                      </a:r>
                      <a:r>
                        <a:rPr lang="en-GB" sz="2000" kern="1200" dirty="0" err="1" smtClean="0">
                          <a:solidFill>
                            <a:srgbClr val="003374"/>
                          </a:solidFill>
                          <a:latin typeface="+mn-lt"/>
                          <a:ea typeface="+mn-ea"/>
                          <a:cs typeface="+mn-cs"/>
                        </a:rPr>
                        <a:t>workplan</a:t>
                      </a:r>
                      <a:r>
                        <a:rPr lang="en-GB" sz="2000" kern="1200" dirty="0" smtClean="0">
                          <a:solidFill>
                            <a:srgbClr val="003374"/>
                          </a:solidFill>
                          <a:latin typeface="+mn-lt"/>
                          <a:ea typeface="+mn-ea"/>
                          <a:cs typeface="+mn-cs"/>
                        </a:rPr>
                        <a:t> and analyse – in terms of efficiency, efficacy and relevance – project interim and final outcomes and the impact (sustainability and transferability) produced on target </a:t>
                      </a:r>
                      <a:r>
                        <a:rPr lang="en-GB" sz="2000" kern="1200" dirty="0" smtClean="0">
                          <a:solidFill>
                            <a:srgbClr val="003374"/>
                          </a:solidFill>
                          <a:latin typeface="+mn-lt"/>
                          <a:ea typeface="+mn-ea"/>
                          <a:cs typeface="+mn-cs"/>
                        </a:rPr>
                        <a:t>groups/contexts</a:t>
                      </a:r>
                      <a:endParaRPr lang="it-IT" sz="2000" kern="1200" dirty="0" smtClean="0">
                        <a:solidFill>
                          <a:srgbClr val="003374"/>
                        </a:solidFill>
                        <a:latin typeface="+mn-lt"/>
                        <a:ea typeface="+mn-ea"/>
                        <a:cs typeface="+mn-cs"/>
                      </a:endParaRPr>
                    </a:p>
                    <a:p>
                      <a:endParaRPr lang="en-GB" sz="2000" kern="1200" dirty="0" smtClean="0">
                        <a:solidFill>
                          <a:srgbClr val="003374"/>
                        </a:solidFill>
                        <a:latin typeface="+mn-lt"/>
                        <a:ea typeface="+mn-ea"/>
                        <a:cs typeface="+mn-cs"/>
                      </a:endParaRPr>
                    </a:p>
                    <a:p>
                      <a:r>
                        <a:rPr lang="en-GB" sz="2000" kern="1200" dirty="0" smtClean="0">
                          <a:solidFill>
                            <a:srgbClr val="003374"/>
                          </a:solidFill>
                          <a:latin typeface="+mn-lt"/>
                          <a:ea typeface="+mn-ea"/>
                          <a:cs typeface="+mn-cs"/>
                        </a:rPr>
                        <a:t>Reports shall include the project </a:t>
                      </a:r>
                      <a:r>
                        <a:rPr lang="en-GB" sz="2000" u="sng" kern="1200" dirty="0" smtClean="0">
                          <a:solidFill>
                            <a:srgbClr val="003374"/>
                          </a:solidFill>
                          <a:latin typeface="+mn-lt"/>
                          <a:ea typeface="+mn-ea"/>
                          <a:cs typeface="+mn-cs"/>
                        </a:rPr>
                        <a:t>risk assessment </a:t>
                      </a:r>
                      <a:r>
                        <a:rPr lang="en-GB" sz="2000" kern="1200" dirty="0" smtClean="0">
                          <a:solidFill>
                            <a:srgbClr val="003374"/>
                          </a:solidFill>
                          <a:latin typeface="+mn-lt"/>
                          <a:ea typeface="+mn-ea"/>
                          <a:cs typeface="+mn-cs"/>
                        </a:rPr>
                        <a:t>with respect to: budget, activities, outputs (per WP), process timings. Also in this case, Reports are functional to  work out the Project Interim and Final Reports to be submitted to the </a:t>
                      </a:r>
                      <a:r>
                        <a:rPr lang="it-IT" sz="2000" kern="1200" dirty="0" smtClean="0">
                          <a:solidFill>
                            <a:srgbClr val="003374"/>
                          </a:solidFill>
                          <a:latin typeface="+mn-lt"/>
                          <a:ea typeface="+mn-ea"/>
                          <a:cs typeface="+mn-cs"/>
                        </a:rPr>
                        <a:t>CE</a:t>
                      </a:r>
                      <a:endParaRPr lang="it-IT" sz="2000" kern="1200" dirty="0" smtClean="0">
                        <a:solidFill>
                          <a:srgbClr val="003374"/>
                        </a:solidFill>
                        <a:latin typeface="+mn-lt"/>
                        <a:ea typeface="+mn-ea"/>
                        <a:cs typeface="+mn-cs"/>
                      </a:endParaRPr>
                    </a:p>
                    <a:p>
                      <a:endParaRPr lang="en-US" sz="2000" b="1" kern="1200" dirty="0" smtClean="0">
                        <a:solidFill>
                          <a:srgbClr val="003374"/>
                        </a:solidFill>
                        <a:latin typeface="+mn-lt"/>
                        <a:ea typeface="+mn-ea"/>
                        <a:cs typeface="+mn-cs"/>
                      </a:endParaRPr>
                    </a:p>
                    <a:p>
                      <a:r>
                        <a:rPr lang="en-US" sz="2000" b="1" kern="1200" dirty="0" smtClean="0">
                          <a:solidFill>
                            <a:srgbClr val="003374"/>
                          </a:solidFill>
                          <a:latin typeface="+mn-lt"/>
                          <a:ea typeface="+mn-ea"/>
                          <a:cs typeface="+mn-cs"/>
                        </a:rPr>
                        <a:t>Production of 1 Final report</a:t>
                      </a:r>
                      <a:r>
                        <a:rPr lang="en-US" sz="2000" kern="1200" dirty="0" smtClean="0">
                          <a:solidFill>
                            <a:srgbClr val="003374"/>
                          </a:solidFill>
                          <a:latin typeface="+mn-lt"/>
                          <a:ea typeface="+mn-ea"/>
                          <a:cs typeface="+mn-cs"/>
                        </a:rPr>
                        <a:t> (overall external evaluation) (EN/IT)</a:t>
                      </a:r>
                      <a:endParaRPr lang="en-GB" sz="2000" b="1" kern="1200" dirty="0" smtClean="0">
                        <a:solidFill>
                          <a:srgbClr val="003374"/>
                        </a:solidFill>
                        <a:latin typeface="+mn-lt"/>
                        <a:ea typeface="+mn-ea"/>
                        <a:cs typeface="+mn-cs"/>
                      </a:endParaRPr>
                    </a:p>
                  </a:txBody>
                  <a:tcPr>
                    <a:solidFill>
                      <a:schemeClr val="bg1"/>
                    </a:solidFill>
                  </a:tcPr>
                </a:tc>
              </a:tr>
            </a:tbl>
          </a:graphicData>
        </a:graphic>
      </p:graphicFrame>
    </p:spTree>
    <p:extLst>
      <p:ext uri="{BB962C8B-B14F-4D97-AF65-F5344CB8AC3E}">
        <p14:creationId xmlns:p14="http://schemas.microsoft.com/office/powerpoint/2010/main" val="562277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571127" cy="400110"/>
          </a:xfrm>
          <a:prstGeom prst="rect">
            <a:avLst/>
          </a:prstGeom>
          <a:noFill/>
        </p:spPr>
        <p:txBody>
          <a:bodyPr wrap="square" rtlCol="0">
            <a:spAutoFit/>
          </a:bodyPr>
          <a:lstStyle/>
          <a:p>
            <a:r>
              <a:rPr lang="it-IT" sz="2000" b="1" i="1" dirty="0">
                <a:solidFill>
                  <a:srgbClr val="38A748"/>
                </a:solidFill>
                <a:latin typeface="Cambria"/>
                <a:cs typeface="Cambria"/>
              </a:rPr>
              <a:t>WP 5  - MONITORING/EVALUATION</a:t>
            </a: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5</a:t>
            </a:fld>
            <a:endParaRPr lang="it-IT" sz="1200" dirty="0">
              <a:solidFill>
                <a:srgbClr val="003374"/>
              </a:solidFill>
              <a:latin typeface="Calibri light"/>
              <a:cs typeface="Calibri light"/>
            </a:endParaRPr>
          </a:p>
        </p:txBody>
      </p:sp>
      <p:sp>
        <p:nvSpPr>
          <p:cNvPr id="8" name="CasellaDiTesto 7"/>
          <p:cNvSpPr txBox="1"/>
          <p:nvPr/>
        </p:nvSpPr>
        <p:spPr>
          <a:xfrm>
            <a:off x="533400" y="1219200"/>
            <a:ext cx="8077200" cy="369332"/>
          </a:xfrm>
          <a:prstGeom prst="rect">
            <a:avLst/>
          </a:prstGeom>
          <a:noFill/>
        </p:spPr>
        <p:txBody>
          <a:bodyPr wrap="square" rtlCol="0">
            <a:spAutoFit/>
          </a:bodyPr>
          <a:lstStyle/>
          <a:p>
            <a:pPr algn="ctr"/>
            <a:endParaRPr lang="it-IT" dirty="0" smtClean="0">
              <a:solidFill>
                <a:srgbClr val="003374"/>
              </a:solidFill>
              <a:latin typeface="Cambria" panose="02040503050406030204" pitchFamily="18" charset="0"/>
              <a:ea typeface="Tahoma" panose="020B0604030504040204" pitchFamily="34" charset="0"/>
              <a:cs typeface="Tahoma" panose="020B0604030504040204" pitchFamily="34" charset="0"/>
            </a:endParaRPr>
          </a:p>
        </p:txBody>
      </p:sp>
      <p:graphicFrame>
        <p:nvGraphicFramePr>
          <p:cNvPr id="9" name="Tabella 8"/>
          <p:cNvGraphicFramePr>
            <a:graphicFrameLocks noGrp="1"/>
          </p:cNvGraphicFramePr>
          <p:nvPr>
            <p:extLst>
              <p:ext uri="{D42A27DB-BD31-4B8C-83A1-F6EECF244321}">
                <p14:modId xmlns:p14="http://schemas.microsoft.com/office/powerpoint/2010/main" val="3768324004"/>
              </p:ext>
            </p:extLst>
          </p:nvPr>
        </p:nvGraphicFramePr>
        <p:xfrm>
          <a:off x="611560" y="1268760"/>
          <a:ext cx="7992888" cy="3460368"/>
        </p:xfrm>
        <a:graphic>
          <a:graphicData uri="http://schemas.openxmlformats.org/drawingml/2006/table">
            <a:tbl>
              <a:tblPr firstRow="1" bandRow="1">
                <a:tableStyleId>{F5AB1C69-6EDB-4FF4-983F-18BD219EF322}</a:tableStyleId>
              </a:tblPr>
              <a:tblGrid>
                <a:gridCol w="7992888"/>
              </a:tblGrid>
              <a:tr h="442848">
                <a:tc>
                  <a:txBody>
                    <a:bodyPr/>
                    <a:lstStyle/>
                    <a:p>
                      <a:pPr algn="ctr"/>
                      <a:r>
                        <a:rPr lang="it-IT" sz="2000" dirty="0" smtClean="0">
                          <a:solidFill>
                            <a:srgbClr val="003374"/>
                          </a:solidFill>
                        </a:rPr>
                        <a:t>OUTPUTS</a:t>
                      </a:r>
                      <a:endParaRPr lang="it-IT" sz="2000" dirty="0">
                        <a:solidFill>
                          <a:srgbClr val="003374"/>
                        </a:solidFill>
                      </a:endParaRPr>
                    </a:p>
                  </a:txBody>
                  <a:tcPr>
                    <a:solidFill>
                      <a:srgbClr val="89FFFF"/>
                    </a:solidFill>
                  </a:tcPr>
                </a:tc>
              </a:tr>
              <a:tr h="370840">
                <a:tc>
                  <a:txBody>
                    <a:bodyPr/>
                    <a:lstStyle/>
                    <a:p>
                      <a:pPr lvl="0"/>
                      <a:r>
                        <a:rPr lang="en-US" sz="2400" kern="1200" dirty="0" smtClean="0">
                          <a:solidFill>
                            <a:srgbClr val="003374"/>
                          </a:solidFill>
                          <a:latin typeface="+mn-lt"/>
                          <a:ea typeface="+mn-ea"/>
                          <a:cs typeface="+mn-cs"/>
                        </a:rPr>
                        <a:t>Monitoring and evaluation Plan + FORMATS AND TOOLS (IT/EN). </a:t>
                      </a:r>
                      <a:endParaRPr lang="it-IT" sz="2400" kern="1200" dirty="0" smtClean="0">
                        <a:solidFill>
                          <a:srgbClr val="003374"/>
                        </a:solidFill>
                        <a:latin typeface="+mn-lt"/>
                        <a:ea typeface="+mn-ea"/>
                        <a:cs typeface="+mn-cs"/>
                      </a:endParaRPr>
                    </a:p>
                    <a:p>
                      <a:pPr lvl="0"/>
                      <a:endParaRPr lang="en-US" sz="2400" kern="1200" dirty="0" smtClean="0">
                        <a:solidFill>
                          <a:srgbClr val="003374"/>
                        </a:solidFill>
                        <a:latin typeface="+mn-lt"/>
                        <a:ea typeface="+mn-ea"/>
                        <a:cs typeface="+mn-cs"/>
                      </a:endParaRPr>
                    </a:p>
                    <a:p>
                      <a:pPr lvl="0"/>
                      <a:r>
                        <a:rPr lang="en-US" sz="2400" kern="1200" dirty="0" smtClean="0">
                          <a:solidFill>
                            <a:srgbClr val="003374"/>
                          </a:solidFill>
                          <a:latin typeface="+mn-lt"/>
                          <a:ea typeface="+mn-ea"/>
                          <a:cs typeface="+mn-cs"/>
                        </a:rPr>
                        <a:t>Risk </a:t>
                      </a:r>
                      <a:r>
                        <a:rPr lang="en-US" sz="2400" kern="1200" dirty="0" smtClean="0">
                          <a:solidFill>
                            <a:srgbClr val="003374"/>
                          </a:solidFill>
                          <a:latin typeface="+mn-lt"/>
                          <a:ea typeface="+mn-ea"/>
                          <a:cs typeface="+mn-cs"/>
                        </a:rPr>
                        <a:t>Assessment Chart (EN/IT). </a:t>
                      </a:r>
                      <a:endParaRPr lang="it-IT" sz="2400" kern="1200" dirty="0" smtClean="0">
                        <a:solidFill>
                          <a:srgbClr val="003374"/>
                        </a:solidFill>
                        <a:latin typeface="+mn-lt"/>
                        <a:ea typeface="+mn-ea"/>
                        <a:cs typeface="+mn-cs"/>
                      </a:endParaRPr>
                    </a:p>
                    <a:p>
                      <a:pPr lvl="0"/>
                      <a:endParaRPr lang="en-US" sz="2400" kern="1200" dirty="0" smtClean="0">
                        <a:solidFill>
                          <a:srgbClr val="003374"/>
                        </a:solidFill>
                        <a:latin typeface="+mn-lt"/>
                        <a:ea typeface="+mn-ea"/>
                        <a:cs typeface="+mn-cs"/>
                      </a:endParaRPr>
                    </a:p>
                    <a:p>
                      <a:pPr lvl="0"/>
                      <a:r>
                        <a:rPr lang="en-US" sz="2400" kern="1200" dirty="0" smtClean="0">
                          <a:solidFill>
                            <a:srgbClr val="003374"/>
                          </a:solidFill>
                          <a:latin typeface="+mn-lt"/>
                          <a:ea typeface="+mn-ea"/>
                          <a:cs typeface="+mn-cs"/>
                        </a:rPr>
                        <a:t>2 monitoring </a:t>
                      </a:r>
                      <a:r>
                        <a:rPr lang="en-GB" sz="2400" kern="1200" dirty="0" smtClean="0">
                          <a:solidFill>
                            <a:srgbClr val="003374"/>
                          </a:solidFill>
                          <a:latin typeface="+mn-lt"/>
                          <a:ea typeface="+mn-ea"/>
                          <a:cs typeface="+mn-cs"/>
                        </a:rPr>
                        <a:t>Reports</a:t>
                      </a:r>
                      <a:r>
                        <a:rPr lang="en-GB" sz="2400" b="1" kern="1200" dirty="0" smtClean="0">
                          <a:solidFill>
                            <a:srgbClr val="003374"/>
                          </a:solidFill>
                          <a:latin typeface="+mn-lt"/>
                          <a:ea typeface="+mn-ea"/>
                          <a:cs typeface="+mn-cs"/>
                        </a:rPr>
                        <a:t> </a:t>
                      </a:r>
                      <a:r>
                        <a:rPr lang="en-GB" sz="2400" kern="1200" dirty="0" smtClean="0">
                          <a:solidFill>
                            <a:srgbClr val="003374"/>
                          </a:solidFill>
                          <a:latin typeface="+mn-lt"/>
                          <a:ea typeface="+mn-ea"/>
                          <a:cs typeface="+mn-cs"/>
                        </a:rPr>
                        <a:t>(interim and Final</a:t>
                      </a:r>
                      <a:r>
                        <a:rPr lang="en-US" sz="2400" kern="1200" dirty="0" smtClean="0">
                          <a:solidFill>
                            <a:srgbClr val="003374"/>
                          </a:solidFill>
                          <a:latin typeface="+mn-lt"/>
                          <a:ea typeface="+mn-ea"/>
                          <a:cs typeface="+mn-cs"/>
                        </a:rPr>
                        <a:t>) (IT/EN). </a:t>
                      </a:r>
                      <a:endParaRPr lang="it-IT" sz="2400" kern="1200" dirty="0" smtClean="0">
                        <a:solidFill>
                          <a:srgbClr val="003374"/>
                        </a:solidFill>
                        <a:latin typeface="+mn-lt"/>
                        <a:ea typeface="+mn-ea"/>
                        <a:cs typeface="+mn-cs"/>
                      </a:endParaRPr>
                    </a:p>
                    <a:p>
                      <a:endParaRPr lang="en-US" sz="2400" kern="1200" dirty="0" smtClean="0">
                        <a:solidFill>
                          <a:srgbClr val="003374"/>
                        </a:solidFill>
                        <a:latin typeface="+mn-lt"/>
                        <a:ea typeface="+mn-ea"/>
                        <a:cs typeface="+mn-cs"/>
                      </a:endParaRPr>
                    </a:p>
                    <a:p>
                      <a:r>
                        <a:rPr lang="en-US" sz="2400" kern="1200" dirty="0" smtClean="0">
                          <a:solidFill>
                            <a:srgbClr val="003374"/>
                          </a:solidFill>
                          <a:latin typeface="+mn-lt"/>
                          <a:ea typeface="+mn-ea"/>
                          <a:cs typeface="+mn-cs"/>
                        </a:rPr>
                        <a:t>1 Final evaluation report (EN/IT).</a:t>
                      </a:r>
                      <a:endParaRPr lang="it-IT" sz="2000" dirty="0">
                        <a:solidFill>
                          <a:srgbClr val="003374"/>
                        </a:solidFill>
                      </a:endParaRPr>
                    </a:p>
                  </a:txBody>
                  <a:tcPr>
                    <a:solidFill>
                      <a:schemeClr val="bg1"/>
                    </a:solidFill>
                  </a:tcPr>
                </a:tc>
              </a:tr>
            </a:tbl>
          </a:graphicData>
        </a:graphic>
      </p:graphicFrame>
    </p:spTree>
    <p:extLst>
      <p:ext uri="{BB962C8B-B14F-4D97-AF65-F5344CB8AC3E}">
        <p14:creationId xmlns:p14="http://schemas.microsoft.com/office/powerpoint/2010/main" val="40467469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410448" y="281399"/>
            <a:ext cx="6333252" cy="338554"/>
          </a:xfrm>
          <a:prstGeom prst="rect">
            <a:avLst/>
          </a:prstGeom>
          <a:noFill/>
        </p:spPr>
        <p:txBody>
          <a:bodyPr wrap="square" rtlCol="0">
            <a:spAutoFit/>
          </a:bodyPr>
          <a:lstStyle/>
          <a:p>
            <a:r>
              <a:rPr lang="it-IT" sz="1600" b="1" i="1" dirty="0">
                <a:solidFill>
                  <a:srgbClr val="38A748"/>
                </a:solidFill>
                <a:latin typeface="Cambria"/>
                <a:cs typeface="Cambria"/>
              </a:rPr>
              <a:t>WP 5  - MONITORING/EVALUATION</a:t>
            </a:r>
            <a:endParaRPr lang="it-IT" sz="16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6</a:t>
            </a:fld>
            <a:endParaRPr lang="it-IT" sz="1200" dirty="0">
              <a:solidFill>
                <a:srgbClr val="003374"/>
              </a:solidFill>
              <a:latin typeface="Calibri light"/>
              <a:cs typeface="Calibri light"/>
            </a:endParaRPr>
          </a:p>
        </p:txBody>
      </p:sp>
      <p:sp>
        <p:nvSpPr>
          <p:cNvPr id="8" name="CasellaDiTesto 7"/>
          <p:cNvSpPr txBox="1"/>
          <p:nvPr/>
        </p:nvSpPr>
        <p:spPr>
          <a:xfrm>
            <a:off x="410448" y="1162050"/>
            <a:ext cx="8077200" cy="369332"/>
          </a:xfrm>
          <a:prstGeom prst="rect">
            <a:avLst/>
          </a:prstGeom>
          <a:noFill/>
        </p:spPr>
        <p:txBody>
          <a:bodyPr wrap="square" rtlCol="0">
            <a:spAutoFit/>
          </a:bodyPr>
          <a:lstStyle/>
          <a:p>
            <a:endParaRPr lang="en-US" dirty="0">
              <a:latin typeface="Cambria" panose="02040503050406030204" pitchFamily="18" charset="0"/>
              <a:ea typeface="Tahoma" panose="020B0604030504040204" pitchFamily="34" charset="0"/>
              <a:cs typeface="Tahoma" panose="020B0604030504040204" pitchFamily="34" charset="0"/>
            </a:endParaRPr>
          </a:p>
        </p:txBody>
      </p:sp>
      <p:graphicFrame>
        <p:nvGraphicFramePr>
          <p:cNvPr id="6" name="Tabella 5"/>
          <p:cNvGraphicFramePr>
            <a:graphicFrameLocks noGrp="1"/>
          </p:cNvGraphicFramePr>
          <p:nvPr>
            <p:extLst>
              <p:ext uri="{D42A27DB-BD31-4B8C-83A1-F6EECF244321}">
                <p14:modId xmlns:p14="http://schemas.microsoft.com/office/powerpoint/2010/main" val="2776409678"/>
              </p:ext>
            </p:extLst>
          </p:nvPr>
        </p:nvGraphicFramePr>
        <p:xfrm>
          <a:off x="611559" y="1314296"/>
          <a:ext cx="7960997" cy="3814572"/>
        </p:xfrm>
        <a:graphic>
          <a:graphicData uri="http://schemas.openxmlformats.org/drawingml/2006/table">
            <a:tbl>
              <a:tblPr firstRow="1" bandRow="1">
                <a:tableStyleId>{F5AB1C69-6EDB-4FF4-983F-18BD219EF322}</a:tableStyleId>
              </a:tblPr>
              <a:tblGrid>
                <a:gridCol w="1440161"/>
                <a:gridCol w="6520836"/>
              </a:tblGrid>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3374"/>
                          </a:solidFill>
                          <a:latin typeface="+mn-lt"/>
                        </a:rPr>
                        <a:t>ROLES</a:t>
                      </a:r>
                      <a:r>
                        <a:rPr lang="en-GB" sz="2000" baseline="0" dirty="0" smtClean="0">
                          <a:solidFill>
                            <a:srgbClr val="003374"/>
                          </a:solidFill>
                          <a:latin typeface="+mn-lt"/>
                        </a:rPr>
                        <a:t> AND TASK PER PARTNER</a:t>
                      </a:r>
                      <a:endParaRPr lang="en-GB" sz="2000" dirty="0" smtClean="0">
                        <a:solidFill>
                          <a:srgbClr val="003374"/>
                        </a:solidFill>
                        <a:latin typeface="+mn-lt"/>
                      </a:endParaRPr>
                    </a:p>
                  </a:txBody>
                  <a:tcPr>
                    <a:solidFill>
                      <a:srgbClr val="89FFFF"/>
                    </a:solidFill>
                  </a:tcPr>
                </a:tc>
                <a:tc hMerge="1">
                  <a:txBody>
                    <a:bodyPr/>
                    <a:lstStyle/>
                    <a:p>
                      <a:endParaRPr lang="en-GB" dirty="0"/>
                    </a:p>
                  </a:txBody>
                  <a:tcPr/>
                </a:tc>
              </a:tr>
              <a:tr h="370840">
                <a:tc>
                  <a:txBody>
                    <a:bodyPr/>
                    <a:lstStyle/>
                    <a:p>
                      <a:pPr marL="0" marR="0" indent="0" algn="l" defTabSz="914400" rtl="0" eaLnBrk="1" fontAlgn="auto" latinLnBrk="0" hangingPunct="1">
                        <a:lnSpc>
                          <a:spcPct val="115000"/>
                        </a:lnSpc>
                        <a:spcBef>
                          <a:spcPts val="600"/>
                        </a:spcBef>
                        <a:spcAft>
                          <a:spcPts val="600"/>
                        </a:spcAft>
                        <a:buClrTx/>
                        <a:buSzTx/>
                        <a:buFontTx/>
                        <a:buNone/>
                        <a:tabLst/>
                        <a:defRPr/>
                      </a:pPr>
                      <a:r>
                        <a:rPr lang="en-GB" sz="2000" b="1" dirty="0" smtClean="0">
                          <a:solidFill>
                            <a:srgbClr val="003374"/>
                          </a:solidFill>
                          <a:latin typeface="+mn-lt"/>
                          <a:ea typeface="Calibri"/>
                          <a:cs typeface="Times New Roman"/>
                        </a:rPr>
                        <a:t>INAPP</a:t>
                      </a:r>
                      <a:endParaRPr lang="it-IT" sz="2000" dirty="0">
                        <a:solidFill>
                          <a:srgbClr val="003374"/>
                        </a:solidFill>
                        <a:latin typeface="+mn-lt"/>
                        <a:ea typeface="Calibri"/>
                        <a:cs typeface="Times New Roman"/>
                      </a:endParaRPr>
                    </a:p>
                  </a:txBody>
                  <a:tcPr marL="68580" marR="68580" marT="0" marB="0">
                    <a:solidFill>
                      <a:schemeClr val="bg1"/>
                    </a:solidFill>
                  </a:tcPr>
                </a:tc>
                <a:tc>
                  <a:txBody>
                    <a:bodyPr/>
                    <a:lstStyle/>
                    <a:p>
                      <a:pPr>
                        <a:lnSpc>
                          <a:spcPct val="115000"/>
                        </a:lnSpc>
                        <a:spcBef>
                          <a:spcPts val="600"/>
                        </a:spcBef>
                        <a:spcAft>
                          <a:spcPts val="600"/>
                        </a:spcAft>
                      </a:pPr>
                      <a:r>
                        <a:rPr lang="en-GB" sz="2000" kern="1200" dirty="0" smtClean="0">
                          <a:solidFill>
                            <a:srgbClr val="003374"/>
                          </a:solidFill>
                          <a:latin typeface="+mn-lt"/>
                          <a:ea typeface="+mn-ea"/>
                          <a:cs typeface="+mn-cs"/>
                        </a:rPr>
                        <a:t>Cooperation in the work out of the Project Monitoring Evaluation Plan and related tools (format). </a:t>
                      </a:r>
                    </a:p>
                    <a:p>
                      <a:pPr>
                        <a:lnSpc>
                          <a:spcPct val="115000"/>
                        </a:lnSpc>
                        <a:spcBef>
                          <a:spcPts val="600"/>
                        </a:spcBef>
                        <a:spcAft>
                          <a:spcPts val="600"/>
                        </a:spcAft>
                      </a:pPr>
                      <a:r>
                        <a:rPr lang="en-GB" sz="2000" kern="1200" dirty="0" smtClean="0">
                          <a:solidFill>
                            <a:srgbClr val="003374"/>
                          </a:solidFill>
                          <a:latin typeface="+mn-lt"/>
                          <a:ea typeface="+mn-ea"/>
                          <a:cs typeface="+mn-cs"/>
                        </a:rPr>
                        <a:t>Cooperation in the outcomes analysis and Validation of Interim and Final Reports planned (EN</a:t>
                      </a:r>
                      <a:r>
                        <a:rPr lang="en-GB" sz="2000" kern="1200" dirty="0" smtClean="0">
                          <a:solidFill>
                            <a:srgbClr val="003374"/>
                          </a:solidFill>
                          <a:latin typeface="+mn-lt"/>
                          <a:ea typeface="+mn-ea"/>
                          <a:cs typeface="+mn-cs"/>
                        </a:rPr>
                        <a:t>).</a:t>
                      </a:r>
                    </a:p>
                    <a:p>
                      <a:pPr>
                        <a:lnSpc>
                          <a:spcPct val="115000"/>
                        </a:lnSpc>
                        <a:spcBef>
                          <a:spcPts val="600"/>
                        </a:spcBef>
                        <a:spcAft>
                          <a:spcPts val="600"/>
                        </a:spcAft>
                      </a:pPr>
                      <a:endParaRPr lang="it-IT" sz="2000" dirty="0">
                        <a:solidFill>
                          <a:srgbClr val="003374"/>
                        </a:solidFill>
                        <a:latin typeface="+mn-lt"/>
                        <a:ea typeface="Calibri"/>
                        <a:cs typeface="Times New Roman"/>
                      </a:endParaRPr>
                    </a:p>
                  </a:txBody>
                  <a:tcPr marL="68580" marR="68580" marT="0" marB="0">
                    <a:solidFill>
                      <a:schemeClr val="bg1"/>
                    </a:solidFill>
                  </a:tcPr>
                </a:tc>
              </a:tr>
              <a:tr h="370840">
                <a:tc>
                  <a:txBody>
                    <a:bodyPr/>
                    <a:lstStyle/>
                    <a:p>
                      <a:pPr>
                        <a:lnSpc>
                          <a:spcPct val="115000"/>
                        </a:lnSpc>
                        <a:spcBef>
                          <a:spcPts val="600"/>
                        </a:spcBef>
                        <a:spcAft>
                          <a:spcPts val="600"/>
                        </a:spcAft>
                      </a:pPr>
                      <a:r>
                        <a:rPr lang="en-GB" sz="2000" b="1">
                          <a:solidFill>
                            <a:srgbClr val="003374"/>
                          </a:solidFill>
                          <a:latin typeface="+mn-lt"/>
                          <a:ea typeface="Calibri"/>
                          <a:cs typeface="Times New Roman"/>
                        </a:rPr>
                        <a:t>ALL PARTNERS </a:t>
                      </a:r>
                      <a:endParaRPr lang="it-IT" sz="2000">
                        <a:solidFill>
                          <a:srgbClr val="003374"/>
                        </a:solidFill>
                        <a:latin typeface="+mn-lt"/>
                        <a:ea typeface="Calibri"/>
                        <a:cs typeface="Times New Roman"/>
                      </a:endParaRPr>
                    </a:p>
                  </a:txBody>
                  <a:tcPr marL="68580" marR="68580" marT="0" marB="0">
                    <a:solidFill>
                      <a:schemeClr val="bg1"/>
                    </a:solidFill>
                  </a:tcPr>
                </a:tc>
                <a:tc>
                  <a:txBody>
                    <a:bodyPr/>
                    <a:lstStyle/>
                    <a:p>
                      <a:pPr>
                        <a:lnSpc>
                          <a:spcPct val="115000"/>
                        </a:lnSpc>
                        <a:spcBef>
                          <a:spcPts val="600"/>
                        </a:spcBef>
                        <a:spcAft>
                          <a:spcPts val="600"/>
                        </a:spcAft>
                      </a:pPr>
                      <a:r>
                        <a:rPr lang="en-GB" sz="2000" dirty="0">
                          <a:solidFill>
                            <a:srgbClr val="003374"/>
                          </a:solidFill>
                          <a:latin typeface="+mn-lt"/>
                          <a:ea typeface="Calibri"/>
                          <a:cs typeface="Times New Roman"/>
                        </a:rPr>
                        <a:t>Validation of Monitoring/evaluation Plan, realisation of all tasks concerned with the evaluation/monitoring actions, with respect to timings, procedure and format foreseen in the Plan.</a:t>
                      </a:r>
                      <a:endParaRPr lang="it-IT" sz="2000" dirty="0">
                        <a:solidFill>
                          <a:srgbClr val="003374"/>
                        </a:solidFill>
                        <a:latin typeface="+mn-lt"/>
                        <a:ea typeface="Calibri"/>
                        <a:cs typeface="Times New Roman"/>
                      </a:endParaRPr>
                    </a:p>
                  </a:txBody>
                  <a:tcPr marL="68580" marR="68580" marT="0" marB="0">
                    <a:solidFill>
                      <a:schemeClr val="bg1"/>
                    </a:solidFill>
                  </a:tcPr>
                </a:tc>
              </a:tr>
            </a:tbl>
          </a:graphicData>
        </a:graphic>
      </p:graphicFrame>
    </p:spTree>
    <p:extLst>
      <p:ext uri="{BB962C8B-B14F-4D97-AF65-F5344CB8AC3E}">
        <p14:creationId xmlns:p14="http://schemas.microsoft.com/office/powerpoint/2010/main" val="20021126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410448" y="281399"/>
            <a:ext cx="6333252" cy="400110"/>
          </a:xfrm>
          <a:prstGeom prst="rect">
            <a:avLst/>
          </a:prstGeom>
          <a:noFill/>
        </p:spPr>
        <p:txBody>
          <a:bodyPr wrap="square" rtlCol="0">
            <a:spAutoFit/>
          </a:bodyPr>
          <a:lstStyle/>
          <a:p>
            <a:r>
              <a:rPr lang="it-IT" sz="2000" b="1" i="1" dirty="0">
                <a:solidFill>
                  <a:srgbClr val="38A748"/>
                </a:solidFill>
                <a:latin typeface="Cambria"/>
                <a:cs typeface="Cambria"/>
              </a:rPr>
              <a:t>WP 5  - MONITORING/EVALUATION</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7</a:t>
            </a:fld>
            <a:endParaRPr lang="it-IT" sz="1200" dirty="0">
              <a:solidFill>
                <a:srgbClr val="003374"/>
              </a:solidFill>
              <a:latin typeface="Calibri light"/>
              <a:cs typeface="Calibri light"/>
            </a:endParaRPr>
          </a:p>
        </p:txBody>
      </p:sp>
      <p:sp>
        <p:nvSpPr>
          <p:cNvPr id="8" name="CasellaDiTesto 7"/>
          <p:cNvSpPr txBox="1"/>
          <p:nvPr/>
        </p:nvSpPr>
        <p:spPr>
          <a:xfrm>
            <a:off x="410448" y="1514475"/>
            <a:ext cx="8077200" cy="338554"/>
          </a:xfrm>
          <a:prstGeom prst="rect">
            <a:avLst/>
          </a:prstGeom>
          <a:noFill/>
        </p:spPr>
        <p:txBody>
          <a:bodyPr wrap="square" rtlCol="0">
            <a:spAutoFit/>
          </a:bodyPr>
          <a:lstStyle/>
          <a:p>
            <a:pPr algn="just"/>
            <a:endParaRPr lang="en-US" sz="1600" dirty="0">
              <a:solidFill>
                <a:srgbClr val="003374"/>
              </a:solidFill>
              <a:latin typeface="Cambria" panose="02040503050406030204" pitchFamily="18" charset="0"/>
              <a:ea typeface="Tahoma" panose="020B0604030504040204" pitchFamily="34" charset="0"/>
              <a:cs typeface="Tahoma" panose="020B0604030504040204" pitchFamily="34" charset="0"/>
            </a:endParaRPr>
          </a:p>
        </p:txBody>
      </p:sp>
      <p:graphicFrame>
        <p:nvGraphicFramePr>
          <p:cNvPr id="6" name="Tabella 5"/>
          <p:cNvGraphicFramePr>
            <a:graphicFrameLocks noGrp="1"/>
          </p:cNvGraphicFramePr>
          <p:nvPr>
            <p:extLst>
              <p:ext uri="{D42A27DB-BD31-4B8C-83A1-F6EECF244321}">
                <p14:modId xmlns:p14="http://schemas.microsoft.com/office/powerpoint/2010/main" val="4235221499"/>
              </p:ext>
            </p:extLst>
          </p:nvPr>
        </p:nvGraphicFramePr>
        <p:xfrm>
          <a:off x="642910" y="1484784"/>
          <a:ext cx="7818495" cy="4475890"/>
        </p:xfrm>
        <a:graphic>
          <a:graphicData uri="http://schemas.openxmlformats.org/drawingml/2006/table">
            <a:tbl>
              <a:tblPr/>
              <a:tblGrid>
                <a:gridCol w="2041136"/>
                <a:gridCol w="2152224"/>
                <a:gridCol w="1926053"/>
                <a:gridCol w="1699082"/>
              </a:tblGrid>
              <a:tr h="483010">
                <a:tc>
                  <a:txBody>
                    <a:bodyPr/>
                    <a:lstStyle/>
                    <a:p>
                      <a:pPr algn="ctr">
                        <a:spcBef>
                          <a:spcPts val="600"/>
                        </a:spcBef>
                        <a:spcAft>
                          <a:spcPts val="600"/>
                        </a:spcAft>
                      </a:pPr>
                      <a:r>
                        <a:rPr lang="en-GB" sz="1600" b="1" dirty="0">
                          <a:solidFill>
                            <a:srgbClr val="003374"/>
                          </a:solidFill>
                          <a:latin typeface="Arial Narrow" pitchFamily="34" charset="0"/>
                          <a:ea typeface="Times New Roman"/>
                          <a:cs typeface="Calibri" pitchFamily="34" charset="0"/>
                        </a:rPr>
                        <a:t>METHODS</a:t>
                      </a:r>
                      <a:endParaRPr lang="it-IT" sz="1600" dirty="0">
                        <a:solidFill>
                          <a:srgbClr val="003374"/>
                        </a:solidFill>
                        <a:latin typeface="Arial Narrow" pitchFamily="34" charset="0"/>
                        <a:ea typeface="Times New Roman"/>
                        <a:cs typeface="Calibri"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89FFFF"/>
                    </a:solidFill>
                  </a:tcPr>
                </a:tc>
                <a:tc>
                  <a:txBody>
                    <a:bodyPr/>
                    <a:lstStyle/>
                    <a:p>
                      <a:pPr algn="ctr">
                        <a:spcBef>
                          <a:spcPts val="600"/>
                        </a:spcBef>
                        <a:spcAft>
                          <a:spcPts val="600"/>
                        </a:spcAft>
                      </a:pPr>
                      <a:r>
                        <a:rPr lang="en-GB" sz="1600" b="1" dirty="0" smtClean="0">
                          <a:solidFill>
                            <a:srgbClr val="003374"/>
                          </a:solidFill>
                          <a:latin typeface="Arial Narrow" pitchFamily="34" charset="0"/>
                          <a:ea typeface="Times New Roman"/>
                          <a:cs typeface="Calibri" pitchFamily="34" charset="0"/>
                        </a:rPr>
                        <a:t>AIM</a:t>
                      </a:r>
                      <a:endParaRPr lang="it-IT" sz="1600" dirty="0">
                        <a:solidFill>
                          <a:srgbClr val="003374"/>
                        </a:solidFill>
                        <a:latin typeface="Arial Narrow" pitchFamily="34" charset="0"/>
                        <a:ea typeface="Times New Roman"/>
                        <a:cs typeface="Calibri"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89FFFF"/>
                    </a:solidFill>
                  </a:tcPr>
                </a:tc>
                <a:tc>
                  <a:txBody>
                    <a:bodyPr/>
                    <a:lstStyle/>
                    <a:p>
                      <a:pPr algn="ctr">
                        <a:spcBef>
                          <a:spcPts val="600"/>
                        </a:spcBef>
                        <a:spcAft>
                          <a:spcPts val="600"/>
                        </a:spcAft>
                      </a:pPr>
                      <a:r>
                        <a:rPr lang="en-GB" sz="1600" b="1" dirty="0">
                          <a:solidFill>
                            <a:srgbClr val="003374"/>
                          </a:solidFill>
                          <a:latin typeface="Arial Narrow" pitchFamily="34" charset="0"/>
                          <a:ea typeface="Times New Roman"/>
                          <a:cs typeface="Calibri" pitchFamily="34" charset="0"/>
                        </a:rPr>
                        <a:t>TOOLS</a:t>
                      </a:r>
                      <a:endParaRPr lang="it-IT" sz="1600" dirty="0">
                        <a:solidFill>
                          <a:srgbClr val="003374"/>
                        </a:solidFill>
                        <a:latin typeface="Arial Narrow" pitchFamily="34" charset="0"/>
                        <a:ea typeface="Times New Roman"/>
                        <a:cs typeface="Calibri"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89FFFF"/>
                    </a:solidFill>
                  </a:tcPr>
                </a:tc>
                <a:tc>
                  <a:txBody>
                    <a:bodyPr/>
                    <a:lstStyle/>
                    <a:p>
                      <a:pPr algn="ctr">
                        <a:spcBef>
                          <a:spcPts val="600"/>
                        </a:spcBef>
                        <a:spcAft>
                          <a:spcPts val="600"/>
                        </a:spcAft>
                      </a:pPr>
                      <a:r>
                        <a:rPr lang="en-GB" sz="1600" b="1" dirty="0">
                          <a:solidFill>
                            <a:srgbClr val="003374"/>
                          </a:solidFill>
                          <a:latin typeface="Arial Narrow" pitchFamily="34" charset="0"/>
                          <a:ea typeface="Times New Roman"/>
                          <a:cs typeface="Calibri" pitchFamily="34" charset="0"/>
                        </a:rPr>
                        <a:t>HOW AND WHEN</a:t>
                      </a:r>
                      <a:endParaRPr lang="it-IT" sz="1600" dirty="0">
                        <a:solidFill>
                          <a:srgbClr val="003374"/>
                        </a:solidFill>
                        <a:latin typeface="Arial Narrow" pitchFamily="34" charset="0"/>
                        <a:ea typeface="Times New Roman"/>
                        <a:cs typeface="Calibri"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89FFFF"/>
                    </a:solidFill>
                  </a:tcPr>
                </a:tc>
              </a:tr>
              <a:tr h="954261">
                <a:tc>
                  <a:txBody>
                    <a:bodyPr/>
                    <a:lstStyle/>
                    <a:p>
                      <a:pPr algn="l">
                        <a:spcBef>
                          <a:spcPts val="600"/>
                        </a:spcBef>
                        <a:spcAft>
                          <a:spcPts val="600"/>
                        </a:spcAft>
                      </a:pPr>
                      <a:r>
                        <a:rPr lang="en-GB" sz="1600" b="1" dirty="0">
                          <a:solidFill>
                            <a:srgbClr val="003374"/>
                          </a:solidFill>
                          <a:latin typeface="Arial Narrow" pitchFamily="34" charset="0"/>
                          <a:ea typeface="Times New Roman"/>
                          <a:cs typeface="Calibri" pitchFamily="34" charset="0"/>
                        </a:rPr>
                        <a:t>Desk analysis</a:t>
                      </a:r>
                      <a:endParaRPr lang="it-IT" sz="1600" dirty="0">
                        <a:solidFill>
                          <a:srgbClr val="003374"/>
                        </a:solidFill>
                        <a:latin typeface="Arial Narrow" pitchFamily="34" charset="0"/>
                        <a:ea typeface="Times New Roman"/>
                        <a:cs typeface="Calibri"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l">
                        <a:spcBef>
                          <a:spcPts val="600"/>
                        </a:spcBef>
                        <a:spcAft>
                          <a:spcPts val="600"/>
                        </a:spcAft>
                      </a:pPr>
                      <a:r>
                        <a:rPr lang="en-GB" sz="1600" b="1" dirty="0" smtClean="0">
                          <a:solidFill>
                            <a:srgbClr val="003374"/>
                          </a:solidFill>
                          <a:latin typeface="Arial Narrow" pitchFamily="34" charset="0"/>
                          <a:ea typeface="Times New Roman"/>
                          <a:cs typeface="Calibri" pitchFamily="34" charset="0"/>
                        </a:rPr>
                        <a:t>Monitoring </a:t>
                      </a:r>
                      <a:r>
                        <a:rPr lang="en-GB" sz="1600" b="1" dirty="0" err="1">
                          <a:solidFill>
                            <a:srgbClr val="003374"/>
                          </a:solidFill>
                          <a:latin typeface="Arial Narrow" pitchFamily="34" charset="0"/>
                          <a:ea typeface="Times New Roman"/>
                          <a:cs typeface="Calibri" pitchFamily="34" charset="0"/>
                        </a:rPr>
                        <a:t>workplan</a:t>
                      </a:r>
                      <a:r>
                        <a:rPr lang="en-GB" sz="1600" b="1" dirty="0">
                          <a:solidFill>
                            <a:srgbClr val="003374"/>
                          </a:solidFill>
                          <a:latin typeface="Arial Narrow" pitchFamily="34" charset="0"/>
                          <a:ea typeface="Times New Roman"/>
                          <a:cs typeface="Calibri" pitchFamily="34" charset="0"/>
                        </a:rPr>
                        <a:t> activities </a:t>
                      </a:r>
                      <a:r>
                        <a:rPr lang="en-GB" sz="1600" b="1" dirty="0" smtClean="0">
                          <a:solidFill>
                            <a:srgbClr val="003374"/>
                          </a:solidFill>
                          <a:latin typeface="Arial Narrow" pitchFamily="34" charset="0"/>
                          <a:ea typeface="Times New Roman"/>
                          <a:cs typeface="Calibri" pitchFamily="34" charset="0"/>
                        </a:rPr>
                        <a:t>- and </a:t>
                      </a:r>
                      <a:r>
                        <a:rPr lang="en-GB" sz="1600" b="1" dirty="0">
                          <a:solidFill>
                            <a:srgbClr val="003374"/>
                          </a:solidFill>
                          <a:latin typeface="Arial Narrow" pitchFamily="34" charset="0"/>
                          <a:ea typeface="Times New Roman"/>
                          <a:cs typeface="Calibri" pitchFamily="34" charset="0"/>
                        </a:rPr>
                        <a:t>related outputs </a:t>
                      </a:r>
                      <a:r>
                        <a:rPr lang="en-GB" sz="1600" b="1" dirty="0" smtClean="0">
                          <a:solidFill>
                            <a:srgbClr val="003374"/>
                          </a:solidFill>
                          <a:latin typeface="Arial Narrow" pitchFamily="34" charset="0"/>
                          <a:ea typeface="Times New Roman"/>
                          <a:cs typeface="Calibri" pitchFamily="34" charset="0"/>
                        </a:rPr>
                        <a:t>- work </a:t>
                      </a:r>
                      <a:r>
                        <a:rPr lang="en-GB" sz="1600" b="1" dirty="0">
                          <a:solidFill>
                            <a:srgbClr val="003374"/>
                          </a:solidFill>
                          <a:latin typeface="Arial Narrow" pitchFamily="34" charset="0"/>
                          <a:ea typeface="Times New Roman"/>
                          <a:cs typeface="Calibri" pitchFamily="34" charset="0"/>
                        </a:rPr>
                        <a:t>in progress</a:t>
                      </a:r>
                      <a:endParaRPr lang="it-IT" sz="1600" dirty="0">
                        <a:solidFill>
                          <a:srgbClr val="003374"/>
                        </a:solidFill>
                        <a:latin typeface="Arial Narrow" pitchFamily="34" charset="0"/>
                        <a:ea typeface="Times New Roman"/>
                        <a:cs typeface="Calibri"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l">
                        <a:spcBef>
                          <a:spcPts val="600"/>
                        </a:spcBef>
                        <a:spcAft>
                          <a:spcPts val="600"/>
                        </a:spcAft>
                      </a:pPr>
                      <a:r>
                        <a:rPr lang="en-GB" sz="1600" b="1" dirty="0">
                          <a:solidFill>
                            <a:srgbClr val="003374"/>
                          </a:solidFill>
                          <a:latin typeface="Arial Narrow" pitchFamily="34" charset="0"/>
                          <a:ea typeface="Times New Roman"/>
                          <a:cs typeface="Calibri" pitchFamily="34" charset="0"/>
                        </a:rPr>
                        <a:t>Questionnaires</a:t>
                      </a:r>
                      <a:endParaRPr lang="it-IT" sz="1600" dirty="0">
                        <a:solidFill>
                          <a:srgbClr val="003374"/>
                        </a:solidFill>
                        <a:latin typeface="Arial Narrow" pitchFamily="34" charset="0"/>
                        <a:ea typeface="Times New Roman"/>
                        <a:cs typeface="Calibri"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l">
                        <a:spcBef>
                          <a:spcPts val="600"/>
                        </a:spcBef>
                        <a:spcAft>
                          <a:spcPts val="600"/>
                        </a:spcAft>
                      </a:pPr>
                      <a:r>
                        <a:rPr lang="en-GB" sz="1600" b="1" dirty="0">
                          <a:solidFill>
                            <a:srgbClr val="003374"/>
                          </a:solidFill>
                          <a:latin typeface="Arial Narrow" pitchFamily="34" charset="0"/>
                          <a:ea typeface="Times New Roman"/>
                          <a:cs typeface="Calibri" pitchFamily="34" charset="0"/>
                        </a:rPr>
                        <a:t>Delivering by e-mail every </a:t>
                      </a:r>
                      <a:r>
                        <a:rPr lang="en-GB" sz="1600" b="1" dirty="0" smtClean="0">
                          <a:solidFill>
                            <a:srgbClr val="003374"/>
                          </a:solidFill>
                          <a:latin typeface="Arial Narrow" pitchFamily="34" charset="0"/>
                          <a:ea typeface="Times New Roman"/>
                          <a:cs typeface="Calibri" pitchFamily="34" charset="0"/>
                        </a:rPr>
                        <a:t> 4 months</a:t>
                      </a:r>
                      <a:endParaRPr lang="it-IT" sz="1600" dirty="0">
                        <a:solidFill>
                          <a:srgbClr val="003374"/>
                        </a:solidFill>
                        <a:latin typeface="Arial Narrow" pitchFamily="34" charset="0"/>
                        <a:ea typeface="Times New Roman"/>
                        <a:cs typeface="Calibri"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r>
              <a:tr h="786257">
                <a:tc>
                  <a:txBody>
                    <a:bodyPr/>
                    <a:lstStyle/>
                    <a:p>
                      <a:pPr algn="l">
                        <a:spcBef>
                          <a:spcPts val="600"/>
                        </a:spcBef>
                        <a:spcAft>
                          <a:spcPts val="600"/>
                        </a:spcAft>
                      </a:pPr>
                      <a:endParaRPr lang="en-GB" sz="1600" b="1" dirty="0" smtClean="0">
                        <a:solidFill>
                          <a:srgbClr val="003374"/>
                        </a:solidFill>
                        <a:latin typeface="Arial Narrow" pitchFamily="34" charset="0"/>
                        <a:ea typeface="Times New Roman"/>
                        <a:cs typeface="Calibri" pitchFamily="34" charset="0"/>
                      </a:endParaRPr>
                    </a:p>
                    <a:p>
                      <a:pPr algn="l">
                        <a:spcBef>
                          <a:spcPts val="600"/>
                        </a:spcBef>
                        <a:spcAft>
                          <a:spcPts val="600"/>
                        </a:spcAft>
                      </a:pPr>
                      <a:r>
                        <a:rPr lang="en-GB" sz="1600" b="1" dirty="0" smtClean="0">
                          <a:solidFill>
                            <a:srgbClr val="003374"/>
                          </a:solidFill>
                          <a:latin typeface="Arial Narrow" pitchFamily="34" charset="0"/>
                          <a:ea typeface="Times New Roman"/>
                          <a:cs typeface="Calibri" pitchFamily="34" charset="0"/>
                        </a:rPr>
                        <a:t>Interviews </a:t>
                      </a:r>
                      <a:r>
                        <a:rPr lang="en-GB" sz="1600" b="1" dirty="0">
                          <a:solidFill>
                            <a:srgbClr val="003374"/>
                          </a:solidFill>
                          <a:latin typeface="Arial Narrow" pitchFamily="34" charset="0"/>
                          <a:ea typeface="Times New Roman"/>
                          <a:cs typeface="Calibri" pitchFamily="34" charset="0"/>
                        </a:rPr>
                        <a:t>to main actors of implementation process</a:t>
                      </a:r>
                      <a:endParaRPr lang="it-IT" sz="1600" dirty="0">
                        <a:solidFill>
                          <a:srgbClr val="003374"/>
                        </a:solidFill>
                        <a:latin typeface="Arial Narrow" pitchFamily="34" charset="0"/>
                        <a:ea typeface="Times New Roman"/>
                        <a:cs typeface="Calibri"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l">
                        <a:spcBef>
                          <a:spcPts val="600"/>
                        </a:spcBef>
                        <a:spcAft>
                          <a:spcPts val="600"/>
                        </a:spcAft>
                      </a:pPr>
                      <a:endParaRPr lang="en-GB" sz="1600" b="1" dirty="0" smtClean="0">
                        <a:solidFill>
                          <a:srgbClr val="003374"/>
                        </a:solidFill>
                        <a:latin typeface="Arial Narrow" pitchFamily="34" charset="0"/>
                        <a:ea typeface="Times New Roman"/>
                        <a:cs typeface="Calibri" pitchFamily="34" charset="0"/>
                      </a:endParaRPr>
                    </a:p>
                    <a:p>
                      <a:pPr algn="l">
                        <a:spcBef>
                          <a:spcPts val="600"/>
                        </a:spcBef>
                        <a:spcAft>
                          <a:spcPts val="600"/>
                        </a:spcAft>
                      </a:pPr>
                      <a:r>
                        <a:rPr lang="en-GB" sz="1600" b="1" dirty="0" smtClean="0">
                          <a:solidFill>
                            <a:srgbClr val="003374"/>
                          </a:solidFill>
                          <a:latin typeface="Arial Narrow" pitchFamily="34" charset="0"/>
                          <a:ea typeface="Times New Roman"/>
                          <a:cs typeface="Calibri" pitchFamily="34" charset="0"/>
                        </a:rPr>
                        <a:t>Completing </a:t>
                      </a:r>
                      <a:r>
                        <a:rPr lang="en-GB" sz="1600" b="1" dirty="0">
                          <a:solidFill>
                            <a:srgbClr val="003374"/>
                          </a:solidFill>
                          <a:latin typeface="Arial Narrow" pitchFamily="34" charset="0"/>
                          <a:ea typeface="Times New Roman"/>
                          <a:cs typeface="Calibri" pitchFamily="34" charset="0"/>
                        </a:rPr>
                        <a:t>or </a:t>
                      </a:r>
                      <a:r>
                        <a:rPr lang="en-GB" sz="1600" b="1" dirty="0" smtClean="0">
                          <a:solidFill>
                            <a:srgbClr val="003374"/>
                          </a:solidFill>
                          <a:latin typeface="Arial Narrow" pitchFamily="34" charset="0"/>
                          <a:ea typeface="Times New Roman"/>
                          <a:cs typeface="Calibri" pitchFamily="34" charset="0"/>
                        </a:rPr>
                        <a:t>deepening </a:t>
                      </a:r>
                      <a:r>
                        <a:rPr lang="en-GB" sz="1600" b="1" dirty="0">
                          <a:solidFill>
                            <a:srgbClr val="003374"/>
                          </a:solidFill>
                          <a:latin typeface="Arial Narrow" pitchFamily="34" charset="0"/>
                          <a:ea typeface="Times New Roman"/>
                          <a:cs typeface="Calibri" pitchFamily="34" charset="0"/>
                        </a:rPr>
                        <a:t>desk analysis results</a:t>
                      </a:r>
                      <a:endParaRPr lang="it-IT" sz="1600" dirty="0">
                        <a:solidFill>
                          <a:srgbClr val="003374"/>
                        </a:solidFill>
                        <a:latin typeface="Arial Narrow" pitchFamily="34" charset="0"/>
                        <a:ea typeface="Times New Roman"/>
                        <a:cs typeface="Calibri"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l">
                        <a:spcBef>
                          <a:spcPts val="600"/>
                        </a:spcBef>
                        <a:spcAft>
                          <a:spcPts val="600"/>
                        </a:spcAft>
                      </a:pPr>
                      <a:endParaRPr lang="en-GB" sz="1600" b="1" dirty="0" smtClean="0">
                        <a:solidFill>
                          <a:srgbClr val="003374"/>
                        </a:solidFill>
                        <a:latin typeface="Arial Narrow" pitchFamily="34" charset="0"/>
                        <a:ea typeface="Times New Roman"/>
                        <a:cs typeface="Calibri" pitchFamily="34" charset="0"/>
                      </a:endParaRPr>
                    </a:p>
                    <a:p>
                      <a:pPr algn="l">
                        <a:spcBef>
                          <a:spcPts val="600"/>
                        </a:spcBef>
                        <a:spcAft>
                          <a:spcPts val="600"/>
                        </a:spcAft>
                      </a:pPr>
                      <a:r>
                        <a:rPr lang="en-GB" sz="1600" b="1" dirty="0" smtClean="0">
                          <a:solidFill>
                            <a:srgbClr val="003374"/>
                          </a:solidFill>
                          <a:latin typeface="Arial Narrow" pitchFamily="34" charset="0"/>
                          <a:ea typeface="Times New Roman"/>
                          <a:cs typeface="Calibri" pitchFamily="34" charset="0"/>
                        </a:rPr>
                        <a:t>Interview </a:t>
                      </a:r>
                      <a:r>
                        <a:rPr lang="en-GB" sz="1600" b="1" dirty="0">
                          <a:solidFill>
                            <a:srgbClr val="003374"/>
                          </a:solidFill>
                          <a:latin typeface="Arial Narrow" pitchFamily="34" charset="0"/>
                          <a:ea typeface="Times New Roman"/>
                          <a:cs typeface="Calibri" pitchFamily="34" charset="0"/>
                        </a:rPr>
                        <a:t>grids</a:t>
                      </a:r>
                      <a:endParaRPr lang="it-IT" sz="1600" dirty="0">
                        <a:solidFill>
                          <a:srgbClr val="003374"/>
                        </a:solidFill>
                        <a:latin typeface="Arial Narrow" pitchFamily="34" charset="0"/>
                        <a:ea typeface="Times New Roman"/>
                        <a:cs typeface="Calibri"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l">
                        <a:spcBef>
                          <a:spcPts val="600"/>
                        </a:spcBef>
                        <a:spcAft>
                          <a:spcPts val="600"/>
                        </a:spcAft>
                      </a:pPr>
                      <a:endParaRPr lang="en-GB" sz="1600" b="1" dirty="0" smtClean="0">
                        <a:solidFill>
                          <a:srgbClr val="003374"/>
                        </a:solidFill>
                        <a:latin typeface="Arial Narrow" pitchFamily="34" charset="0"/>
                        <a:ea typeface="Times New Roman"/>
                        <a:cs typeface="Calibri" pitchFamily="34" charset="0"/>
                      </a:endParaRPr>
                    </a:p>
                    <a:p>
                      <a:pPr algn="l">
                        <a:spcBef>
                          <a:spcPts val="600"/>
                        </a:spcBef>
                        <a:spcAft>
                          <a:spcPts val="600"/>
                        </a:spcAft>
                      </a:pPr>
                      <a:r>
                        <a:rPr lang="en-GB" sz="1600" b="1" dirty="0" smtClean="0">
                          <a:solidFill>
                            <a:srgbClr val="003374"/>
                          </a:solidFill>
                          <a:latin typeface="Arial Narrow" pitchFamily="34" charset="0"/>
                          <a:ea typeface="Times New Roman"/>
                          <a:cs typeface="Calibri" pitchFamily="34" charset="0"/>
                        </a:rPr>
                        <a:t>Direct </a:t>
                      </a:r>
                      <a:r>
                        <a:rPr lang="en-GB" sz="1600" b="1" dirty="0">
                          <a:solidFill>
                            <a:srgbClr val="003374"/>
                          </a:solidFill>
                          <a:latin typeface="Arial Narrow" pitchFamily="34" charset="0"/>
                          <a:ea typeface="Times New Roman"/>
                          <a:cs typeface="Calibri" pitchFamily="34" charset="0"/>
                        </a:rPr>
                        <a:t>or Indirect, if </a:t>
                      </a:r>
                      <a:r>
                        <a:rPr lang="en-GB" sz="1600" b="1" dirty="0" smtClean="0">
                          <a:solidFill>
                            <a:srgbClr val="003374"/>
                          </a:solidFill>
                          <a:latin typeface="Arial Narrow" pitchFamily="34" charset="0"/>
                          <a:ea typeface="Times New Roman"/>
                          <a:cs typeface="Calibri" pitchFamily="34" charset="0"/>
                        </a:rPr>
                        <a:t>necessary</a:t>
                      </a:r>
                      <a:endParaRPr lang="it-IT" sz="1600" dirty="0">
                        <a:solidFill>
                          <a:srgbClr val="003374"/>
                        </a:solidFill>
                        <a:latin typeface="Arial Narrow" pitchFamily="34" charset="0"/>
                        <a:ea typeface="Times New Roman"/>
                        <a:cs typeface="Calibri"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r>
              <a:tr h="1451551">
                <a:tc>
                  <a:txBody>
                    <a:bodyPr/>
                    <a:lstStyle/>
                    <a:p>
                      <a:pPr algn="l">
                        <a:spcBef>
                          <a:spcPts val="600"/>
                        </a:spcBef>
                        <a:spcAft>
                          <a:spcPts val="600"/>
                        </a:spcAft>
                      </a:pPr>
                      <a:endParaRPr lang="en-GB" sz="1600" b="1" dirty="0" smtClean="0">
                        <a:solidFill>
                          <a:srgbClr val="003374"/>
                        </a:solidFill>
                        <a:latin typeface="Arial Narrow" pitchFamily="34" charset="0"/>
                        <a:ea typeface="Times New Roman"/>
                        <a:cs typeface="Calibri" pitchFamily="34" charset="0"/>
                      </a:endParaRPr>
                    </a:p>
                    <a:p>
                      <a:pPr algn="l">
                        <a:spcBef>
                          <a:spcPts val="600"/>
                        </a:spcBef>
                        <a:spcAft>
                          <a:spcPts val="600"/>
                        </a:spcAft>
                      </a:pPr>
                      <a:r>
                        <a:rPr lang="en-GB" sz="1600" b="1" dirty="0" smtClean="0">
                          <a:solidFill>
                            <a:srgbClr val="003374"/>
                          </a:solidFill>
                          <a:latin typeface="Arial Narrow" pitchFamily="34" charset="0"/>
                          <a:ea typeface="Times New Roman"/>
                          <a:cs typeface="Calibri" pitchFamily="34" charset="0"/>
                        </a:rPr>
                        <a:t>Budget </a:t>
                      </a:r>
                      <a:r>
                        <a:rPr lang="en-GB" sz="1600" b="1" dirty="0">
                          <a:solidFill>
                            <a:srgbClr val="003374"/>
                          </a:solidFill>
                          <a:latin typeface="Arial Narrow" pitchFamily="34" charset="0"/>
                          <a:ea typeface="Times New Roman"/>
                          <a:cs typeface="Calibri" pitchFamily="34" charset="0"/>
                        </a:rPr>
                        <a:t>flow analysis</a:t>
                      </a:r>
                      <a:endParaRPr lang="it-IT" sz="1600" dirty="0">
                        <a:solidFill>
                          <a:srgbClr val="003374"/>
                        </a:solidFill>
                        <a:latin typeface="Arial Narrow" pitchFamily="34" charset="0"/>
                        <a:ea typeface="Times New Roman"/>
                        <a:cs typeface="Calibri"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l">
                        <a:spcBef>
                          <a:spcPts val="600"/>
                        </a:spcBef>
                        <a:spcAft>
                          <a:spcPts val="600"/>
                        </a:spcAft>
                      </a:pPr>
                      <a:endParaRPr lang="en-GB" sz="1600" b="1" dirty="0" smtClean="0">
                        <a:solidFill>
                          <a:srgbClr val="003374"/>
                        </a:solidFill>
                        <a:latin typeface="Arial Narrow" pitchFamily="34" charset="0"/>
                        <a:ea typeface="Times New Roman"/>
                        <a:cs typeface="Calibri" pitchFamily="34" charset="0"/>
                      </a:endParaRPr>
                    </a:p>
                    <a:p>
                      <a:pPr algn="l">
                        <a:spcBef>
                          <a:spcPts val="600"/>
                        </a:spcBef>
                        <a:spcAft>
                          <a:spcPts val="600"/>
                        </a:spcAft>
                      </a:pPr>
                      <a:r>
                        <a:rPr lang="en-GB" sz="1600" b="1" dirty="0" smtClean="0">
                          <a:solidFill>
                            <a:srgbClr val="003374"/>
                          </a:solidFill>
                          <a:latin typeface="Arial Narrow" pitchFamily="34" charset="0"/>
                          <a:ea typeface="Times New Roman"/>
                          <a:cs typeface="Calibri" pitchFamily="34" charset="0"/>
                        </a:rPr>
                        <a:t>Monitoring </a:t>
                      </a:r>
                      <a:r>
                        <a:rPr lang="en-GB" sz="1600" b="1" dirty="0">
                          <a:solidFill>
                            <a:srgbClr val="003374"/>
                          </a:solidFill>
                          <a:latin typeface="Arial Narrow" pitchFamily="34" charset="0"/>
                          <a:ea typeface="Times New Roman"/>
                          <a:cs typeface="Calibri" pitchFamily="34" charset="0"/>
                        </a:rPr>
                        <a:t>project expenses (cash flow)</a:t>
                      </a:r>
                      <a:endParaRPr lang="it-IT" sz="1600" dirty="0">
                        <a:solidFill>
                          <a:srgbClr val="003374"/>
                        </a:solidFill>
                        <a:latin typeface="Arial Narrow" pitchFamily="34" charset="0"/>
                        <a:ea typeface="Times New Roman"/>
                        <a:cs typeface="Calibri"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l">
                        <a:spcBef>
                          <a:spcPts val="600"/>
                        </a:spcBef>
                        <a:spcAft>
                          <a:spcPts val="600"/>
                        </a:spcAft>
                      </a:pPr>
                      <a:endParaRPr lang="en-GB" sz="1600" b="1" dirty="0" smtClean="0">
                        <a:solidFill>
                          <a:srgbClr val="003374"/>
                        </a:solidFill>
                        <a:latin typeface="Arial Narrow" pitchFamily="34" charset="0"/>
                        <a:ea typeface="Times New Roman"/>
                        <a:cs typeface="Calibri" pitchFamily="34" charset="0"/>
                      </a:endParaRPr>
                    </a:p>
                    <a:p>
                      <a:pPr algn="l">
                        <a:spcBef>
                          <a:spcPts val="600"/>
                        </a:spcBef>
                        <a:spcAft>
                          <a:spcPts val="600"/>
                        </a:spcAft>
                      </a:pPr>
                      <a:r>
                        <a:rPr lang="en-GB" sz="1600" b="1" dirty="0" smtClean="0">
                          <a:solidFill>
                            <a:srgbClr val="003374"/>
                          </a:solidFill>
                          <a:latin typeface="Arial Narrow" pitchFamily="34" charset="0"/>
                          <a:ea typeface="Times New Roman"/>
                          <a:cs typeface="Calibri" pitchFamily="34" charset="0"/>
                        </a:rPr>
                        <a:t>Format </a:t>
                      </a:r>
                      <a:r>
                        <a:rPr lang="en-GB" sz="1600" b="1" dirty="0">
                          <a:solidFill>
                            <a:srgbClr val="003374"/>
                          </a:solidFill>
                          <a:latin typeface="Arial Narrow" pitchFamily="34" charset="0"/>
                          <a:ea typeface="Times New Roman"/>
                          <a:cs typeface="Calibri" pitchFamily="34" charset="0"/>
                        </a:rPr>
                        <a:t>tool designed with reference to the </a:t>
                      </a:r>
                      <a:r>
                        <a:rPr lang="en-GB" sz="1600" b="1" dirty="0" smtClean="0">
                          <a:solidFill>
                            <a:srgbClr val="003374"/>
                          </a:solidFill>
                          <a:latin typeface="Arial Narrow" pitchFamily="34" charset="0"/>
                          <a:ea typeface="Times New Roman"/>
                          <a:cs typeface="Calibri" pitchFamily="34" charset="0"/>
                        </a:rPr>
                        <a:t>format/tools </a:t>
                      </a:r>
                      <a:r>
                        <a:rPr lang="en-GB" sz="1600" b="1" dirty="0">
                          <a:solidFill>
                            <a:srgbClr val="003374"/>
                          </a:solidFill>
                          <a:latin typeface="Arial Narrow" pitchFamily="34" charset="0"/>
                          <a:ea typeface="Times New Roman"/>
                          <a:cs typeface="Calibri" pitchFamily="34" charset="0"/>
                        </a:rPr>
                        <a:t>provided by </a:t>
                      </a:r>
                      <a:r>
                        <a:rPr lang="en-GB" sz="1600" b="1" dirty="0" smtClean="0">
                          <a:solidFill>
                            <a:srgbClr val="003374"/>
                          </a:solidFill>
                          <a:latin typeface="Arial Narrow" pitchFamily="34" charset="0"/>
                          <a:ea typeface="Times New Roman"/>
                          <a:cs typeface="Calibri" pitchFamily="34" charset="0"/>
                        </a:rPr>
                        <a:t>CE</a:t>
                      </a:r>
                      <a:endParaRPr lang="it-IT" sz="1600" dirty="0">
                        <a:solidFill>
                          <a:srgbClr val="003374"/>
                        </a:solidFill>
                        <a:latin typeface="Arial Narrow" pitchFamily="34" charset="0"/>
                        <a:ea typeface="Times New Roman"/>
                        <a:cs typeface="Calibri"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l">
                        <a:spcBef>
                          <a:spcPts val="600"/>
                        </a:spcBef>
                        <a:spcAft>
                          <a:spcPts val="600"/>
                        </a:spcAft>
                      </a:pPr>
                      <a:endParaRPr lang="en-GB" sz="1600" b="1" dirty="0" smtClean="0">
                        <a:solidFill>
                          <a:srgbClr val="003374"/>
                        </a:solidFill>
                        <a:latin typeface="Arial Narrow" pitchFamily="34" charset="0"/>
                        <a:ea typeface="Times New Roman"/>
                        <a:cs typeface="Calibri" pitchFamily="34" charset="0"/>
                      </a:endParaRPr>
                    </a:p>
                    <a:p>
                      <a:pPr algn="l">
                        <a:spcBef>
                          <a:spcPts val="600"/>
                        </a:spcBef>
                        <a:spcAft>
                          <a:spcPts val="600"/>
                        </a:spcAft>
                      </a:pPr>
                      <a:r>
                        <a:rPr lang="en-GB" sz="1600" b="1" dirty="0" smtClean="0">
                          <a:solidFill>
                            <a:srgbClr val="003374"/>
                          </a:solidFill>
                          <a:latin typeface="Arial Narrow" pitchFamily="34" charset="0"/>
                          <a:ea typeface="Times New Roman"/>
                          <a:cs typeface="Calibri" pitchFamily="34" charset="0"/>
                        </a:rPr>
                        <a:t>Delivering </a:t>
                      </a:r>
                      <a:r>
                        <a:rPr lang="en-GB" sz="1600" b="1" dirty="0">
                          <a:solidFill>
                            <a:srgbClr val="003374"/>
                          </a:solidFill>
                          <a:latin typeface="Arial Narrow" pitchFamily="34" charset="0"/>
                          <a:ea typeface="Times New Roman"/>
                          <a:cs typeface="Calibri" pitchFamily="34" charset="0"/>
                        </a:rPr>
                        <a:t>by e-mail every 5 </a:t>
                      </a:r>
                      <a:r>
                        <a:rPr lang="en-GB" sz="1600" b="1" dirty="0" smtClean="0">
                          <a:solidFill>
                            <a:srgbClr val="003374"/>
                          </a:solidFill>
                          <a:latin typeface="Arial Narrow" pitchFamily="34" charset="0"/>
                          <a:ea typeface="Times New Roman"/>
                          <a:cs typeface="Calibri" pitchFamily="34" charset="0"/>
                        </a:rPr>
                        <a:t>months</a:t>
                      </a:r>
                      <a:endParaRPr lang="it-IT" sz="1600" dirty="0">
                        <a:solidFill>
                          <a:srgbClr val="003374"/>
                        </a:solidFill>
                        <a:latin typeface="Arial Narrow" pitchFamily="34" charset="0"/>
                        <a:ea typeface="Times New Roman"/>
                        <a:cs typeface="Calibri"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1743238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276224" y="281399"/>
            <a:ext cx="6572249" cy="369332"/>
          </a:xfrm>
          <a:prstGeom prst="rect">
            <a:avLst/>
          </a:prstGeom>
          <a:noFill/>
        </p:spPr>
        <p:txBody>
          <a:bodyPr wrap="square" rtlCol="0">
            <a:spAutoFit/>
          </a:bodyPr>
          <a:lstStyle/>
          <a:p>
            <a:r>
              <a:rPr lang="en-US" b="1" i="1" dirty="0">
                <a:solidFill>
                  <a:srgbClr val="38A748"/>
                </a:solidFill>
                <a:latin typeface="Cambria"/>
                <a:cs typeface="Cambria"/>
              </a:rPr>
              <a:t>WP 5  - MONITORING/EVALUATION</a:t>
            </a: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8</a:t>
            </a:fld>
            <a:endParaRPr lang="it-IT" sz="1200" dirty="0">
              <a:solidFill>
                <a:srgbClr val="003374"/>
              </a:solidFill>
              <a:latin typeface="Calibri light"/>
              <a:cs typeface="Calibri light"/>
            </a:endParaRPr>
          </a:p>
        </p:txBody>
      </p:sp>
      <p:sp>
        <p:nvSpPr>
          <p:cNvPr id="8" name="CasellaDiTesto 7"/>
          <p:cNvSpPr txBox="1"/>
          <p:nvPr/>
        </p:nvSpPr>
        <p:spPr>
          <a:xfrm>
            <a:off x="410448" y="1162050"/>
            <a:ext cx="8077200" cy="5632311"/>
          </a:xfrm>
          <a:prstGeom prst="rect">
            <a:avLst/>
          </a:prstGeom>
          <a:noFill/>
        </p:spPr>
        <p:txBody>
          <a:bodyPr wrap="square" rtlCol="0">
            <a:spAutoFit/>
          </a:bodyPr>
          <a:lstStyle/>
          <a:p>
            <a:pPr algn="ctr"/>
            <a:endParaRPr lang="en-US" b="1" dirty="0" smtClean="0">
              <a:solidFill>
                <a:srgbClr val="003374"/>
              </a:solidFill>
              <a:latin typeface="Cambria" panose="02040503050406030204" pitchFamily="18" charset="0"/>
              <a:ea typeface="Tahoma" panose="020B0604030504040204" pitchFamily="34" charset="0"/>
              <a:cs typeface="Tahoma" panose="020B0604030504040204" pitchFamily="34" charset="0"/>
            </a:endParaRPr>
          </a:p>
          <a:p>
            <a:pPr algn="ctr"/>
            <a:r>
              <a:rPr lang="en-US" b="1" dirty="0" smtClean="0">
                <a:solidFill>
                  <a:srgbClr val="003374"/>
                </a:solidFill>
                <a:latin typeface="Cambria" panose="02040503050406030204" pitchFamily="18" charset="0"/>
                <a:ea typeface="Tahoma" panose="020B0604030504040204" pitchFamily="34" charset="0"/>
                <a:cs typeface="Tahoma" panose="020B0604030504040204" pitchFamily="34" charset="0"/>
              </a:rPr>
              <a:t>WHAT </a:t>
            </a:r>
            <a:r>
              <a:rPr lang="en-US" b="1" dirty="0">
                <a:solidFill>
                  <a:srgbClr val="003374"/>
                </a:solidFill>
                <a:latin typeface="Cambria" panose="02040503050406030204" pitchFamily="18" charset="0"/>
                <a:ea typeface="Tahoma" panose="020B0604030504040204" pitchFamily="34" charset="0"/>
                <a:cs typeface="Tahoma" panose="020B0604030504040204" pitchFamily="34" charset="0"/>
              </a:rPr>
              <a:t>IS TO BE PERIODICALLY CHECKED</a:t>
            </a:r>
            <a:r>
              <a:rPr lang="en-US" b="1" dirty="0" smtClean="0">
                <a:solidFill>
                  <a:srgbClr val="003374"/>
                </a:solidFill>
                <a:latin typeface="Cambria" panose="02040503050406030204" pitchFamily="18" charset="0"/>
                <a:ea typeface="Tahoma" panose="020B0604030504040204" pitchFamily="34" charset="0"/>
                <a:cs typeface="Tahoma" panose="020B0604030504040204" pitchFamily="34" charset="0"/>
              </a:rPr>
              <a:t>?</a:t>
            </a:r>
          </a:p>
          <a:p>
            <a:endParaRPr lang="en-US" dirty="0" smtClean="0">
              <a:latin typeface="Cambria" panose="02040503050406030204" pitchFamily="18" charset="0"/>
              <a:ea typeface="Tahoma" panose="020B0604030504040204" pitchFamily="34" charset="0"/>
              <a:cs typeface="Tahoma" panose="020B0604030504040204" pitchFamily="34" charset="0"/>
            </a:endParaRPr>
          </a:p>
          <a:p>
            <a:pPr marL="285750" indent="-285750">
              <a:buFont typeface="Arial" pitchFamily="34" charset="0"/>
              <a:buChar char="•"/>
            </a:pPr>
            <a:r>
              <a:rPr lang="en-US" dirty="0">
                <a:solidFill>
                  <a:srgbClr val="003374"/>
                </a:solidFill>
                <a:latin typeface="Cambria" panose="02040503050406030204" pitchFamily="18" charset="0"/>
                <a:ea typeface="Tahoma" panose="020B0604030504040204" pitchFamily="34" charset="0"/>
                <a:cs typeface="Tahoma" panose="020B0604030504040204" pitchFamily="34" charset="0"/>
              </a:rPr>
              <a:t>Activities planned for each Work Package of the </a:t>
            </a:r>
            <a:r>
              <a:rPr lang="en-US" dirty="0" err="1">
                <a:solidFill>
                  <a:srgbClr val="003374"/>
                </a:solidFill>
                <a:latin typeface="Cambria" panose="02040503050406030204" pitchFamily="18" charset="0"/>
                <a:ea typeface="Tahoma" panose="020B0604030504040204" pitchFamily="34" charset="0"/>
                <a:cs typeface="Tahoma" panose="020B0604030504040204" pitchFamily="34" charset="0"/>
              </a:rPr>
              <a:t>Workprogramme</a:t>
            </a:r>
            <a:r>
              <a:rPr lang="en-US" dirty="0">
                <a:solidFill>
                  <a:srgbClr val="003374"/>
                </a:solidFill>
                <a:latin typeface="Cambria" panose="02040503050406030204" pitchFamily="18" charset="0"/>
                <a:ea typeface="Tahoma" panose="020B0604030504040204" pitchFamily="34" charset="0"/>
                <a:cs typeface="Tahoma" panose="020B0604030504040204" pitchFamily="34" charset="0"/>
              </a:rPr>
              <a:t> </a:t>
            </a:r>
            <a:r>
              <a:rPr lang="en-US" dirty="0" smtClean="0">
                <a:solidFill>
                  <a:srgbClr val="003374"/>
                </a:solidFill>
                <a:latin typeface="Cambria" panose="02040503050406030204" pitchFamily="18" charset="0"/>
                <a:ea typeface="Tahoma" panose="020B0604030504040204" pitchFamily="34" charset="0"/>
                <a:cs typeface="Tahoma" panose="020B0604030504040204" pitchFamily="34" charset="0"/>
              </a:rPr>
              <a:t>approved</a:t>
            </a:r>
          </a:p>
          <a:p>
            <a:pPr marL="285750" indent="-285750">
              <a:buFont typeface="Arial" pitchFamily="34" charset="0"/>
              <a:buChar char="•"/>
            </a:pPr>
            <a:endParaRPr lang="en-US" dirty="0">
              <a:solidFill>
                <a:srgbClr val="003374"/>
              </a:solidFill>
              <a:latin typeface="Cambria" panose="02040503050406030204" pitchFamily="18" charset="0"/>
              <a:ea typeface="Tahoma" panose="020B0604030504040204" pitchFamily="34" charset="0"/>
              <a:cs typeface="Tahoma" panose="020B0604030504040204" pitchFamily="34" charset="0"/>
            </a:endParaRPr>
          </a:p>
          <a:p>
            <a:pPr marL="285750" indent="-285750">
              <a:buFont typeface="Arial" pitchFamily="34" charset="0"/>
              <a:buChar char="•"/>
            </a:pPr>
            <a:r>
              <a:rPr lang="en-US" dirty="0">
                <a:solidFill>
                  <a:srgbClr val="003374"/>
                </a:solidFill>
                <a:latin typeface="Cambria" panose="02040503050406030204" pitchFamily="18" charset="0"/>
                <a:ea typeface="Tahoma" panose="020B0604030504040204" pitchFamily="34" charset="0"/>
                <a:cs typeface="Tahoma" panose="020B0604030504040204" pitchFamily="34" charset="0"/>
              </a:rPr>
              <a:t>Outputs production and planning</a:t>
            </a:r>
          </a:p>
          <a:p>
            <a:endParaRPr lang="en-US" dirty="0">
              <a:solidFill>
                <a:srgbClr val="003374"/>
              </a:solidFill>
              <a:latin typeface="Cambria" panose="02040503050406030204" pitchFamily="18" charset="0"/>
              <a:ea typeface="Tahoma" panose="020B0604030504040204" pitchFamily="34" charset="0"/>
              <a:cs typeface="Tahoma" panose="020B0604030504040204" pitchFamily="34" charset="0"/>
            </a:endParaRPr>
          </a:p>
          <a:p>
            <a:pPr marL="285750" indent="-285750">
              <a:buFont typeface="Arial" pitchFamily="34" charset="0"/>
              <a:buChar char="•"/>
            </a:pPr>
            <a:r>
              <a:rPr lang="en-US" dirty="0">
                <a:solidFill>
                  <a:srgbClr val="003374"/>
                </a:solidFill>
                <a:latin typeface="Cambria" panose="02040503050406030204" pitchFamily="18" charset="0"/>
                <a:ea typeface="Tahoma" panose="020B0604030504040204" pitchFamily="34" charset="0"/>
                <a:cs typeface="Tahoma" panose="020B0604030504040204" pitchFamily="34" charset="0"/>
              </a:rPr>
              <a:t>Dissemination and </a:t>
            </a:r>
            <a:r>
              <a:rPr lang="en-US" dirty="0" err="1">
                <a:solidFill>
                  <a:srgbClr val="003374"/>
                </a:solidFill>
                <a:latin typeface="Cambria" panose="02040503050406030204" pitchFamily="18" charset="0"/>
                <a:ea typeface="Tahoma" panose="020B0604030504040204" pitchFamily="34" charset="0"/>
                <a:cs typeface="Tahoma" panose="020B0604030504040204" pitchFamily="34" charset="0"/>
              </a:rPr>
              <a:t>valorisation</a:t>
            </a:r>
            <a:r>
              <a:rPr lang="en-US" dirty="0">
                <a:solidFill>
                  <a:srgbClr val="003374"/>
                </a:solidFill>
                <a:latin typeface="Cambria" panose="02040503050406030204" pitchFamily="18" charset="0"/>
                <a:ea typeface="Tahoma" panose="020B0604030504040204" pitchFamily="34" charset="0"/>
                <a:cs typeface="Tahoma" panose="020B0604030504040204" pitchFamily="34" charset="0"/>
              </a:rPr>
              <a:t> of outcomes/outputs </a:t>
            </a:r>
          </a:p>
          <a:p>
            <a:pPr marL="285750" indent="-285750">
              <a:buFont typeface="Arial" pitchFamily="34" charset="0"/>
              <a:buChar char="•"/>
            </a:pPr>
            <a:endParaRPr lang="en-US" dirty="0">
              <a:solidFill>
                <a:srgbClr val="003374"/>
              </a:solidFill>
              <a:latin typeface="Cambria" panose="02040503050406030204" pitchFamily="18" charset="0"/>
              <a:ea typeface="Tahoma" panose="020B0604030504040204" pitchFamily="34" charset="0"/>
              <a:cs typeface="Tahoma" panose="020B0604030504040204" pitchFamily="34" charset="0"/>
            </a:endParaRPr>
          </a:p>
          <a:p>
            <a:pPr marL="285750" indent="-285750">
              <a:buFont typeface="Arial" pitchFamily="34" charset="0"/>
              <a:buChar char="•"/>
            </a:pPr>
            <a:r>
              <a:rPr lang="en-US" dirty="0">
                <a:solidFill>
                  <a:srgbClr val="003374"/>
                </a:solidFill>
                <a:latin typeface="Cambria" panose="02040503050406030204" pitchFamily="18" charset="0"/>
                <a:ea typeface="Tahoma" panose="020B0604030504040204" pitchFamily="34" charset="0"/>
                <a:cs typeface="Tahoma" panose="020B0604030504040204" pitchFamily="34" charset="0"/>
              </a:rPr>
              <a:t>Timings and deadlines</a:t>
            </a:r>
          </a:p>
          <a:p>
            <a:pPr marL="285750" indent="-285750">
              <a:buFont typeface="Arial" pitchFamily="34" charset="0"/>
              <a:buChar char="•"/>
            </a:pPr>
            <a:endParaRPr lang="en-US" dirty="0">
              <a:solidFill>
                <a:srgbClr val="003374"/>
              </a:solidFill>
              <a:latin typeface="Cambria" panose="02040503050406030204" pitchFamily="18" charset="0"/>
              <a:ea typeface="Tahoma" panose="020B0604030504040204" pitchFamily="34" charset="0"/>
              <a:cs typeface="Tahoma" panose="020B0604030504040204" pitchFamily="34" charset="0"/>
            </a:endParaRPr>
          </a:p>
          <a:p>
            <a:pPr marL="285750" indent="-285750">
              <a:buFont typeface="Arial" pitchFamily="34" charset="0"/>
              <a:buChar char="•"/>
            </a:pPr>
            <a:r>
              <a:rPr lang="en-US" dirty="0">
                <a:solidFill>
                  <a:srgbClr val="003374"/>
                </a:solidFill>
                <a:latin typeface="Cambria" panose="02040503050406030204" pitchFamily="18" charset="0"/>
                <a:ea typeface="Tahoma" panose="020B0604030504040204" pitchFamily="34" charset="0"/>
                <a:cs typeface="Tahoma" panose="020B0604030504040204" pitchFamily="34" charset="0"/>
              </a:rPr>
              <a:t>Human and financial  resources implied</a:t>
            </a:r>
          </a:p>
          <a:p>
            <a:endParaRPr lang="en-US" dirty="0">
              <a:solidFill>
                <a:srgbClr val="003374"/>
              </a:solidFill>
              <a:latin typeface="Cambria" panose="02040503050406030204" pitchFamily="18" charset="0"/>
              <a:ea typeface="Tahoma" panose="020B0604030504040204" pitchFamily="34" charset="0"/>
              <a:cs typeface="Tahoma" panose="020B0604030504040204" pitchFamily="34" charset="0"/>
            </a:endParaRPr>
          </a:p>
          <a:p>
            <a:r>
              <a:rPr lang="en-US" dirty="0" smtClean="0">
                <a:solidFill>
                  <a:srgbClr val="003374"/>
                </a:solidFill>
                <a:latin typeface="Cambria" panose="02040503050406030204" pitchFamily="18" charset="0"/>
                <a:ea typeface="Tahoma" panose="020B0604030504040204" pitchFamily="34" charset="0"/>
                <a:cs typeface="Tahoma" panose="020B0604030504040204" pitchFamily="34" charset="0"/>
              </a:rPr>
              <a:t>All </a:t>
            </a:r>
            <a:r>
              <a:rPr lang="en-US" dirty="0">
                <a:solidFill>
                  <a:srgbClr val="003374"/>
                </a:solidFill>
                <a:latin typeface="Cambria" panose="02040503050406030204" pitchFamily="18" charset="0"/>
                <a:ea typeface="Tahoma" panose="020B0604030504040204" pitchFamily="34" charset="0"/>
                <a:cs typeface="Tahoma" panose="020B0604030504040204" pitchFamily="34" charset="0"/>
              </a:rPr>
              <a:t>these aspects must be monitored using specific tools and  respecting fixed timings.</a:t>
            </a:r>
          </a:p>
          <a:p>
            <a:endParaRPr lang="en-US" dirty="0">
              <a:solidFill>
                <a:srgbClr val="003374"/>
              </a:solidFill>
              <a:latin typeface="Cambria" panose="02040503050406030204" pitchFamily="18" charset="0"/>
              <a:ea typeface="Tahoma" panose="020B0604030504040204" pitchFamily="34" charset="0"/>
              <a:cs typeface="Tahoma" panose="020B0604030504040204" pitchFamily="34" charset="0"/>
            </a:endParaRPr>
          </a:p>
          <a:p>
            <a:endParaRPr lang="en-US" dirty="0" smtClean="0">
              <a:latin typeface="Cambria" panose="02040503050406030204" pitchFamily="18" charset="0"/>
              <a:ea typeface="Tahoma" panose="020B0604030504040204" pitchFamily="34" charset="0"/>
              <a:cs typeface="Tahoma" panose="020B0604030504040204" pitchFamily="34" charset="0"/>
            </a:endParaRPr>
          </a:p>
          <a:p>
            <a:endParaRPr lang="en-US" dirty="0">
              <a:latin typeface="Cambria" panose="02040503050406030204" pitchFamily="18" charset="0"/>
              <a:ea typeface="Tahoma" panose="020B0604030504040204" pitchFamily="34" charset="0"/>
              <a:cs typeface="Tahoma" panose="020B0604030504040204" pitchFamily="34" charset="0"/>
            </a:endParaRPr>
          </a:p>
          <a:p>
            <a:endParaRPr lang="en-US" dirty="0" smtClean="0">
              <a:latin typeface="Cambria" panose="02040503050406030204" pitchFamily="18" charset="0"/>
              <a:ea typeface="Tahoma" panose="020B0604030504040204" pitchFamily="34" charset="0"/>
              <a:cs typeface="Tahoma" panose="020B0604030504040204" pitchFamily="34" charset="0"/>
            </a:endParaRPr>
          </a:p>
          <a:p>
            <a:endParaRPr lang="en-US" dirty="0">
              <a:latin typeface="Cambria" panose="02040503050406030204" pitchFamily="18"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2324974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410448" y="281399"/>
            <a:ext cx="6333252" cy="400110"/>
          </a:xfrm>
          <a:prstGeom prst="rect">
            <a:avLst/>
          </a:prstGeom>
          <a:noFill/>
        </p:spPr>
        <p:txBody>
          <a:bodyPr wrap="square" rtlCol="0">
            <a:spAutoFit/>
          </a:bodyPr>
          <a:lstStyle/>
          <a:p>
            <a:r>
              <a:rPr lang="en-US" sz="2000" b="1" i="1" dirty="0">
                <a:solidFill>
                  <a:srgbClr val="38A748"/>
                </a:solidFill>
                <a:latin typeface="Cambria"/>
                <a:cs typeface="Cambria"/>
              </a:rPr>
              <a:t>WP 5  - MONITORING/EVALUATION</a:t>
            </a: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9</a:t>
            </a:fld>
            <a:endParaRPr lang="it-IT" sz="1200" dirty="0">
              <a:solidFill>
                <a:srgbClr val="003374"/>
              </a:solidFill>
              <a:latin typeface="Calibri light"/>
              <a:cs typeface="Calibri light"/>
            </a:endParaRPr>
          </a:p>
        </p:txBody>
      </p:sp>
      <p:sp>
        <p:nvSpPr>
          <p:cNvPr id="2" name="Rettangolo 1"/>
          <p:cNvSpPr/>
          <p:nvPr/>
        </p:nvSpPr>
        <p:spPr>
          <a:xfrm>
            <a:off x="581025" y="1859340"/>
            <a:ext cx="7848600" cy="461665"/>
          </a:xfrm>
          <a:prstGeom prst="rect">
            <a:avLst/>
          </a:prstGeom>
        </p:spPr>
        <p:txBody>
          <a:bodyPr wrap="square">
            <a:spAutoFit/>
          </a:bodyPr>
          <a:lstStyle/>
          <a:p>
            <a:endParaRPr lang="en-US" sz="2400" b="1" dirty="0">
              <a:solidFill>
                <a:srgbClr val="003374"/>
              </a:solidFill>
            </a:endParaRPr>
          </a:p>
        </p:txBody>
      </p:sp>
      <p:sp>
        <p:nvSpPr>
          <p:cNvPr id="3" name="Rettangolo 2"/>
          <p:cNvSpPr/>
          <p:nvPr/>
        </p:nvSpPr>
        <p:spPr>
          <a:xfrm>
            <a:off x="534273" y="1076960"/>
            <a:ext cx="8019177" cy="4801314"/>
          </a:xfrm>
          <a:prstGeom prst="rect">
            <a:avLst/>
          </a:prstGeom>
        </p:spPr>
        <p:txBody>
          <a:bodyPr wrap="square">
            <a:spAutoFit/>
          </a:bodyPr>
          <a:lstStyle/>
          <a:p>
            <a:pPr algn="ctr"/>
            <a:r>
              <a:rPr lang="en-US" b="1" dirty="0" smtClean="0">
                <a:solidFill>
                  <a:srgbClr val="003374"/>
                </a:solidFill>
              </a:rPr>
              <a:t>Leader of </a:t>
            </a:r>
            <a:r>
              <a:rPr lang="en-US" b="1" dirty="0">
                <a:solidFill>
                  <a:srgbClr val="003374"/>
                </a:solidFill>
              </a:rPr>
              <a:t>the Monitoring </a:t>
            </a:r>
            <a:r>
              <a:rPr lang="en-US" b="1" dirty="0" smtClean="0">
                <a:solidFill>
                  <a:srgbClr val="003374"/>
                </a:solidFill>
              </a:rPr>
              <a:t> and Evaluation is INAPP</a:t>
            </a:r>
            <a:endParaRPr lang="en-US" b="1" dirty="0">
              <a:solidFill>
                <a:srgbClr val="003374"/>
              </a:solidFill>
            </a:endParaRPr>
          </a:p>
          <a:p>
            <a:endParaRPr lang="en-US" dirty="0">
              <a:solidFill>
                <a:srgbClr val="003374"/>
              </a:solidFill>
            </a:endParaRPr>
          </a:p>
          <a:p>
            <a:pPr algn="ctr"/>
            <a:r>
              <a:rPr lang="en-US" b="1" dirty="0" smtClean="0">
                <a:solidFill>
                  <a:srgbClr val="003374"/>
                </a:solidFill>
              </a:rPr>
              <a:t>INAPP </a:t>
            </a:r>
            <a:r>
              <a:rPr lang="en-US" b="1" dirty="0">
                <a:solidFill>
                  <a:srgbClr val="003374"/>
                </a:solidFill>
              </a:rPr>
              <a:t>will be in charge of:</a:t>
            </a:r>
          </a:p>
          <a:p>
            <a:endParaRPr lang="en-US" dirty="0">
              <a:solidFill>
                <a:srgbClr val="003374"/>
              </a:solidFill>
            </a:endParaRPr>
          </a:p>
          <a:p>
            <a:pPr marL="285750" indent="-285750">
              <a:buFont typeface="Arial" pitchFamily="34" charset="0"/>
              <a:buChar char="•"/>
            </a:pPr>
            <a:r>
              <a:rPr lang="en-US" dirty="0">
                <a:solidFill>
                  <a:srgbClr val="003374"/>
                </a:solidFill>
              </a:rPr>
              <a:t>d</a:t>
            </a:r>
            <a:r>
              <a:rPr lang="en-US" dirty="0" smtClean="0">
                <a:solidFill>
                  <a:srgbClr val="003374"/>
                </a:solidFill>
              </a:rPr>
              <a:t>rafting a </a:t>
            </a:r>
            <a:r>
              <a:rPr lang="en-US" dirty="0">
                <a:solidFill>
                  <a:srgbClr val="003374"/>
                </a:solidFill>
              </a:rPr>
              <a:t>detailed Monitoring and Evaluation Plan (monitoring procedure and strategy consistently with the project </a:t>
            </a:r>
            <a:r>
              <a:rPr lang="en-US" dirty="0" err="1">
                <a:solidFill>
                  <a:srgbClr val="003374"/>
                </a:solidFill>
              </a:rPr>
              <a:t>workprogramme</a:t>
            </a:r>
            <a:r>
              <a:rPr lang="en-US" dirty="0">
                <a:solidFill>
                  <a:srgbClr val="003374"/>
                </a:solidFill>
              </a:rPr>
              <a:t>, including timings, formats, etc.);</a:t>
            </a:r>
          </a:p>
          <a:p>
            <a:pPr marL="285750" indent="-285750">
              <a:buFont typeface="Arial" pitchFamily="34" charset="0"/>
              <a:buChar char="•"/>
            </a:pPr>
            <a:endParaRPr lang="en-US" dirty="0">
              <a:solidFill>
                <a:srgbClr val="003374"/>
              </a:solidFill>
            </a:endParaRPr>
          </a:p>
          <a:p>
            <a:pPr marL="285750" indent="-285750">
              <a:buFont typeface="Arial" pitchFamily="34" charset="0"/>
              <a:buChar char="•"/>
            </a:pPr>
            <a:r>
              <a:rPr lang="en-US" dirty="0">
                <a:solidFill>
                  <a:srgbClr val="003374"/>
                </a:solidFill>
              </a:rPr>
              <a:t>providing the formats of all tools necessary to implement the monitoring actions planned (questionnaires and grids);</a:t>
            </a:r>
          </a:p>
          <a:p>
            <a:pPr marL="285750" indent="-285750">
              <a:buFont typeface="Arial" pitchFamily="34" charset="0"/>
              <a:buChar char="•"/>
            </a:pPr>
            <a:endParaRPr lang="en-US" dirty="0">
              <a:solidFill>
                <a:srgbClr val="003374"/>
              </a:solidFill>
            </a:endParaRPr>
          </a:p>
          <a:p>
            <a:pPr marL="285750" indent="-285750">
              <a:buFont typeface="Arial" pitchFamily="34" charset="0"/>
              <a:buChar char="•"/>
            </a:pPr>
            <a:r>
              <a:rPr lang="en-US" dirty="0">
                <a:solidFill>
                  <a:srgbClr val="003374"/>
                </a:solidFill>
              </a:rPr>
              <a:t>delivering the monitoring tools to all partners consistently with the monitoring deadlines planned;</a:t>
            </a:r>
          </a:p>
          <a:p>
            <a:pPr marL="285750" indent="-285750">
              <a:buFont typeface="Arial" pitchFamily="34" charset="0"/>
              <a:buChar char="•"/>
            </a:pPr>
            <a:endParaRPr lang="en-US" dirty="0">
              <a:solidFill>
                <a:srgbClr val="003374"/>
              </a:solidFill>
            </a:endParaRPr>
          </a:p>
          <a:p>
            <a:pPr marL="285750" indent="-285750">
              <a:buFont typeface="Arial" pitchFamily="34" charset="0"/>
              <a:buChar char="•"/>
            </a:pPr>
            <a:r>
              <a:rPr lang="en-US" dirty="0" err="1">
                <a:solidFill>
                  <a:srgbClr val="003374"/>
                </a:solidFill>
              </a:rPr>
              <a:t>analysing</a:t>
            </a:r>
            <a:r>
              <a:rPr lang="en-US" dirty="0">
                <a:solidFill>
                  <a:srgbClr val="003374"/>
                </a:solidFill>
              </a:rPr>
              <a:t> the monitoring outcomes and reporting on the results;</a:t>
            </a:r>
          </a:p>
          <a:p>
            <a:pPr marL="285750" indent="-285750">
              <a:buFont typeface="Arial" pitchFamily="34" charset="0"/>
              <a:buChar char="•"/>
            </a:pPr>
            <a:endParaRPr lang="en-US" dirty="0">
              <a:solidFill>
                <a:srgbClr val="003374"/>
              </a:solidFill>
            </a:endParaRPr>
          </a:p>
          <a:p>
            <a:pPr marL="285750" indent="-285750">
              <a:buFont typeface="Arial" pitchFamily="34" charset="0"/>
              <a:buChar char="•"/>
            </a:pPr>
            <a:r>
              <a:rPr lang="en-US" dirty="0">
                <a:solidFill>
                  <a:srgbClr val="003374"/>
                </a:solidFill>
              </a:rPr>
              <a:t>producing </a:t>
            </a:r>
            <a:r>
              <a:rPr lang="en-US" dirty="0" smtClean="0">
                <a:solidFill>
                  <a:srgbClr val="003374"/>
                </a:solidFill>
              </a:rPr>
              <a:t>monitoring </a:t>
            </a:r>
            <a:r>
              <a:rPr lang="en-US" dirty="0">
                <a:solidFill>
                  <a:srgbClr val="003374"/>
                </a:solidFill>
              </a:rPr>
              <a:t>reports (Interim and Final) and 1 Final </a:t>
            </a:r>
            <a:r>
              <a:rPr lang="en-US" dirty="0" smtClean="0">
                <a:solidFill>
                  <a:srgbClr val="003374"/>
                </a:solidFill>
              </a:rPr>
              <a:t>Report</a:t>
            </a:r>
            <a:endParaRPr lang="it-IT" dirty="0">
              <a:solidFill>
                <a:srgbClr val="003374"/>
              </a:solidFill>
            </a:endParaRPr>
          </a:p>
        </p:txBody>
      </p:sp>
    </p:spTree>
    <p:extLst>
      <p:ext uri="{BB962C8B-B14F-4D97-AF65-F5344CB8AC3E}">
        <p14:creationId xmlns:p14="http://schemas.microsoft.com/office/powerpoint/2010/main" val="3104963946"/>
      </p:ext>
    </p:extLst>
  </p:cSld>
  <p:clrMapOvr>
    <a:masterClrMapping/>
  </p:clrMapOvr>
  <p:timing>
    <p:tnLst>
      <p:par>
        <p:cTn id="1" dur="indefinite" restart="never" nodeType="tmRoot"/>
      </p:par>
    </p:tnLst>
  </p:timing>
</p:sld>
</file>

<file path=ppt/theme/theme1.xml><?xml version="1.0" encoding="utf-8"?>
<a:theme xmlns:a="http://schemas.openxmlformats.org/drawingml/2006/main" name="Format_Presentazione_ISFOL">
  <a:themeElements>
    <a:clrScheme name="Colori ISFOL">
      <a:dk1>
        <a:sysClr val="windowText" lastClr="000000"/>
      </a:dk1>
      <a:lt1>
        <a:sysClr val="window" lastClr="FFFFFF"/>
      </a:lt1>
      <a:dk2>
        <a:srgbClr val="E3E3E3"/>
      </a:dk2>
      <a:lt2>
        <a:srgbClr val="B2B2B2"/>
      </a:lt2>
      <a:accent1>
        <a:srgbClr val="8D8D8D"/>
      </a:accent1>
      <a:accent2>
        <a:srgbClr val="727272"/>
      </a:accent2>
      <a:accent3>
        <a:srgbClr val="656565"/>
      </a:accent3>
      <a:accent4>
        <a:srgbClr val="E27222"/>
      </a:accent4>
      <a:accent5>
        <a:srgbClr val="1E2B86"/>
      </a:accent5>
      <a:accent6>
        <a:srgbClr val="008E6D"/>
      </a:accent6>
      <a:hlink>
        <a:srgbClr val="0077B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Helvetica"/>
            <a:cs typeface="Helvetica"/>
          </a:defRPr>
        </a:defPPr>
      </a:lstStyle>
    </a:tx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A07EA5030786147892F03EC235C4691" ma:contentTypeVersion="8" ma:contentTypeDescription="Create a new document." ma:contentTypeScope="" ma:versionID="709df11d74a4d8195588638cd3f4e681">
  <xsd:schema xmlns:xsd="http://www.w3.org/2001/XMLSchema" xmlns:xs="http://www.w3.org/2001/XMLSchema" xmlns:p="http://schemas.microsoft.com/office/2006/metadata/properties" xmlns:ns2="72a07078-56ca-4514-94c0-037d64cae5a5" xmlns:ns3="e42ac312-4269-454f-a8d2-84d86590d9c4" targetNamespace="http://schemas.microsoft.com/office/2006/metadata/properties" ma:root="true" ma:fieldsID="a984dafced660c880855be2c602c71d6" ns2:_="" ns3:_="">
    <xsd:import namespace="72a07078-56ca-4514-94c0-037d64cae5a5"/>
    <xsd:import namespace="e42ac312-4269-454f-a8d2-84d86590d9c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a07078-56ca-4514-94c0-037d64cae5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42ac312-4269-454f-a8d2-84d86590d9c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431284C-2713-4873-ACFF-A4AF30889DA3}"/>
</file>

<file path=customXml/itemProps2.xml><?xml version="1.0" encoding="utf-8"?>
<ds:datastoreItem xmlns:ds="http://schemas.openxmlformats.org/officeDocument/2006/customXml" ds:itemID="{7FDF0419-99B5-4134-A645-99B43C1CD0C5}"/>
</file>

<file path=customXml/itemProps3.xml><?xml version="1.0" encoding="utf-8"?>
<ds:datastoreItem xmlns:ds="http://schemas.openxmlformats.org/officeDocument/2006/customXml" ds:itemID="{001C4A8D-755B-4613-BB34-42053968F7FD}"/>
</file>

<file path=docProps/app.xml><?xml version="1.0" encoding="utf-8"?>
<Properties xmlns="http://schemas.openxmlformats.org/officeDocument/2006/extended-properties" xmlns:vt="http://schemas.openxmlformats.org/officeDocument/2006/docPropsVTypes">
  <Template>Format_Presentazione_ISFOL</Template>
  <TotalTime>1286</TotalTime>
  <Words>3929</Words>
  <Application>Microsoft Office PowerPoint</Application>
  <PresentationFormat>Presentazione su schermo (4:3)</PresentationFormat>
  <Paragraphs>318</Paragraphs>
  <Slides>14</Slides>
  <Notes>14</Notes>
  <HiddenSlides>0</HiddenSlides>
  <MMClips>0</MMClips>
  <ScaleCrop>false</ScaleCrop>
  <HeadingPairs>
    <vt:vector size="4" baseType="variant">
      <vt:variant>
        <vt:lpstr>Tema</vt:lpstr>
      </vt:variant>
      <vt:variant>
        <vt:i4>1</vt:i4>
      </vt:variant>
      <vt:variant>
        <vt:lpstr>Titoli diapositive</vt:lpstr>
      </vt:variant>
      <vt:variant>
        <vt:i4>14</vt:i4>
      </vt:variant>
    </vt:vector>
  </HeadingPairs>
  <TitlesOfParts>
    <vt:vector size="15" baseType="lpstr">
      <vt:lpstr>Format_Presentazione_ISFOL</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Olidata S.p.A.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Ghezzo Pierangela</dc:creator>
  <cp:lastModifiedBy>Vitali Claudio</cp:lastModifiedBy>
  <cp:revision>98</cp:revision>
  <cp:lastPrinted>2018-06-20T09:12:09Z</cp:lastPrinted>
  <dcterms:created xsi:type="dcterms:W3CDTF">2016-11-28T15:26:09Z</dcterms:created>
  <dcterms:modified xsi:type="dcterms:W3CDTF">2018-06-20T09:32:23Z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0x0101007A07EA5030786147892F03EC235C4691</vt:lpwstr>
  </property>
</Properties>
</file>