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s/slide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xml" ContentType="application/vnd.openxmlformats-officedocument.presentationml.slide+xml"/>
  <Override PartName="/ppt/slides/slide16.xml" ContentType="application/vnd.openxmlformats-officedocument.presentationml.slide+xml"/>
  <Override PartName="/ppt/slides/slide23.xml" ContentType="application/vnd.openxmlformats-officedocument.presentationml.slide+xml"/>
  <Override PartName="/ppt/slides/slide14.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8.xml" ContentType="application/vnd.openxmlformats-officedocument.presentationml.slide+xml"/>
  <Override PartName="/ppt/slides/slide15.xml" ContentType="application/vnd.openxmlformats-officedocument.presentationml.slide+xml"/>
  <Override PartName="/ppt/slides/slide10.xml" ContentType="application/vnd.openxmlformats-officedocument.presentationml.slide+xml"/>
  <Override PartName="/ppt/slides/slide13.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Slides/notesSlide24.xml" ContentType="application/vnd.openxmlformats-officedocument.presentationml.notesSlide+xml"/>
  <Override PartName="/ppt/notesSlides/notesSlide23.xml" ContentType="application/vnd.openxmlformats-officedocument.presentationml.notesSlide+xml"/>
  <Override PartName="/ppt/notesSlides/notesSlide22.xml" ContentType="application/vnd.openxmlformats-officedocument.presentationml.notesSlide+xml"/>
  <Override PartName="/ppt/notesSlides/notesSlide25.xml" ContentType="application/vnd.openxmlformats-officedocument.presentationml.notesSlide+xml"/>
  <Override PartName="/ppt/notesSlides/notesSlide2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27"/>
  </p:notesMasterIdLst>
  <p:handoutMasterIdLst>
    <p:handoutMasterId r:id="rId28"/>
  </p:handoutMasterIdLst>
  <p:sldIdLst>
    <p:sldId id="265" r:id="rId2"/>
    <p:sldId id="270" r:id="rId3"/>
    <p:sldId id="301" r:id="rId4"/>
    <p:sldId id="302" r:id="rId5"/>
    <p:sldId id="303" r:id="rId6"/>
    <p:sldId id="304" r:id="rId7"/>
    <p:sldId id="279" r:id="rId8"/>
    <p:sldId id="299" r:id="rId9"/>
    <p:sldId id="300" r:id="rId10"/>
    <p:sldId id="305" r:id="rId11"/>
    <p:sldId id="314" r:id="rId12"/>
    <p:sldId id="306" r:id="rId13"/>
    <p:sldId id="312" r:id="rId14"/>
    <p:sldId id="320" r:id="rId15"/>
    <p:sldId id="313" r:id="rId16"/>
    <p:sldId id="319" r:id="rId17"/>
    <p:sldId id="321" r:id="rId18"/>
    <p:sldId id="315" r:id="rId19"/>
    <p:sldId id="317" r:id="rId20"/>
    <p:sldId id="322" r:id="rId21"/>
    <p:sldId id="323" r:id="rId22"/>
    <p:sldId id="316" r:id="rId23"/>
    <p:sldId id="324" r:id="rId24"/>
    <p:sldId id="318" r:id="rId25"/>
    <p:sldId id="272" r:id="rId26"/>
  </p:sldIdLst>
  <p:sldSz cx="9144000" cy="6858000" type="screen4x3"/>
  <p:notesSz cx="6797675" cy="9928225"/>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565D9"/>
    <a:srgbClr val="38A748"/>
    <a:srgbClr val="38A765"/>
    <a:srgbClr val="89FFFF"/>
    <a:srgbClr val="656565"/>
    <a:srgbClr val="003374"/>
    <a:srgbClr val="8BFFFF"/>
    <a:srgbClr val="FBFDA1"/>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7DF18680-E054-41AD-8BC1-D1AEF772440D}">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6" autoAdjust="0"/>
    <p:restoredTop sz="93817" autoAdjust="0"/>
  </p:normalViewPr>
  <p:slideViewPr>
    <p:cSldViewPr snapToGrid="0" snapToObjects="1">
      <p:cViewPr>
        <p:scale>
          <a:sx n="100" d="100"/>
          <a:sy n="100" d="100"/>
        </p:scale>
        <p:origin x="-1308" y="-216"/>
      </p:cViewPr>
      <p:guideLst>
        <p:guide orient="horz" pos="2228"/>
        <p:guide pos="81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9" d="100"/>
          <a:sy n="89" d="100"/>
        </p:scale>
        <p:origin x="-3144" y="-11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 Id="rId35" Type="http://schemas.openxmlformats.org/officeDocument/2006/relationships/customXml" Target="../customXml/item3.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it-IT" dirty="0">
              <a:latin typeface="Helvetica"/>
            </a:endParaRPr>
          </a:p>
        </p:txBody>
      </p:sp>
      <p:sp>
        <p:nvSpPr>
          <p:cNvPr id="3" name="Segnaposto data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055FB733-7315-DD40-81B6-FC35C19B47D2}" type="datetime1">
              <a:rPr lang="it-IT" smtClean="0">
                <a:latin typeface="Helvetica"/>
              </a:rPr>
              <a:pPr/>
              <a:t>25/06/2018</a:t>
            </a:fld>
            <a:endParaRPr lang="it-IT" dirty="0">
              <a:latin typeface="Helvetica"/>
            </a:endParaRPr>
          </a:p>
        </p:txBody>
      </p:sp>
      <p:sp>
        <p:nvSpPr>
          <p:cNvPr id="4" name="Segnaposto piè di pagina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it-IT" dirty="0">
              <a:latin typeface="Helvetica"/>
            </a:endParaRPr>
          </a:p>
        </p:txBody>
      </p:sp>
      <p:sp>
        <p:nvSpPr>
          <p:cNvPr id="5" name="Segnaposto numero diapositiva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6195F477-EC7C-D145-A84E-39C9EBA5C2E6}" type="slidenum">
              <a:rPr lang="it-IT" smtClean="0">
                <a:latin typeface="Helvetica"/>
              </a:rPr>
              <a:pPr/>
              <a:t>‹N›</a:t>
            </a:fld>
            <a:endParaRPr lang="it-IT" dirty="0">
              <a:latin typeface="Helvetica"/>
            </a:endParaRPr>
          </a:p>
        </p:txBody>
      </p:sp>
    </p:spTree>
    <p:extLst>
      <p:ext uri="{BB962C8B-B14F-4D97-AF65-F5344CB8AC3E}">
        <p14:creationId xmlns:p14="http://schemas.microsoft.com/office/powerpoint/2010/main" val="2152900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atin typeface="Helvetica"/>
              </a:defRPr>
            </a:lvl1pPr>
          </a:lstStyle>
          <a:p>
            <a:endParaRPr lang="it-IT" dirty="0"/>
          </a:p>
        </p:txBody>
      </p:sp>
      <p:sp>
        <p:nvSpPr>
          <p:cNvPr id="3" name="Segnaposto data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atin typeface="Helvetica"/>
              </a:defRPr>
            </a:lvl1pPr>
          </a:lstStyle>
          <a:p>
            <a:fld id="{9BF323F7-6F52-624E-84F6-F37DA69B1E93}" type="datetime1">
              <a:rPr lang="it-IT" smtClean="0"/>
              <a:pPr/>
              <a:t>25/06/2018</a:t>
            </a:fld>
            <a:endParaRPr lang="it-IT" dirty="0"/>
          </a:p>
        </p:txBody>
      </p:sp>
      <p:sp>
        <p:nvSpPr>
          <p:cNvPr id="4" name="Segnaposto immagine diapositiva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it-IT" dirty="0" smtClean="0"/>
              <a:t>Fare clic per modificare gli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6" name="Segnaposto piè di pagina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atin typeface="Helvetica"/>
              </a:defRPr>
            </a:lvl1pPr>
          </a:lstStyle>
          <a:p>
            <a:endParaRPr lang="it-IT" dirty="0"/>
          </a:p>
        </p:txBody>
      </p:sp>
      <p:sp>
        <p:nvSpPr>
          <p:cNvPr id="7" name="Segnaposto numero diapositiva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atin typeface="Helvetica"/>
              </a:defRPr>
            </a:lvl1pPr>
          </a:lstStyle>
          <a:p>
            <a:fld id="{DA280DA7-F92A-7648-8B91-6C07C9FC28D7}" type="slidenum">
              <a:rPr lang="it-IT" smtClean="0"/>
              <a:pPr/>
              <a:t>‹N›</a:t>
            </a:fld>
            <a:endParaRPr lang="it-IT" dirty="0"/>
          </a:p>
        </p:txBody>
      </p:sp>
    </p:spTree>
    <p:extLst>
      <p:ext uri="{BB962C8B-B14F-4D97-AF65-F5344CB8AC3E}">
        <p14:creationId xmlns:p14="http://schemas.microsoft.com/office/powerpoint/2010/main" val="361964917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Helvetica"/>
        <a:ea typeface="+mn-ea"/>
        <a:cs typeface="+mn-cs"/>
      </a:defRPr>
    </a:lvl1pPr>
    <a:lvl2pPr marL="457200" algn="l" defTabSz="457200" rtl="0" eaLnBrk="1" latinLnBrk="0" hangingPunct="1">
      <a:defRPr sz="1200" kern="1200">
        <a:solidFill>
          <a:schemeClr val="tx1"/>
        </a:solidFill>
        <a:latin typeface="Helvetica"/>
        <a:ea typeface="+mn-ea"/>
        <a:cs typeface="+mn-cs"/>
      </a:defRPr>
    </a:lvl2pPr>
    <a:lvl3pPr marL="914400" algn="l" defTabSz="457200" rtl="0" eaLnBrk="1" latinLnBrk="0" hangingPunct="1">
      <a:defRPr sz="1200" kern="1200">
        <a:solidFill>
          <a:schemeClr val="tx1"/>
        </a:solidFill>
        <a:latin typeface="Helvetica"/>
        <a:ea typeface="+mn-ea"/>
        <a:cs typeface="+mn-cs"/>
      </a:defRPr>
    </a:lvl3pPr>
    <a:lvl4pPr marL="1371600" algn="l" defTabSz="457200" rtl="0" eaLnBrk="1" latinLnBrk="0" hangingPunct="1">
      <a:defRPr sz="1200" kern="1200">
        <a:solidFill>
          <a:schemeClr val="tx1"/>
        </a:solidFill>
        <a:latin typeface="Helvetica"/>
        <a:ea typeface="+mn-ea"/>
        <a:cs typeface="+mn-cs"/>
      </a:defRPr>
    </a:lvl4pPr>
    <a:lvl5pPr marL="1828800" algn="l" defTabSz="457200" rtl="0" eaLnBrk="1" latinLnBrk="0" hangingPunct="1">
      <a:defRPr sz="1200" kern="1200">
        <a:solidFill>
          <a:schemeClr val="tx1"/>
        </a:solidFill>
        <a:latin typeface="Helvetica"/>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pPr/>
              <a:t>1</a:t>
            </a:fld>
            <a:endParaRPr lang="it-IT" dirty="0"/>
          </a:p>
        </p:txBody>
      </p:sp>
    </p:spTree>
    <p:extLst>
      <p:ext uri="{BB962C8B-B14F-4D97-AF65-F5344CB8AC3E}">
        <p14:creationId xmlns:p14="http://schemas.microsoft.com/office/powerpoint/2010/main" val="5627837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Effettivamente sostenuti= reali; impegnati e spesi entro il periodo contrattuale</a:t>
            </a:r>
            <a:r>
              <a:rPr lang="it-IT" baseline="0" dirty="0" smtClean="0"/>
              <a:t> o al massimo comunque tutti pagati prima della presentazione del progetto (fatture successive </a:t>
            </a:r>
            <a:r>
              <a:rPr lang="it-IT" baseline="0" dirty="0" err="1" smtClean="0"/>
              <a:t>purchè</a:t>
            </a:r>
            <a:r>
              <a:rPr lang="it-IT" baseline="0" dirty="0" smtClean="0"/>
              <a:t> riferite ad attività previste nel progetto. Se le spese non sono previste va chiesto un emendamento. Devono essere rintracciabili nella contabilità di ogni organismo ed in linea con regole e prassi di contabilità in uso nel paese </a:t>
            </a:r>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10</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Effettivamente sostenuti= reali; impegnati e spesi entro il periodo contrattuale</a:t>
            </a:r>
            <a:r>
              <a:rPr lang="it-IT" baseline="0" dirty="0" smtClean="0"/>
              <a:t> o al massimo comunque tutti pagati prima della presentazione del progetto (fatture successive </a:t>
            </a:r>
            <a:r>
              <a:rPr lang="it-IT" baseline="0" dirty="0" err="1" smtClean="0"/>
              <a:t>purchè</a:t>
            </a:r>
            <a:r>
              <a:rPr lang="it-IT" baseline="0" dirty="0" smtClean="0"/>
              <a:t> riferite ad attività previste nel progetto. Se le spese non sono previste va chiesto un emendamento. Devono essere rintracciabili nella contabilità di ogni organismo ed in linea con regole e prassi di contabilità in uso nel paese </a:t>
            </a:r>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11</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Effettivamente sostenuti= reali; impegnati e spesi entro il periodo contrattuale</a:t>
            </a:r>
            <a:r>
              <a:rPr lang="it-IT" baseline="0" dirty="0" smtClean="0"/>
              <a:t> o al massimo comunque tutti pagati prima della presentazione del progetto (fatture successive </a:t>
            </a:r>
            <a:r>
              <a:rPr lang="it-IT" baseline="0" dirty="0" err="1" smtClean="0"/>
              <a:t>purchè</a:t>
            </a:r>
            <a:r>
              <a:rPr lang="it-IT" baseline="0" dirty="0" smtClean="0"/>
              <a:t> riferite ad attività previste nel progetto. Se le spese non sono previste va chiesto un emendamento. Devono essere rintracciabili nella contabilità di ogni organismo ed in linea con regole e prassi di contabilità in uso nel paese </a:t>
            </a:r>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12</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13</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14</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15</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16</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17</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18</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19</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Specificare che il </a:t>
            </a:r>
            <a:r>
              <a:rPr lang="it-IT" dirty="0" err="1" smtClean="0"/>
              <a:t>grant</a:t>
            </a:r>
            <a:r>
              <a:rPr lang="it-IT" dirty="0" smtClean="0"/>
              <a:t> indicato in convenzione</a:t>
            </a:r>
            <a:r>
              <a:rPr lang="it-IT" baseline="0" dirty="0" smtClean="0"/>
              <a:t> </a:t>
            </a:r>
            <a:r>
              <a:rPr lang="it-IT" dirty="0" smtClean="0"/>
              <a:t>è un massimo pari al 75% dei costi eleggibili /</a:t>
            </a:r>
            <a:r>
              <a:rPr lang="it-IT" baseline="0" dirty="0" smtClean="0"/>
              <a:t> si tratta di un rimborso di costi realmente sostenuti (non ci sono forme di rimborso forfetario) </a:t>
            </a:r>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pPr/>
              <a:t>2</a:t>
            </a:fld>
            <a:endParaRPr lang="it-IT" dirty="0"/>
          </a:p>
        </p:txBody>
      </p:sp>
    </p:spTree>
    <p:extLst>
      <p:ext uri="{BB962C8B-B14F-4D97-AF65-F5344CB8AC3E}">
        <p14:creationId xmlns:p14="http://schemas.microsoft.com/office/powerpoint/2010/main" val="5627837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20</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21</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22</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23</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24</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pPr/>
              <a:t>25</a:t>
            </a:fld>
            <a:endParaRPr lang="it-IT" dirty="0"/>
          </a:p>
        </p:txBody>
      </p:sp>
    </p:spTree>
    <p:extLst>
      <p:ext uri="{BB962C8B-B14F-4D97-AF65-F5344CB8AC3E}">
        <p14:creationId xmlns:p14="http://schemas.microsoft.com/office/powerpoint/2010/main" val="562783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Specificare che il </a:t>
            </a:r>
            <a:r>
              <a:rPr lang="it-IT" dirty="0" err="1" smtClean="0"/>
              <a:t>grant</a:t>
            </a:r>
            <a:r>
              <a:rPr lang="it-IT" dirty="0" smtClean="0"/>
              <a:t> indicato in convenzione</a:t>
            </a:r>
            <a:r>
              <a:rPr lang="it-IT" baseline="0" dirty="0" smtClean="0"/>
              <a:t> </a:t>
            </a:r>
            <a:r>
              <a:rPr lang="it-IT" dirty="0" smtClean="0"/>
              <a:t>è un massimo pari al 75% dei costi eleggibili /</a:t>
            </a:r>
            <a:r>
              <a:rPr lang="it-IT" baseline="0" dirty="0" smtClean="0"/>
              <a:t> si tratta di un rimborso di costi realmente sostenuti (non ci sono forme di rimborso forfetario) </a:t>
            </a:r>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3</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La certificazione del rendiconto riguarda</a:t>
            </a:r>
            <a:r>
              <a:rPr lang="it-IT" baseline="0" dirty="0" smtClean="0"/>
              <a:t> solo il coordinatore e deve dichiarare che i costi sono reali, accuratamente registrati ed ammissibili in conformità con le regole </a:t>
            </a:r>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4</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Specificare che il </a:t>
            </a:r>
            <a:r>
              <a:rPr lang="it-IT" dirty="0" err="1" smtClean="0"/>
              <a:t>grant</a:t>
            </a:r>
            <a:r>
              <a:rPr lang="it-IT" dirty="0" smtClean="0"/>
              <a:t> indicato in convenzione</a:t>
            </a:r>
            <a:r>
              <a:rPr lang="it-IT" baseline="0" dirty="0" smtClean="0"/>
              <a:t> </a:t>
            </a:r>
            <a:r>
              <a:rPr lang="it-IT" dirty="0" smtClean="0"/>
              <a:t>è un massimo pari al 75% dei costi eleggibili /</a:t>
            </a:r>
            <a:r>
              <a:rPr lang="it-IT" baseline="0" dirty="0" smtClean="0"/>
              <a:t> si tratta di un rimborso di costi realmente sostenuti (non ci sono forme di rimborso forfetario) </a:t>
            </a:r>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5</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Già usato in altre occasioni ed in linea con gli standard della Commissione</a:t>
            </a:r>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6</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Gerarchia delle fonti 1) FR e RAP 2) GA</a:t>
            </a:r>
            <a:r>
              <a:rPr lang="it-IT" baseline="0" dirty="0" smtClean="0"/>
              <a:t> con sua gerarchia interna 3) Linee guida finanziarie (non sono un allegato della Convenzione ed hanno carattere di Linee guida)</a:t>
            </a:r>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7</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Co-finanziamento normalmente in </a:t>
            </a:r>
            <a:r>
              <a:rPr lang="it-IT" dirty="0" err="1" smtClean="0"/>
              <a:t>kind</a:t>
            </a:r>
            <a:r>
              <a:rPr lang="it-IT" dirty="0" smtClean="0"/>
              <a:t> (giornate uomo dello staff rendicontate attraverso </a:t>
            </a:r>
            <a:r>
              <a:rPr lang="it-IT" dirty="0" err="1" smtClean="0"/>
              <a:t>timesheet</a:t>
            </a:r>
            <a:r>
              <a:rPr lang="it-IT" dirty="0" smtClean="0"/>
              <a:t>) / il bilancio entrate-uscite deve essere in pareggio,</a:t>
            </a:r>
            <a:r>
              <a:rPr lang="it-IT" baseline="0" dirty="0" smtClean="0"/>
              <a:t> ogni eccedenza delle entrate (es. sponsor) determina pari riduzione del contributo UE</a:t>
            </a:r>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8</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Effettivamente sostenuti= reali; impegnati e spesi entro il periodo contrattuale</a:t>
            </a:r>
            <a:r>
              <a:rPr lang="it-IT" baseline="0" dirty="0" smtClean="0"/>
              <a:t> o al massimo comunque tutti pagati prima della presentazione del progetto (fatture successive purché riferite ad attività previste nel progetto. Se le spese non previste chiedere emendamento. Devono essere rintracciabili nella contabilità di ogni organismo ed in linea con regole e prassi di contabilità in uso nel paese </a:t>
            </a:r>
            <a:endParaRPr lang="it-IT" dirty="0"/>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9</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2632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28" name="Rettangolo 27"/>
          <p:cNvSpPr/>
          <p:nvPr userDrawn="1"/>
        </p:nvSpPr>
        <p:spPr>
          <a:xfrm>
            <a:off x="0" y="6235700"/>
            <a:ext cx="9144000" cy="622300"/>
          </a:xfrm>
          <a:prstGeom prst="rect">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latin typeface="Helvetica"/>
            </a:endParaRPr>
          </a:p>
        </p:txBody>
      </p:sp>
      <p:sp>
        <p:nvSpPr>
          <p:cNvPr id="2" name="Titolo 1"/>
          <p:cNvSpPr>
            <a:spLocks noGrp="1"/>
          </p:cNvSpPr>
          <p:nvPr>
            <p:ph type="title" hasCustomPrompt="1"/>
          </p:nvPr>
        </p:nvSpPr>
        <p:spPr/>
        <p:txBody>
          <a:bodyPr/>
          <a:lstStyle>
            <a:lvl1pPr>
              <a:defRPr b="1">
                <a:solidFill>
                  <a:schemeClr val="accent5"/>
                </a:solidFill>
              </a:defRPr>
            </a:lvl1pPr>
          </a:lstStyle>
          <a:p>
            <a:r>
              <a:rPr lang="it-IT" dirty="0" smtClean="0"/>
              <a:t>FARE CLIC PER MODIFICARE STILE</a:t>
            </a:r>
            <a:endParaRPr lang="it-IT" dirty="0"/>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1" name="Segnaposto testo 2"/>
          <p:cNvSpPr>
            <a:spLocks noGrp="1"/>
          </p:cNvSpPr>
          <p:nvPr>
            <p:ph type="body" idx="13" hasCustomPrompt="1"/>
          </p:nvPr>
        </p:nvSpPr>
        <p:spPr>
          <a:xfrm>
            <a:off x="1231900" y="2011363"/>
            <a:ext cx="7492999" cy="1189037"/>
          </a:xfrm>
        </p:spPr>
        <p:txBody>
          <a:bodyPr anchor="t">
            <a:noAutofit/>
          </a:bodyPr>
          <a:lstStyle>
            <a:lvl1pPr marL="0" indent="0" algn="just">
              <a:buNone/>
              <a:defRPr sz="1800">
                <a:solidFill>
                  <a:srgbClr val="000000"/>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dirty="0" err="1" smtClean="0"/>
              <a:t>Lorem</a:t>
            </a:r>
            <a:r>
              <a:rPr lang="it-IT" dirty="0" smtClean="0"/>
              <a:t> </a:t>
            </a:r>
            <a:r>
              <a:rPr lang="it-IT" dirty="0" err="1" smtClean="0"/>
              <a:t>ipsum</a:t>
            </a:r>
            <a:r>
              <a:rPr lang="it-IT" dirty="0" smtClean="0"/>
              <a:t> </a:t>
            </a:r>
            <a:r>
              <a:rPr lang="it-IT" dirty="0" err="1" smtClean="0"/>
              <a:t>dolor</a:t>
            </a:r>
            <a:r>
              <a:rPr lang="it-IT" dirty="0" smtClean="0"/>
              <a:t> </a:t>
            </a:r>
            <a:r>
              <a:rPr lang="it-IT" dirty="0" err="1" smtClean="0"/>
              <a:t>sit</a:t>
            </a:r>
            <a:r>
              <a:rPr lang="it-IT" dirty="0" smtClean="0"/>
              <a:t> </a:t>
            </a:r>
            <a:r>
              <a:rPr lang="it-IT" dirty="0" err="1" smtClean="0"/>
              <a:t>amet</a:t>
            </a:r>
            <a:r>
              <a:rPr lang="it-IT" dirty="0" smtClean="0"/>
              <a:t>, </a:t>
            </a:r>
            <a:r>
              <a:rPr lang="it-IT" dirty="0" err="1" smtClean="0"/>
              <a:t>consectetur</a:t>
            </a:r>
            <a:r>
              <a:rPr lang="it-IT" dirty="0" smtClean="0"/>
              <a:t> </a:t>
            </a:r>
            <a:r>
              <a:rPr lang="it-IT" dirty="0" err="1" smtClean="0"/>
              <a:t>adipisicing</a:t>
            </a:r>
            <a:r>
              <a:rPr lang="it-IT" dirty="0" smtClean="0"/>
              <a:t> </a:t>
            </a:r>
            <a:r>
              <a:rPr lang="it-IT" dirty="0" err="1" smtClean="0"/>
              <a:t>elit</a:t>
            </a:r>
            <a:r>
              <a:rPr lang="it-IT" dirty="0" smtClean="0"/>
              <a:t>, </a:t>
            </a:r>
            <a:r>
              <a:rPr lang="it-IT" dirty="0" err="1" smtClean="0"/>
              <a:t>sed</a:t>
            </a:r>
            <a:r>
              <a:rPr lang="it-IT" dirty="0" smtClean="0"/>
              <a:t> do </a:t>
            </a:r>
            <a:r>
              <a:rPr lang="it-IT" dirty="0" err="1" smtClean="0"/>
              <a:t>eiusmod</a:t>
            </a:r>
            <a:r>
              <a:rPr lang="it-IT" dirty="0" smtClean="0"/>
              <a:t> </a:t>
            </a:r>
            <a:r>
              <a:rPr lang="it-IT" dirty="0" err="1" smtClean="0"/>
              <a:t>tempor</a:t>
            </a:r>
            <a:r>
              <a:rPr lang="it-IT" dirty="0" smtClean="0"/>
              <a:t> </a:t>
            </a:r>
            <a:r>
              <a:rPr lang="it-IT" dirty="0" err="1" smtClean="0"/>
              <a:t>incididunt</a:t>
            </a:r>
            <a:r>
              <a:rPr lang="it-IT" dirty="0" smtClean="0"/>
              <a:t> ut </a:t>
            </a:r>
            <a:r>
              <a:rPr lang="it-IT" dirty="0" err="1" smtClean="0"/>
              <a:t>labore</a:t>
            </a:r>
            <a:r>
              <a:rPr lang="it-IT" dirty="0" smtClean="0"/>
              <a:t> et dolore magna </a:t>
            </a:r>
            <a:r>
              <a:rPr lang="it-IT" dirty="0" err="1" smtClean="0"/>
              <a:t>aliqua</a:t>
            </a:r>
            <a:r>
              <a:rPr lang="it-IT" dirty="0" smtClean="0"/>
              <a:t>. Ut </a:t>
            </a:r>
            <a:r>
              <a:rPr lang="it-IT" dirty="0" err="1" smtClean="0"/>
              <a:t>enim</a:t>
            </a:r>
            <a:r>
              <a:rPr lang="it-IT" dirty="0" smtClean="0"/>
              <a:t> ad </a:t>
            </a:r>
            <a:r>
              <a:rPr lang="it-IT" dirty="0" err="1" smtClean="0"/>
              <a:t>minim</a:t>
            </a:r>
            <a:r>
              <a:rPr lang="it-IT" dirty="0" smtClean="0"/>
              <a:t> </a:t>
            </a:r>
            <a:r>
              <a:rPr lang="it-IT" dirty="0" err="1" smtClean="0"/>
              <a:t>veniam</a:t>
            </a:r>
            <a:r>
              <a:rPr lang="it-IT" dirty="0" smtClean="0"/>
              <a:t>, </a:t>
            </a:r>
            <a:r>
              <a:rPr lang="it-IT" dirty="0" err="1" smtClean="0"/>
              <a:t>quis</a:t>
            </a:r>
            <a:r>
              <a:rPr lang="it-IT" dirty="0" smtClean="0"/>
              <a:t> </a:t>
            </a:r>
            <a:r>
              <a:rPr lang="it-IT" dirty="0" err="1" smtClean="0"/>
              <a:t>nostrud</a:t>
            </a:r>
            <a:r>
              <a:rPr lang="it-IT" dirty="0" smtClean="0"/>
              <a:t> </a:t>
            </a:r>
            <a:r>
              <a:rPr lang="it-IT" dirty="0" err="1" smtClean="0"/>
              <a:t>exercitation</a:t>
            </a:r>
            <a:r>
              <a:rPr lang="it-IT" dirty="0" smtClean="0"/>
              <a:t> </a:t>
            </a:r>
            <a:r>
              <a:rPr lang="it-IT" dirty="0" err="1" smtClean="0"/>
              <a:t>ullamco</a:t>
            </a:r>
            <a:r>
              <a:rPr lang="it-IT" dirty="0" smtClean="0"/>
              <a:t> </a:t>
            </a:r>
            <a:r>
              <a:rPr lang="it-IT" dirty="0" err="1" smtClean="0"/>
              <a:t>laboris</a:t>
            </a:r>
            <a:r>
              <a:rPr lang="it-IT" dirty="0" smtClean="0"/>
              <a:t> </a:t>
            </a:r>
            <a:r>
              <a:rPr lang="it-IT" dirty="0" err="1" smtClean="0"/>
              <a:t>nisi</a:t>
            </a:r>
            <a:r>
              <a:rPr lang="it-IT" dirty="0" smtClean="0"/>
              <a:t> ut </a:t>
            </a:r>
            <a:r>
              <a:rPr lang="it-IT" dirty="0" err="1" smtClean="0"/>
              <a:t>aliquip</a:t>
            </a:r>
            <a:r>
              <a:rPr lang="it-IT" dirty="0" smtClean="0"/>
              <a:t> ex ea </a:t>
            </a:r>
            <a:r>
              <a:rPr lang="it-IT" dirty="0" err="1" smtClean="0"/>
              <a:t>commodo</a:t>
            </a:r>
            <a:r>
              <a:rPr lang="it-IT" dirty="0" smtClean="0"/>
              <a:t> </a:t>
            </a:r>
            <a:r>
              <a:rPr lang="it-IT" dirty="0" err="1" smtClean="0"/>
              <a:t>consequat</a:t>
            </a:r>
            <a:r>
              <a:rPr lang="it-IT" dirty="0" smtClean="0"/>
              <a:t>. </a:t>
            </a:r>
          </a:p>
        </p:txBody>
      </p:sp>
      <p:sp>
        <p:nvSpPr>
          <p:cNvPr id="22" name="Segnaposto data 4"/>
          <p:cNvSpPr>
            <a:spLocks noGrp="1"/>
          </p:cNvSpPr>
          <p:nvPr>
            <p:ph type="dt" sz="half" idx="2"/>
          </p:nvPr>
        </p:nvSpPr>
        <p:spPr>
          <a:xfrm>
            <a:off x="1204913" y="6356350"/>
            <a:ext cx="2133600" cy="365125"/>
          </a:xfrm>
          <a:prstGeom prst="rect">
            <a:avLst/>
          </a:prstGeom>
        </p:spPr>
        <p:txBody>
          <a:bodyPr/>
          <a:lstStyle>
            <a:lvl1pPr>
              <a:defRPr sz="1200" b="1" i="0">
                <a:solidFill>
                  <a:srgbClr val="FFFFFF"/>
                </a:solidFill>
                <a:latin typeface="Helvetica"/>
                <a:cs typeface="Helvetica"/>
              </a:defRPr>
            </a:lvl1pPr>
          </a:lstStyle>
          <a:p>
            <a:endParaRPr lang="it-IT" dirty="0"/>
          </a:p>
        </p:txBody>
      </p:sp>
      <p:sp>
        <p:nvSpPr>
          <p:cNvPr id="23" name="Segnaposto numero diapositiva 5"/>
          <p:cNvSpPr>
            <a:spLocks noGrp="1"/>
          </p:cNvSpPr>
          <p:nvPr>
            <p:ph type="sldNum" sz="quarter" idx="4"/>
          </p:nvPr>
        </p:nvSpPr>
        <p:spPr>
          <a:xfrm>
            <a:off x="6553200" y="6356350"/>
            <a:ext cx="2133600" cy="365125"/>
          </a:xfrm>
          <a:prstGeom prst="rect">
            <a:avLst/>
          </a:prstGeom>
        </p:spPr>
        <p:txBody>
          <a:bodyPr/>
          <a:lstStyle>
            <a:lvl1pPr algn="r">
              <a:defRPr sz="1200" b="1" i="0">
                <a:solidFill>
                  <a:srgbClr val="FFFFFF"/>
                </a:solidFill>
                <a:latin typeface="Helvetica"/>
                <a:cs typeface="Helvetica"/>
              </a:defRPr>
            </a:lvl1pPr>
          </a:lstStyle>
          <a:p>
            <a:fld id="{F524B3C7-180D-8646-B72B-9CC0E4C37EED}" type="slidenum">
              <a:rPr lang="it-IT" smtClean="0"/>
              <a:pPr/>
              <a:t>‹N›</a:t>
            </a:fld>
            <a:endParaRPr lang="it-IT" dirty="0"/>
          </a:p>
        </p:txBody>
      </p:sp>
      <p:sp>
        <p:nvSpPr>
          <p:cNvPr id="24" name="Segnaposto piè di pagina 6"/>
          <p:cNvSpPr txBox="1">
            <a:spLocks/>
          </p:cNvSpPr>
          <p:nvPr userDrawn="1"/>
        </p:nvSpPr>
        <p:spPr>
          <a:xfrm>
            <a:off x="3414713" y="6381750"/>
            <a:ext cx="2311400" cy="365125"/>
          </a:xfrm>
          <a:prstGeom prst="rect">
            <a:avLst/>
          </a:prstGeom>
          <a:noFill/>
        </p:spPr>
        <p:txBody>
          <a:bodyPr/>
          <a:lstStyle>
            <a:defPPr>
              <a:defRPr lang="it-IT"/>
            </a:defPPr>
            <a:lvl1pPr marL="0" algn="l" defTabSz="457200" rtl="0" eaLnBrk="1" latinLnBrk="0" hangingPunct="1">
              <a:defRPr sz="1200" b="1" kern="1200">
                <a:solidFill>
                  <a:schemeClr val="accent1"/>
                </a:solidFill>
                <a:latin typeface="Helvetica"/>
                <a:ea typeface="+mn-ea"/>
                <a:cs typeface="Helvetic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it-IT" sz="1200" b="1" i="0" dirty="0" smtClean="0">
                <a:solidFill>
                  <a:srgbClr val="FFFFFF"/>
                </a:solidFill>
                <a:latin typeface="Helvetica"/>
                <a:cs typeface="Helvetica"/>
              </a:rPr>
              <a:t>Logo, Titolo, Evento, Autore</a:t>
            </a:r>
            <a:endParaRPr lang="it-IT" sz="1200" b="1" i="0" dirty="0">
              <a:solidFill>
                <a:srgbClr val="FFFFFF"/>
              </a:solidFill>
              <a:latin typeface="Helvetica"/>
              <a:cs typeface="Helvetica"/>
            </a:endParaRPr>
          </a:p>
        </p:txBody>
      </p:sp>
    </p:spTree>
    <p:extLst>
      <p:ext uri="{BB962C8B-B14F-4D97-AF65-F5344CB8AC3E}">
        <p14:creationId xmlns:p14="http://schemas.microsoft.com/office/powerpoint/2010/main" val="2066005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6" name="Rettangolo 5"/>
          <p:cNvSpPr/>
          <p:nvPr userDrawn="1"/>
        </p:nvSpPr>
        <p:spPr>
          <a:xfrm>
            <a:off x="0" y="6235700"/>
            <a:ext cx="9144000" cy="622300"/>
          </a:xfrm>
          <a:prstGeom prst="rect">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latin typeface="Helvetica"/>
            </a:endParaRPr>
          </a:p>
        </p:txBody>
      </p:sp>
      <p:sp>
        <p:nvSpPr>
          <p:cNvPr id="2" name="Titolo 1"/>
          <p:cNvSpPr>
            <a:spLocks noGrp="1"/>
          </p:cNvSpPr>
          <p:nvPr>
            <p:ph type="title"/>
          </p:nvPr>
        </p:nvSpPr>
        <p:spPr/>
        <p:txBody>
          <a:bodyPr>
            <a:normAutofit/>
          </a:bodyPr>
          <a:lstStyle>
            <a:lvl1pPr>
              <a:defRPr sz="2400" cap="all">
                <a:solidFill>
                  <a:srgbClr val="1E2B86"/>
                </a:solidFill>
              </a:defRPr>
            </a:lvl1pPr>
          </a:lstStyle>
          <a:p>
            <a:r>
              <a:rPr lang="it-IT" smtClean="0"/>
              <a:t>Fare clic per modificare lo stile del titolo</a:t>
            </a:r>
            <a:endParaRPr lang="it-IT" dirty="0"/>
          </a:p>
        </p:txBody>
      </p:sp>
      <p:sp>
        <p:nvSpPr>
          <p:cNvPr id="3" name="Segnaposto contenuto 2"/>
          <p:cNvSpPr>
            <a:spLocks noGrp="1"/>
          </p:cNvSpPr>
          <p:nvPr>
            <p:ph sz="half" idx="1"/>
          </p:nvPr>
        </p:nvSpPr>
        <p:spPr>
          <a:xfrm>
            <a:off x="457200" y="1600200"/>
            <a:ext cx="4038600" cy="4525963"/>
          </a:xfrm>
        </p:spPr>
        <p:txBody>
          <a:bodyPr/>
          <a:lstStyle>
            <a:lvl1pPr>
              <a:defRPr sz="2800">
                <a:solidFill>
                  <a:schemeClr val="accent2"/>
                </a:solidFill>
              </a:defRPr>
            </a:lvl1pPr>
            <a:lvl2pPr>
              <a:defRPr sz="2400">
                <a:solidFill>
                  <a:schemeClr val="accent2"/>
                </a:solidFill>
              </a:defRPr>
            </a:lvl2pPr>
            <a:lvl3pPr>
              <a:defRPr sz="2000">
                <a:solidFill>
                  <a:schemeClr val="accent2"/>
                </a:solidFill>
              </a:defRPr>
            </a:lvl3pPr>
            <a:lvl4pPr>
              <a:defRPr sz="1800">
                <a:solidFill>
                  <a:schemeClr val="accent2"/>
                </a:solidFill>
              </a:defRPr>
            </a:lvl4pPr>
            <a:lvl5pPr>
              <a:defRPr sz="1800">
                <a:solidFill>
                  <a:schemeClr val="accent2"/>
                </a:solidFill>
              </a:defRPr>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Segnaposto contenuto 3"/>
          <p:cNvSpPr>
            <a:spLocks noGrp="1"/>
          </p:cNvSpPr>
          <p:nvPr>
            <p:ph sz="half" idx="2"/>
          </p:nvPr>
        </p:nvSpPr>
        <p:spPr>
          <a:xfrm>
            <a:off x="4648200" y="1600200"/>
            <a:ext cx="4038600" cy="4525963"/>
          </a:xfrm>
        </p:spPr>
        <p:txBody>
          <a:bodyPr/>
          <a:lstStyle>
            <a:lvl1pPr>
              <a:defRPr sz="2800">
                <a:solidFill>
                  <a:schemeClr val="accent2"/>
                </a:solidFill>
              </a:defRPr>
            </a:lvl1pPr>
            <a:lvl2pPr>
              <a:defRPr sz="2400">
                <a:solidFill>
                  <a:schemeClr val="accent2"/>
                </a:solidFill>
              </a:defRPr>
            </a:lvl2pPr>
            <a:lvl3pPr>
              <a:defRPr sz="2000">
                <a:solidFill>
                  <a:schemeClr val="accent2"/>
                </a:solidFill>
              </a:defRPr>
            </a:lvl3pPr>
            <a:lvl4pPr>
              <a:defRPr sz="1800">
                <a:solidFill>
                  <a:schemeClr val="accent2"/>
                </a:solidFill>
              </a:defRPr>
            </a:lvl4pPr>
            <a:lvl5pPr>
              <a:defRPr sz="1800">
                <a:solidFill>
                  <a:schemeClr val="accent2"/>
                </a:solidFill>
              </a:defRPr>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7" name="Segnaposto data 3"/>
          <p:cNvSpPr>
            <a:spLocks noGrp="1"/>
          </p:cNvSpPr>
          <p:nvPr>
            <p:ph type="dt" sz="half" idx="10"/>
          </p:nvPr>
        </p:nvSpPr>
        <p:spPr>
          <a:xfrm>
            <a:off x="457200" y="6356350"/>
            <a:ext cx="2133600" cy="365125"/>
          </a:xfrm>
          <a:prstGeom prst="rect">
            <a:avLst/>
          </a:prstGeom>
          <a:noFill/>
          <a:ln>
            <a:noFill/>
          </a:ln>
        </p:spPr>
        <p:txBody>
          <a:bodyPr vert="horz" lIns="91440" tIns="45720" rIns="91440" bIns="45720" rtlCol="0" anchor="ctr"/>
          <a:lstStyle>
            <a:lvl1pPr algn="l">
              <a:defRPr sz="1200" b="1">
                <a:solidFill>
                  <a:schemeClr val="bg1"/>
                </a:solidFill>
                <a:latin typeface="Helvetica"/>
              </a:defRPr>
            </a:lvl1pPr>
          </a:lstStyle>
          <a:p>
            <a:endParaRPr lang="it-IT" dirty="0"/>
          </a:p>
        </p:txBody>
      </p:sp>
      <p:sp>
        <p:nvSpPr>
          <p:cNvPr id="8" name="Segnaposto numero diapositiva 5"/>
          <p:cNvSpPr>
            <a:spLocks noGrp="1"/>
          </p:cNvSpPr>
          <p:nvPr>
            <p:ph type="sldNum" sz="quarter" idx="4"/>
          </p:nvPr>
        </p:nvSpPr>
        <p:spPr>
          <a:xfrm>
            <a:off x="6553200" y="6356350"/>
            <a:ext cx="2133600" cy="365125"/>
          </a:xfrm>
          <a:prstGeom prst="rect">
            <a:avLst/>
          </a:prstGeom>
          <a:noFill/>
        </p:spPr>
        <p:txBody>
          <a:bodyPr vert="horz" lIns="91440" tIns="45720" rIns="91440" bIns="45720" rtlCol="0" anchor="ctr"/>
          <a:lstStyle>
            <a:lvl1pPr algn="r">
              <a:defRPr sz="1200" b="1">
                <a:solidFill>
                  <a:schemeClr val="bg1"/>
                </a:solidFill>
                <a:latin typeface="Helvetica"/>
              </a:defRPr>
            </a:lvl1pPr>
          </a:lstStyle>
          <a:p>
            <a:fld id="{F524B3C7-180D-8646-B72B-9CC0E4C37EED}" type="slidenum">
              <a:rPr lang="it-IT" smtClean="0"/>
              <a:pPr/>
              <a:t>‹N›</a:t>
            </a:fld>
            <a:endParaRPr lang="it-IT" dirty="0"/>
          </a:p>
        </p:txBody>
      </p:sp>
      <p:sp>
        <p:nvSpPr>
          <p:cNvPr id="9" name="Segnaposto piè di pagina 4"/>
          <p:cNvSpPr>
            <a:spLocks noGrp="1"/>
          </p:cNvSpPr>
          <p:nvPr>
            <p:ph type="ftr" sz="quarter" idx="3"/>
          </p:nvPr>
        </p:nvSpPr>
        <p:spPr>
          <a:xfrm>
            <a:off x="3124200" y="6356350"/>
            <a:ext cx="2895600" cy="365125"/>
          </a:xfrm>
          <a:prstGeom prst="rect">
            <a:avLst/>
          </a:prstGeom>
          <a:noFill/>
        </p:spPr>
        <p:txBody>
          <a:bodyPr/>
          <a:lstStyle>
            <a:lvl1pPr>
              <a:defRPr sz="1200" b="1">
                <a:solidFill>
                  <a:schemeClr val="bg1"/>
                </a:solidFill>
                <a:latin typeface="Helvetica"/>
                <a:cs typeface="Helvetica"/>
              </a:defRPr>
            </a:lvl1pPr>
          </a:lstStyle>
          <a:p>
            <a:endParaRPr lang="it-IT" dirty="0"/>
          </a:p>
        </p:txBody>
      </p:sp>
    </p:spTree>
    <p:extLst>
      <p:ext uri="{BB962C8B-B14F-4D97-AF65-F5344CB8AC3E}">
        <p14:creationId xmlns:p14="http://schemas.microsoft.com/office/powerpoint/2010/main" val="1882635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uoto">
    <p:spTree>
      <p:nvGrpSpPr>
        <p:cNvPr id="1" name=""/>
        <p:cNvGrpSpPr/>
        <p:nvPr/>
      </p:nvGrpSpPr>
      <p:grpSpPr>
        <a:xfrm>
          <a:off x="0" y="0"/>
          <a:ext cx="0" cy="0"/>
          <a:chOff x="0" y="0"/>
          <a:chExt cx="0" cy="0"/>
        </a:xfrm>
      </p:grpSpPr>
      <p:sp>
        <p:nvSpPr>
          <p:cNvPr id="8" name="Rettangolo 7"/>
          <p:cNvSpPr/>
          <p:nvPr userDrawn="1"/>
        </p:nvSpPr>
        <p:spPr>
          <a:xfrm>
            <a:off x="0" y="6235700"/>
            <a:ext cx="9144000" cy="622300"/>
          </a:xfrm>
          <a:prstGeom prst="rect">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latin typeface="Helvetica"/>
            </a:endParaRPr>
          </a:p>
        </p:txBody>
      </p:sp>
      <p:sp>
        <p:nvSpPr>
          <p:cNvPr id="2" name="Segnaposto data 1"/>
          <p:cNvSpPr>
            <a:spLocks noGrp="1"/>
          </p:cNvSpPr>
          <p:nvPr>
            <p:ph type="dt" sz="half" idx="10"/>
          </p:nvPr>
        </p:nvSpPr>
        <p:spPr>
          <a:xfrm>
            <a:off x="457200" y="6356350"/>
            <a:ext cx="2133600" cy="365125"/>
          </a:xfrm>
          <a:prstGeom prst="rect">
            <a:avLst/>
          </a:prstGeom>
        </p:spPr>
        <p:txBody>
          <a:bodyPr/>
          <a:lstStyle>
            <a:lvl1pPr>
              <a:defRPr sz="1200" b="1" i="0">
                <a:solidFill>
                  <a:schemeClr val="bg1"/>
                </a:solidFill>
                <a:latin typeface="Helvetica"/>
                <a:cs typeface="Helvetica"/>
              </a:defRPr>
            </a:lvl1pPr>
          </a:lstStyle>
          <a:p>
            <a:endParaRPr lang="it-IT"/>
          </a:p>
        </p:txBody>
      </p:sp>
      <p:sp>
        <p:nvSpPr>
          <p:cNvPr id="3" name="Segnaposto piè di pagina 2"/>
          <p:cNvSpPr>
            <a:spLocks noGrp="1"/>
          </p:cNvSpPr>
          <p:nvPr>
            <p:ph type="ftr" sz="quarter" idx="11"/>
          </p:nvPr>
        </p:nvSpPr>
        <p:spPr>
          <a:xfrm>
            <a:off x="3124200" y="6356350"/>
            <a:ext cx="2895600" cy="365125"/>
          </a:xfrm>
          <a:prstGeom prst="rect">
            <a:avLst/>
          </a:prstGeom>
        </p:spPr>
        <p:txBody>
          <a:bodyPr/>
          <a:lstStyle>
            <a:lvl1pPr>
              <a:defRPr sz="1200" b="1" i="0">
                <a:solidFill>
                  <a:schemeClr val="bg1"/>
                </a:solidFill>
                <a:latin typeface="Helvetica"/>
                <a:cs typeface="Helvetica"/>
              </a:defRPr>
            </a:lvl1pPr>
          </a:lstStyle>
          <a:p>
            <a:endParaRPr lang="it-IT" dirty="0"/>
          </a:p>
        </p:txBody>
      </p:sp>
      <p:sp>
        <p:nvSpPr>
          <p:cNvPr id="4" name="Segnaposto numero diapositiva 3"/>
          <p:cNvSpPr>
            <a:spLocks noGrp="1"/>
          </p:cNvSpPr>
          <p:nvPr>
            <p:ph type="sldNum" sz="quarter" idx="12"/>
          </p:nvPr>
        </p:nvSpPr>
        <p:spPr>
          <a:xfrm>
            <a:off x="6553200" y="6356350"/>
            <a:ext cx="2133600" cy="365125"/>
          </a:xfrm>
          <a:prstGeom prst="rect">
            <a:avLst/>
          </a:prstGeom>
        </p:spPr>
        <p:txBody>
          <a:bodyPr/>
          <a:lstStyle>
            <a:lvl1pPr algn="r">
              <a:defRPr sz="1200" b="1" i="0">
                <a:solidFill>
                  <a:schemeClr val="bg1"/>
                </a:solidFill>
                <a:latin typeface="Helvetica"/>
                <a:cs typeface="Helvetica"/>
              </a:defRPr>
            </a:lvl1pPr>
          </a:lstStyle>
          <a:p>
            <a:fld id="{F524B3C7-180D-8646-B72B-9CC0E4C37EED}" type="slidenum">
              <a:rPr lang="it-IT" smtClean="0"/>
              <a:pPr/>
              <a:t>‹N›</a:t>
            </a:fld>
            <a:endParaRPr lang="it-IT" dirty="0"/>
          </a:p>
        </p:txBody>
      </p:sp>
      <p:sp>
        <p:nvSpPr>
          <p:cNvPr id="10" name="Titolo 1"/>
          <p:cNvSpPr>
            <a:spLocks noGrp="1"/>
          </p:cNvSpPr>
          <p:nvPr>
            <p:ph type="title" hasCustomPrompt="1"/>
          </p:nvPr>
        </p:nvSpPr>
        <p:spPr>
          <a:xfrm>
            <a:off x="457200" y="274638"/>
            <a:ext cx="5156200" cy="1143000"/>
          </a:xfrm>
        </p:spPr>
        <p:txBody>
          <a:bodyPr/>
          <a:lstStyle>
            <a:lvl1pPr>
              <a:defRPr>
                <a:solidFill>
                  <a:srgbClr val="1E2B86"/>
                </a:solidFill>
              </a:defRPr>
            </a:lvl1pPr>
          </a:lstStyle>
          <a:p>
            <a:r>
              <a:rPr lang="it-IT" dirty="0" smtClean="0"/>
              <a:t>FARE CLIC PER MODIFICARE STILE</a:t>
            </a:r>
            <a:endParaRPr lang="it-IT" dirty="0"/>
          </a:p>
        </p:txBody>
      </p:sp>
      <p:sp>
        <p:nvSpPr>
          <p:cNvPr id="12" name="Segnaposto contenuto 11"/>
          <p:cNvSpPr>
            <a:spLocks noGrp="1"/>
          </p:cNvSpPr>
          <p:nvPr>
            <p:ph sz="quarter" idx="13" hasCustomPrompt="1"/>
          </p:nvPr>
        </p:nvSpPr>
        <p:spPr>
          <a:xfrm>
            <a:off x="3924300" y="1974850"/>
            <a:ext cx="4953000" cy="3486150"/>
          </a:xfrm>
        </p:spPr>
        <p:txBody>
          <a:bodyPr/>
          <a:lstStyle>
            <a:lvl1pPr marL="0" marR="0" indent="0" algn="just" defTabSz="457200" rtl="0" eaLnBrk="1" fontAlgn="auto" latinLnBrk="0" hangingPunct="1">
              <a:lnSpc>
                <a:spcPct val="100000"/>
              </a:lnSpc>
              <a:spcBef>
                <a:spcPts val="0"/>
              </a:spcBef>
              <a:spcAft>
                <a:spcPts val="0"/>
              </a:spcAft>
              <a:buClr>
                <a:schemeClr val="accent4"/>
              </a:buClr>
              <a:buSzTx/>
              <a:buFontTx/>
              <a:buNone/>
              <a:tabLst/>
              <a:defRPr/>
            </a:lvl1pPr>
          </a:lstStyle>
          <a:p>
            <a:pPr algn="just"/>
            <a:r>
              <a:rPr lang="it-IT" sz="1400" dirty="0" err="1" smtClean="0">
                <a:solidFill>
                  <a:srgbClr val="000000"/>
                </a:solidFill>
              </a:rPr>
              <a:t>Sed</a:t>
            </a:r>
            <a:r>
              <a:rPr lang="it-IT" sz="1400" dirty="0" smtClean="0">
                <a:solidFill>
                  <a:srgbClr val="000000"/>
                </a:solidFill>
              </a:rPr>
              <a:t> ut </a:t>
            </a:r>
            <a:r>
              <a:rPr lang="it-IT" sz="1400" dirty="0" err="1" smtClean="0">
                <a:solidFill>
                  <a:srgbClr val="000000"/>
                </a:solidFill>
              </a:rPr>
              <a:t>perspiciatis</a:t>
            </a:r>
            <a:r>
              <a:rPr lang="it-IT" sz="1400" dirty="0" smtClean="0">
                <a:solidFill>
                  <a:srgbClr val="000000"/>
                </a:solidFill>
              </a:rPr>
              <a:t> </a:t>
            </a:r>
            <a:r>
              <a:rPr lang="it-IT" sz="1400" dirty="0" err="1" smtClean="0">
                <a:solidFill>
                  <a:srgbClr val="000000"/>
                </a:solidFill>
              </a:rPr>
              <a:t>unde</a:t>
            </a:r>
            <a:r>
              <a:rPr lang="it-IT" sz="1400" dirty="0" smtClean="0">
                <a:solidFill>
                  <a:srgbClr val="000000"/>
                </a:solidFill>
              </a:rPr>
              <a:t> </a:t>
            </a:r>
            <a:r>
              <a:rPr lang="it-IT" sz="1400" dirty="0" err="1" smtClean="0">
                <a:solidFill>
                  <a:srgbClr val="000000"/>
                </a:solidFill>
              </a:rPr>
              <a:t>omnis</a:t>
            </a:r>
            <a:r>
              <a:rPr lang="it-IT" sz="1400" dirty="0" smtClean="0">
                <a:solidFill>
                  <a:srgbClr val="000000"/>
                </a:solidFill>
              </a:rPr>
              <a:t> </a:t>
            </a:r>
            <a:r>
              <a:rPr lang="it-IT" sz="1400" dirty="0" err="1" smtClean="0">
                <a:solidFill>
                  <a:srgbClr val="000000"/>
                </a:solidFill>
              </a:rPr>
              <a:t>iste</a:t>
            </a:r>
            <a:r>
              <a:rPr lang="it-IT" sz="1400" dirty="0" smtClean="0">
                <a:solidFill>
                  <a:srgbClr val="000000"/>
                </a:solidFill>
              </a:rPr>
              <a:t> </a:t>
            </a:r>
            <a:r>
              <a:rPr lang="it-IT" sz="1400" dirty="0" err="1" smtClean="0">
                <a:solidFill>
                  <a:srgbClr val="000000"/>
                </a:solidFill>
              </a:rPr>
              <a:t>natus</a:t>
            </a:r>
            <a:r>
              <a:rPr lang="it-IT" sz="1400" dirty="0" smtClean="0">
                <a:solidFill>
                  <a:srgbClr val="000000"/>
                </a:solidFill>
              </a:rPr>
              <a:t> </a:t>
            </a:r>
            <a:r>
              <a:rPr lang="it-IT" sz="1400" dirty="0" err="1" smtClean="0">
                <a:solidFill>
                  <a:srgbClr val="000000"/>
                </a:solidFill>
              </a:rPr>
              <a:t>error</a:t>
            </a:r>
            <a:r>
              <a:rPr lang="it-IT" sz="1400" dirty="0" smtClean="0">
                <a:solidFill>
                  <a:srgbClr val="000000"/>
                </a:solidFill>
              </a:rPr>
              <a:t> </a:t>
            </a:r>
            <a:r>
              <a:rPr lang="it-IT" sz="1400" dirty="0" err="1" smtClean="0">
                <a:solidFill>
                  <a:srgbClr val="000000"/>
                </a:solidFill>
              </a:rPr>
              <a:t>sit</a:t>
            </a:r>
            <a:r>
              <a:rPr lang="it-IT" sz="1400" dirty="0" smtClean="0">
                <a:solidFill>
                  <a:srgbClr val="000000"/>
                </a:solidFill>
              </a:rPr>
              <a:t> </a:t>
            </a:r>
            <a:r>
              <a:rPr lang="it-IT" sz="1400" dirty="0" err="1" smtClean="0">
                <a:solidFill>
                  <a:srgbClr val="000000"/>
                </a:solidFill>
              </a:rPr>
              <a:t>voluptatem</a:t>
            </a:r>
            <a:r>
              <a:rPr lang="it-IT" sz="1400" dirty="0" smtClean="0">
                <a:solidFill>
                  <a:srgbClr val="000000"/>
                </a:solidFill>
              </a:rPr>
              <a:t> </a:t>
            </a:r>
            <a:r>
              <a:rPr lang="it-IT" sz="1400" dirty="0" err="1" smtClean="0">
                <a:solidFill>
                  <a:srgbClr val="000000"/>
                </a:solidFill>
              </a:rPr>
              <a:t>accusantium</a:t>
            </a:r>
            <a:r>
              <a:rPr lang="it-IT" sz="1400" dirty="0" smtClean="0">
                <a:solidFill>
                  <a:srgbClr val="000000"/>
                </a:solidFill>
              </a:rPr>
              <a:t> </a:t>
            </a:r>
            <a:r>
              <a:rPr lang="it-IT" sz="1400" dirty="0" err="1" smtClean="0">
                <a:solidFill>
                  <a:srgbClr val="000000"/>
                </a:solidFill>
              </a:rPr>
              <a:t>doloremque</a:t>
            </a:r>
            <a:r>
              <a:rPr lang="it-IT" sz="1400" dirty="0" smtClean="0">
                <a:solidFill>
                  <a:srgbClr val="000000"/>
                </a:solidFill>
              </a:rPr>
              <a:t> </a:t>
            </a:r>
            <a:r>
              <a:rPr lang="it-IT" sz="1400" dirty="0" err="1" smtClean="0">
                <a:solidFill>
                  <a:srgbClr val="000000"/>
                </a:solidFill>
              </a:rPr>
              <a:t>laudantium</a:t>
            </a:r>
            <a:r>
              <a:rPr lang="it-IT" sz="1400" dirty="0" smtClean="0">
                <a:solidFill>
                  <a:srgbClr val="000000"/>
                </a:solidFill>
              </a:rPr>
              <a:t>, </a:t>
            </a:r>
            <a:r>
              <a:rPr lang="it-IT" sz="1400" dirty="0" err="1" smtClean="0">
                <a:solidFill>
                  <a:srgbClr val="000000"/>
                </a:solidFill>
              </a:rPr>
              <a:t>totam</a:t>
            </a:r>
            <a:r>
              <a:rPr lang="it-IT" sz="1400" dirty="0" smtClean="0">
                <a:solidFill>
                  <a:srgbClr val="000000"/>
                </a:solidFill>
              </a:rPr>
              <a:t> rem </a:t>
            </a:r>
            <a:r>
              <a:rPr lang="it-IT" sz="1400" dirty="0" err="1" smtClean="0">
                <a:solidFill>
                  <a:srgbClr val="000000"/>
                </a:solidFill>
              </a:rPr>
              <a:t>aperiam</a:t>
            </a:r>
            <a:r>
              <a:rPr lang="it-IT" sz="1400" dirty="0" smtClean="0">
                <a:solidFill>
                  <a:srgbClr val="000000"/>
                </a:solidFill>
              </a:rPr>
              <a:t>, </a:t>
            </a:r>
            <a:r>
              <a:rPr lang="it-IT" sz="1400" dirty="0" err="1" smtClean="0">
                <a:solidFill>
                  <a:srgbClr val="000000"/>
                </a:solidFill>
              </a:rPr>
              <a:t>eaque</a:t>
            </a:r>
            <a:r>
              <a:rPr lang="it-IT" sz="1400" dirty="0" smtClean="0">
                <a:solidFill>
                  <a:srgbClr val="000000"/>
                </a:solidFill>
              </a:rPr>
              <a:t> </a:t>
            </a:r>
            <a:r>
              <a:rPr lang="it-IT" sz="1400" dirty="0" err="1" smtClean="0">
                <a:solidFill>
                  <a:srgbClr val="000000"/>
                </a:solidFill>
              </a:rPr>
              <a:t>ipsa</a:t>
            </a:r>
            <a:r>
              <a:rPr lang="it-IT" sz="1400" dirty="0" smtClean="0">
                <a:solidFill>
                  <a:srgbClr val="000000"/>
                </a:solidFill>
              </a:rPr>
              <a:t> </a:t>
            </a:r>
            <a:r>
              <a:rPr lang="it-IT" sz="1400" dirty="0" err="1" smtClean="0">
                <a:solidFill>
                  <a:srgbClr val="000000"/>
                </a:solidFill>
              </a:rPr>
              <a:t>quae</a:t>
            </a:r>
            <a:r>
              <a:rPr lang="it-IT" sz="1400" dirty="0" smtClean="0">
                <a:solidFill>
                  <a:srgbClr val="000000"/>
                </a:solidFill>
              </a:rPr>
              <a:t> ab </a:t>
            </a:r>
            <a:r>
              <a:rPr lang="it-IT" sz="1400" dirty="0" err="1" smtClean="0">
                <a:solidFill>
                  <a:srgbClr val="000000"/>
                </a:solidFill>
              </a:rPr>
              <a:t>illo</a:t>
            </a:r>
            <a:r>
              <a:rPr lang="it-IT" sz="1400" dirty="0" smtClean="0">
                <a:solidFill>
                  <a:srgbClr val="000000"/>
                </a:solidFill>
              </a:rPr>
              <a:t> inventore </a:t>
            </a:r>
            <a:r>
              <a:rPr lang="it-IT" sz="1400" dirty="0" err="1" smtClean="0">
                <a:solidFill>
                  <a:srgbClr val="000000"/>
                </a:solidFill>
              </a:rPr>
              <a:t>veritatis</a:t>
            </a:r>
            <a:r>
              <a:rPr lang="it-IT" sz="1400" dirty="0" smtClean="0">
                <a:solidFill>
                  <a:srgbClr val="000000"/>
                </a:solidFill>
              </a:rPr>
              <a:t> et quasi </a:t>
            </a:r>
            <a:r>
              <a:rPr lang="it-IT" sz="1400" dirty="0" err="1" smtClean="0">
                <a:solidFill>
                  <a:srgbClr val="000000"/>
                </a:solidFill>
              </a:rPr>
              <a:t>architecto</a:t>
            </a:r>
            <a:r>
              <a:rPr lang="it-IT" sz="1400" dirty="0" smtClean="0">
                <a:solidFill>
                  <a:srgbClr val="000000"/>
                </a:solidFill>
              </a:rPr>
              <a:t> </a:t>
            </a:r>
            <a:r>
              <a:rPr lang="it-IT" sz="1400" dirty="0" err="1" smtClean="0">
                <a:solidFill>
                  <a:srgbClr val="000000"/>
                </a:solidFill>
              </a:rPr>
              <a:t>beatae</a:t>
            </a:r>
            <a:r>
              <a:rPr lang="it-IT" sz="1400" dirty="0" smtClean="0">
                <a:solidFill>
                  <a:srgbClr val="000000"/>
                </a:solidFill>
              </a:rPr>
              <a:t> vitae </a:t>
            </a:r>
            <a:r>
              <a:rPr lang="it-IT" sz="1400" dirty="0" err="1" smtClean="0">
                <a:solidFill>
                  <a:srgbClr val="000000"/>
                </a:solidFill>
              </a:rPr>
              <a:t>dicta</a:t>
            </a:r>
            <a:r>
              <a:rPr lang="it-IT" sz="1400" dirty="0" smtClean="0">
                <a:solidFill>
                  <a:srgbClr val="000000"/>
                </a:solidFill>
              </a:rPr>
              <a:t> </a:t>
            </a:r>
            <a:r>
              <a:rPr lang="it-IT" sz="1400" dirty="0" err="1" smtClean="0">
                <a:solidFill>
                  <a:srgbClr val="000000"/>
                </a:solidFill>
              </a:rPr>
              <a:t>sunt</a:t>
            </a:r>
            <a:r>
              <a:rPr lang="it-IT" sz="1400" dirty="0" smtClean="0">
                <a:solidFill>
                  <a:srgbClr val="000000"/>
                </a:solidFill>
              </a:rPr>
              <a:t> </a:t>
            </a:r>
            <a:r>
              <a:rPr lang="it-IT" sz="1400" dirty="0" err="1" smtClean="0">
                <a:solidFill>
                  <a:srgbClr val="000000"/>
                </a:solidFill>
              </a:rPr>
              <a:t>explicabo</a:t>
            </a:r>
            <a:r>
              <a:rPr lang="it-IT" sz="1400" dirty="0" smtClean="0">
                <a:solidFill>
                  <a:srgbClr val="000000"/>
                </a:solidFill>
              </a:rPr>
              <a:t>. </a:t>
            </a:r>
          </a:p>
          <a:p>
            <a:pPr algn="just"/>
            <a:endParaRPr lang="it-IT" sz="1400" dirty="0" smtClean="0">
              <a:solidFill>
                <a:srgbClr val="000000"/>
              </a:solidFill>
            </a:endParaRPr>
          </a:p>
          <a:p>
            <a:pPr marL="285750" indent="-285750" algn="just">
              <a:buClr>
                <a:schemeClr val="accent3"/>
              </a:buClr>
              <a:buFont typeface="Arial"/>
              <a:buChar char="•"/>
            </a:pPr>
            <a:r>
              <a:rPr lang="it-IT" sz="1400" dirty="0" err="1" smtClean="0">
                <a:solidFill>
                  <a:srgbClr val="000000"/>
                </a:solidFill>
              </a:rPr>
              <a:t>Lorem</a:t>
            </a:r>
            <a:r>
              <a:rPr lang="it-IT" sz="1400" dirty="0" smtClean="0">
                <a:solidFill>
                  <a:srgbClr val="000000"/>
                </a:solidFill>
              </a:rPr>
              <a:t> </a:t>
            </a:r>
            <a:r>
              <a:rPr lang="it-IT" sz="1400" dirty="0" err="1" smtClean="0">
                <a:solidFill>
                  <a:srgbClr val="000000"/>
                </a:solidFill>
              </a:rPr>
              <a:t>ipsum</a:t>
            </a:r>
            <a:r>
              <a:rPr lang="it-IT" sz="1400" dirty="0" smtClean="0">
                <a:solidFill>
                  <a:srgbClr val="000000"/>
                </a:solidFill>
              </a:rPr>
              <a:t> 1</a:t>
            </a:r>
          </a:p>
          <a:p>
            <a:pPr marL="285750" indent="-285750" algn="just">
              <a:buClr>
                <a:schemeClr val="accent3"/>
              </a:buClr>
              <a:buFont typeface="Arial"/>
              <a:buChar char="•"/>
            </a:pPr>
            <a:r>
              <a:rPr lang="it-IT" sz="1400" dirty="0" err="1" smtClean="0">
                <a:solidFill>
                  <a:srgbClr val="000000"/>
                </a:solidFill>
              </a:rPr>
              <a:t>Lorem</a:t>
            </a:r>
            <a:r>
              <a:rPr lang="it-IT" sz="1400" dirty="0" smtClean="0">
                <a:solidFill>
                  <a:srgbClr val="000000"/>
                </a:solidFill>
              </a:rPr>
              <a:t> </a:t>
            </a:r>
            <a:r>
              <a:rPr lang="it-IT" sz="1400" dirty="0" err="1" smtClean="0">
                <a:solidFill>
                  <a:srgbClr val="000000"/>
                </a:solidFill>
              </a:rPr>
              <a:t>ipsum</a:t>
            </a:r>
            <a:r>
              <a:rPr lang="it-IT" sz="1400" dirty="0" smtClean="0">
                <a:solidFill>
                  <a:srgbClr val="000000"/>
                </a:solidFill>
              </a:rPr>
              <a:t> 2</a:t>
            </a:r>
          </a:p>
          <a:p>
            <a:pPr marL="742950" lvl="1" indent="-285750" algn="just">
              <a:buClr>
                <a:schemeClr val="tx2"/>
              </a:buClr>
              <a:buFont typeface="Arial"/>
              <a:buChar char="•"/>
            </a:pPr>
            <a:r>
              <a:rPr lang="it-IT" sz="1400" dirty="0" err="1" smtClean="0">
                <a:solidFill>
                  <a:srgbClr val="000000"/>
                </a:solidFill>
              </a:rPr>
              <a:t>Lorem</a:t>
            </a:r>
            <a:r>
              <a:rPr lang="it-IT" sz="1400" dirty="0" smtClean="0">
                <a:solidFill>
                  <a:srgbClr val="000000"/>
                </a:solidFill>
              </a:rPr>
              <a:t> </a:t>
            </a:r>
            <a:r>
              <a:rPr lang="it-IT" sz="1400" dirty="0" err="1" smtClean="0">
                <a:solidFill>
                  <a:srgbClr val="000000"/>
                </a:solidFill>
              </a:rPr>
              <a:t>ipsum</a:t>
            </a:r>
            <a:r>
              <a:rPr lang="it-IT" sz="1400" dirty="0" smtClean="0">
                <a:solidFill>
                  <a:srgbClr val="000000"/>
                </a:solidFill>
              </a:rPr>
              <a:t> 3</a:t>
            </a:r>
          </a:p>
          <a:p>
            <a:pPr marL="742950" lvl="1" indent="-285750" algn="just">
              <a:buClr>
                <a:schemeClr val="tx2"/>
              </a:buClr>
              <a:buFont typeface="Arial"/>
              <a:buChar char="•"/>
            </a:pPr>
            <a:r>
              <a:rPr lang="it-IT" sz="1400" dirty="0" err="1" smtClean="0">
                <a:solidFill>
                  <a:srgbClr val="000000"/>
                </a:solidFill>
              </a:rPr>
              <a:t>Lorem</a:t>
            </a:r>
            <a:r>
              <a:rPr lang="it-IT" sz="1400" dirty="0" smtClean="0">
                <a:solidFill>
                  <a:srgbClr val="000000"/>
                </a:solidFill>
              </a:rPr>
              <a:t> </a:t>
            </a:r>
            <a:r>
              <a:rPr lang="it-IT" sz="1400" dirty="0" err="1" smtClean="0">
                <a:solidFill>
                  <a:srgbClr val="000000"/>
                </a:solidFill>
              </a:rPr>
              <a:t>Ipsum</a:t>
            </a:r>
            <a:r>
              <a:rPr lang="it-IT" sz="1400" dirty="0" smtClean="0">
                <a:solidFill>
                  <a:srgbClr val="000000"/>
                </a:solidFill>
              </a:rPr>
              <a:t> 4</a:t>
            </a:r>
          </a:p>
          <a:p>
            <a:pPr marL="0" indent="0" algn="just">
              <a:buFont typeface="Arial"/>
              <a:buNone/>
            </a:pPr>
            <a:endParaRPr lang="it-IT" sz="1400" dirty="0" smtClean="0">
              <a:solidFill>
                <a:srgbClr val="000000"/>
              </a:solidFill>
            </a:endParaRPr>
          </a:p>
          <a:p>
            <a:pPr algn="just"/>
            <a:r>
              <a:rPr lang="it-IT" sz="1400" dirty="0" err="1" smtClean="0">
                <a:solidFill>
                  <a:srgbClr val="000000"/>
                </a:solidFill>
              </a:rPr>
              <a:t>Sed</a:t>
            </a:r>
            <a:r>
              <a:rPr lang="it-IT" sz="1400" dirty="0" smtClean="0">
                <a:solidFill>
                  <a:srgbClr val="000000"/>
                </a:solidFill>
              </a:rPr>
              <a:t> ut </a:t>
            </a:r>
            <a:r>
              <a:rPr lang="it-IT" sz="1400" dirty="0" err="1" smtClean="0">
                <a:solidFill>
                  <a:srgbClr val="000000"/>
                </a:solidFill>
              </a:rPr>
              <a:t>perspiciatis</a:t>
            </a:r>
            <a:r>
              <a:rPr lang="it-IT" sz="1400" dirty="0" smtClean="0">
                <a:solidFill>
                  <a:srgbClr val="000000"/>
                </a:solidFill>
              </a:rPr>
              <a:t> </a:t>
            </a:r>
            <a:r>
              <a:rPr lang="it-IT" sz="1400" dirty="0" err="1" smtClean="0">
                <a:solidFill>
                  <a:srgbClr val="000000"/>
                </a:solidFill>
              </a:rPr>
              <a:t>unde</a:t>
            </a:r>
            <a:r>
              <a:rPr lang="it-IT" sz="1400" dirty="0" smtClean="0">
                <a:solidFill>
                  <a:srgbClr val="000000"/>
                </a:solidFill>
              </a:rPr>
              <a:t> </a:t>
            </a:r>
            <a:r>
              <a:rPr lang="it-IT" sz="1400" dirty="0" err="1" smtClean="0">
                <a:solidFill>
                  <a:srgbClr val="000000"/>
                </a:solidFill>
              </a:rPr>
              <a:t>omnis</a:t>
            </a:r>
            <a:r>
              <a:rPr lang="it-IT" sz="1400" dirty="0" smtClean="0">
                <a:solidFill>
                  <a:srgbClr val="000000"/>
                </a:solidFill>
              </a:rPr>
              <a:t> </a:t>
            </a:r>
            <a:r>
              <a:rPr lang="it-IT" sz="1400" dirty="0" err="1" smtClean="0">
                <a:solidFill>
                  <a:srgbClr val="000000"/>
                </a:solidFill>
              </a:rPr>
              <a:t>iste</a:t>
            </a:r>
            <a:r>
              <a:rPr lang="it-IT" sz="1400" dirty="0" smtClean="0">
                <a:solidFill>
                  <a:srgbClr val="000000"/>
                </a:solidFill>
              </a:rPr>
              <a:t> </a:t>
            </a:r>
            <a:r>
              <a:rPr lang="it-IT" sz="1400" dirty="0" err="1" smtClean="0">
                <a:solidFill>
                  <a:srgbClr val="000000"/>
                </a:solidFill>
              </a:rPr>
              <a:t>natus</a:t>
            </a:r>
            <a:r>
              <a:rPr lang="it-IT" sz="1400" dirty="0" smtClean="0">
                <a:solidFill>
                  <a:srgbClr val="000000"/>
                </a:solidFill>
              </a:rPr>
              <a:t> </a:t>
            </a:r>
            <a:r>
              <a:rPr lang="it-IT" sz="1400" dirty="0" err="1" smtClean="0">
                <a:solidFill>
                  <a:srgbClr val="000000"/>
                </a:solidFill>
              </a:rPr>
              <a:t>error</a:t>
            </a:r>
            <a:r>
              <a:rPr lang="it-IT" sz="1400" dirty="0" smtClean="0">
                <a:solidFill>
                  <a:srgbClr val="000000"/>
                </a:solidFill>
              </a:rPr>
              <a:t> </a:t>
            </a:r>
            <a:r>
              <a:rPr lang="it-IT" sz="1400" dirty="0" err="1" smtClean="0">
                <a:solidFill>
                  <a:srgbClr val="000000"/>
                </a:solidFill>
              </a:rPr>
              <a:t>sit</a:t>
            </a:r>
            <a:r>
              <a:rPr lang="it-IT" sz="1400" dirty="0" smtClean="0">
                <a:solidFill>
                  <a:srgbClr val="000000"/>
                </a:solidFill>
              </a:rPr>
              <a:t> </a:t>
            </a:r>
            <a:r>
              <a:rPr lang="it-IT" sz="1400" dirty="0" err="1" smtClean="0">
                <a:solidFill>
                  <a:srgbClr val="000000"/>
                </a:solidFill>
              </a:rPr>
              <a:t>voluptatem</a:t>
            </a:r>
            <a:r>
              <a:rPr lang="it-IT" sz="1400" dirty="0" smtClean="0">
                <a:solidFill>
                  <a:srgbClr val="000000"/>
                </a:solidFill>
              </a:rPr>
              <a:t> </a:t>
            </a:r>
            <a:r>
              <a:rPr lang="it-IT" sz="1400" dirty="0" err="1" smtClean="0">
                <a:solidFill>
                  <a:srgbClr val="000000"/>
                </a:solidFill>
              </a:rPr>
              <a:t>accusantium</a:t>
            </a:r>
            <a:r>
              <a:rPr lang="it-IT" sz="1400" dirty="0" smtClean="0">
                <a:solidFill>
                  <a:srgbClr val="000000"/>
                </a:solidFill>
              </a:rPr>
              <a:t> </a:t>
            </a:r>
            <a:r>
              <a:rPr lang="it-IT" sz="1400" dirty="0" err="1" smtClean="0">
                <a:solidFill>
                  <a:srgbClr val="000000"/>
                </a:solidFill>
              </a:rPr>
              <a:t>doloremque</a:t>
            </a:r>
            <a:r>
              <a:rPr lang="it-IT" sz="1400" dirty="0" smtClean="0">
                <a:solidFill>
                  <a:srgbClr val="000000"/>
                </a:solidFill>
              </a:rPr>
              <a:t> </a:t>
            </a:r>
            <a:r>
              <a:rPr lang="it-IT" sz="1400" dirty="0" err="1" smtClean="0">
                <a:solidFill>
                  <a:srgbClr val="000000"/>
                </a:solidFill>
              </a:rPr>
              <a:t>laudantium</a:t>
            </a:r>
            <a:r>
              <a:rPr lang="it-IT" sz="1400" dirty="0" smtClean="0">
                <a:solidFill>
                  <a:srgbClr val="000000"/>
                </a:solidFill>
              </a:rPr>
              <a:t>, </a:t>
            </a:r>
            <a:r>
              <a:rPr lang="it-IT" sz="1400" dirty="0" err="1" smtClean="0">
                <a:solidFill>
                  <a:srgbClr val="000000"/>
                </a:solidFill>
              </a:rPr>
              <a:t>totam</a:t>
            </a:r>
            <a:r>
              <a:rPr lang="it-IT" sz="1400" dirty="0" smtClean="0">
                <a:solidFill>
                  <a:srgbClr val="000000"/>
                </a:solidFill>
              </a:rPr>
              <a:t> rem </a:t>
            </a:r>
            <a:r>
              <a:rPr lang="it-IT" sz="1400" dirty="0" err="1" smtClean="0">
                <a:solidFill>
                  <a:srgbClr val="000000"/>
                </a:solidFill>
              </a:rPr>
              <a:t>aperiam</a:t>
            </a:r>
            <a:r>
              <a:rPr lang="it-IT" sz="1400" dirty="0" smtClean="0">
                <a:solidFill>
                  <a:srgbClr val="000000"/>
                </a:solidFill>
              </a:rPr>
              <a:t>, </a:t>
            </a:r>
            <a:r>
              <a:rPr lang="it-IT" sz="1400" dirty="0" err="1" smtClean="0">
                <a:solidFill>
                  <a:srgbClr val="000000"/>
                </a:solidFill>
              </a:rPr>
              <a:t>eaque</a:t>
            </a:r>
            <a:r>
              <a:rPr lang="it-IT" sz="1400" dirty="0" smtClean="0">
                <a:solidFill>
                  <a:srgbClr val="000000"/>
                </a:solidFill>
              </a:rPr>
              <a:t> </a:t>
            </a:r>
            <a:r>
              <a:rPr lang="it-IT" sz="1400" dirty="0" err="1" smtClean="0">
                <a:solidFill>
                  <a:srgbClr val="000000"/>
                </a:solidFill>
              </a:rPr>
              <a:t>ipsa</a:t>
            </a:r>
            <a:r>
              <a:rPr lang="it-IT" sz="1400" dirty="0" smtClean="0">
                <a:solidFill>
                  <a:srgbClr val="000000"/>
                </a:solidFill>
              </a:rPr>
              <a:t> </a:t>
            </a:r>
            <a:r>
              <a:rPr lang="it-IT" sz="1400" dirty="0" err="1" smtClean="0">
                <a:solidFill>
                  <a:srgbClr val="000000"/>
                </a:solidFill>
              </a:rPr>
              <a:t>quae</a:t>
            </a:r>
            <a:r>
              <a:rPr lang="it-IT" sz="1400" dirty="0" smtClean="0">
                <a:solidFill>
                  <a:srgbClr val="000000"/>
                </a:solidFill>
              </a:rPr>
              <a:t> ab </a:t>
            </a:r>
            <a:r>
              <a:rPr lang="it-IT" sz="1400" dirty="0" err="1" smtClean="0">
                <a:solidFill>
                  <a:srgbClr val="000000"/>
                </a:solidFill>
              </a:rPr>
              <a:t>illo</a:t>
            </a:r>
            <a:r>
              <a:rPr lang="it-IT" sz="1400" dirty="0" smtClean="0">
                <a:solidFill>
                  <a:srgbClr val="000000"/>
                </a:solidFill>
              </a:rPr>
              <a:t> inventore </a:t>
            </a:r>
            <a:r>
              <a:rPr lang="it-IT" sz="1400" dirty="0" err="1" smtClean="0">
                <a:solidFill>
                  <a:srgbClr val="000000"/>
                </a:solidFill>
              </a:rPr>
              <a:t>veritatis</a:t>
            </a:r>
            <a:r>
              <a:rPr lang="it-IT" sz="1400" dirty="0" smtClean="0">
                <a:solidFill>
                  <a:srgbClr val="000000"/>
                </a:solidFill>
              </a:rPr>
              <a:t> et quasi </a:t>
            </a:r>
            <a:r>
              <a:rPr lang="it-IT" sz="1400" dirty="0" err="1" smtClean="0">
                <a:solidFill>
                  <a:srgbClr val="000000"/>
                </a:solidFill>
              </a:rPr>
              <a:t>architecto</a:t>
            </a:r>
            <a:r>
              <a:rPr lang="it-IT" sz="1400" dirty="0" smtClean="0">
                <a:solidFill>
                  <a:srgbClr val="000000"/>
                </a:solidFill>
              </a:rPr>
              <a:t> </a:t>
            </a:r>
            <a:r>
              <a:rPr lang="it-IT" sz="1400" dirty="0" err="1" smtClean="0">
                <a:solidFill>
                  <a:srgbClr val="000000"/>
                </a:solidFill>
              </a:rPr>
              <a:t>beatae</a:t>
            </a:r>
            <a:r>
              <a:rPr lang="it-IT" sz="1400" dirty="0" smtClean="0">
                <a:solidFill>
                  <a:srgbClr val="000000"/>
                </a:solidFill>
              </a:rPr>
              <a:t> vitae </a:t>
            </a:r>
            <a:r>
              <a:rPr lang="it-IT" sz="1400" dirty="0" err="1" smtClean="0">
                <a:solidFill>
                  <a:srgbClr val="000000"/>
                </a:solidFill>
              </a:rPr>
              <a:t>dicta</a:t>
            </a:r>
            <a:r>
              <a:rPr lang="it-IT" sz="1400" dirty="0" smtClean="0">
                <a:solidFill>
                  <a:srgbClr val="000000"/>
                </a:solidFill>
              </a:rPr>
              <a:t> </a:t>
            </a:r>
            <a:r>
              <a:rPr lang="it-IT" sz="1400" dirty="0" err="1" smtClean="0">
                <a:solidFill>
                  <a:srgbClr val="000000"/>
                </a:solidFill>
              </a:rPr>
              <a:t>sunt</a:t>
            </a:r>
            <a:r>
              <a:rPr lang="it-IT" sz="1400" dirty="0" smtClean="0">
                <a:solidFill>
                  <a:srgbClr val="000000"/>
                </a:solidFill>
              </a:rPr>
              <a:t> </a:t>
            </a:r>
            <a:r>
              <a:rPr lang="it-IT" sz="1400" dirty="0" err="1" smtClean="0">
                <a:solidFill>
                  <a:srgbClr val="000000"/>
                </a:solidFill>
              </a:rPr>
              <a:t>explicabo</a:t>
            </a:r>
            <a:r>
              <a:rPr lang="it-IT" sz="1400" dirty="0" smtClean="0">
                <a:solidFill>
                  <a:srgbClr val="000000"/>
                </a:solidFill>
              </a:rPr>
              <a:t>. </a:t>
            </a:r>
          </a:p>
          <a:p>
            <a:pPr marL="0" marR="0" indent="0" algn="just" defTabSz="457200" rtl="0" eaLnBrk="1" fontAlgn="auto" latinLnBrk="0" hangingPunct="1">
              <a:lnSpc>
                <a:spcPct val="100000"/>
              </a:lnSpc>
              <a:spcBef>
                <a:spcPts val="0"/>
              </a:spcBef>
              <a:spcAft>
                <a:spcPts val="0"/>
              </a:spcAft>
              <a:buClrTx/>
              <a:buSzTx/>
              <a:buFontTx/>
              <a:buNone/>
              <a:tabLst/>
              <a:defRPr/>
            </a:pPr>
            <a:r>
              <a:rPr lang="it-IT" sz="1400" dirty="0" err="1" smtClean="0">
                <a:solidFill>
                  <a:srgbClr val="000000"/>
                </a:solidFill>
              </a:rPr>
              <a:t>Sed</a:t>
            </a:r>
            <a:r>
              <a:rPr lang="it-IT" sz="1400" dirty="0" smtClean="0">
                <a:solidFill>
                  <a:srgbClr val="000000"/>
                </a:solidFill>
              </a:rPr>
              <a:t> ut </a:t>
            </a:r>
            <a:r>
              <a:rPr lang="it-IT" sz="1400" dirty="0" err="1" smtClean="0">
                <a:solidFill>
                  <a:srgbClr val="000000"/>
                </a:solidFill>
              </a:rPr>
              <a:t>perspiciatis</a:t>
            </a:r>
            <a:r>
              <a:rPr lang="it-IT" sz="1400" dirty="0" smtClean="0">
                <a:solidFill>
                  <a:srgbClr val="000000"/>
                </a:solidFill>
              </a:rPr>
              <a:t> </a:t>
            </a:r>
            <a:r>
              <a:rPr lang="it-IT" sz="1400" dirty="0" err="1" smtClean="0">
                <a:solidFill>
                  <a:srgbClr val="000000"/>
                </a:solidFill>
              </a:rPr>
              <a:t>unde</a:t>
            </a:r>
            <a:r>
              <a:rPr lang="it-IT" sz="1400" dirty="0" smtClean="0">
                <a:solidFill>
                  <a:srgbClr val="000000"/>
                </a:solidFill>
              </a:rPr>
              <a:t> </a:t>
            </a:r>
            <a:r>
              <a:rPr lang="it-IT" sz="1400" dirty="0" err="1" smtClean="0">
                <a:solidFill>
                  <a:srgbClr val="000000"/>
                </a:solidFill>
              </a:rPr>
              <a:t>omnis</a:t>
            </a:r>
            <a:r>
              <a:rPr lang="it-IT" sz="1400" dirty="0" smtClean="0">
                <a:solidFill>
                  <a:srgbClr val="000000"/>
                </a:solidFill>
              </a:rPr>
              <a:t> </a:t>
            </a:r>
            <a:r>
              <a:rPr lang="it-IT" sz="1400" dirty="0" err="1" smtClean="0">
                <a:solidFill>
                  <a:srgbClr val="000000"/>
                </a:solidFill>
              </a:rPr>
              <a:t>iste</a:t>
            </a:r>
            <a:r>
              <a:rPr lang="it-IT" sz="1400" dirty="0" smtClean="0">
                <a:solidFill>
                  <a:srgbClr val="000000"/>
                </a:solidFill>
              </a:rPr>
              <a:t> </a:t>
            </a:r>
            <a:r>
              <a:rPr lang="it-IT" sz="1400" dirty="0" err="1" smtClean="0">
                <a:solidFill>
                  <a:srgbClr val="000000"/>
                </a:solidFill>
              </a:rPr>
              <a:t>natus</a:t>
            </a:r>
            <a:r>
              <a:rPr lang="it-IT" sz="1400" dirty="0" smtClean="0">
                <a:solidFill>
                  <a:srgbClr val="000000"/>
                </a:solidFill>
              </a:rPr>
              <a:t> </a:t>
            </a:r>
            <a:r>
              <a:rPr lang="it-IT" sz="1400" dirty="0" err="1" smtClean="0">
                <a:solidFill>
                  <a:srgbClr val="000000"/>
                </a:solidFill>
              </a:rPr>
              <a:t>error</a:t>
            </a:r>
            <a:r>
              <a:rPr lang="it-IT" sz="1400" dirty="0" smtClean="0">
                <a:solidFill>
                  <a:srgbClr val="000000"/>
                </a:solidFill>
              </a:rPr>
              <a:t> </a:t>
            </a:r>
            <a:r>
              <a:rPr lang="it-IT" sz="1400" dirty="0" err="1" smtClean="0">
                <a:solidFill>
                  <a:srgbClr val="000000"/>
                </a:solidFill>
              </a:rPr>
              <a:t>sit</a:t>
            </a:r>
            <a:r>
              <a:rPr lang="it-IT" sz="1400" dirty="0" smtClean="0">
                <a:solidFill>
                  <a:srgbClr val="000000"/>
                </a:solidFill>
              </a:rPr>
              <a:t> </a:t>
            </a:r>
            <a:r>
              <a:rPr lang="it-IT" sz="1400" dirty="0" err="1" smtClean="0">
                <a:solidFill>
                  <a:srgbClr val="000000"/>
                </a:solidFill>
              </a:rPr>
              <a:t>voluptatem</a:t>
            </a:r>
            <a:r>
              <a:rPr lang="it-IT" sz="1400" dirty="0" smtClean="0">
                <a:solidFill>
                  <a:srgbClr val="000000"/>
                </a:solidFill>
              </a:rPr>
              <a:t> </a:t>
            </a:r>
            <a:r>
              <a:rPr lang="it-IT" sz="1400" dirty="0" err="1" smtClean="0">
                <a:solidFill>
                  <a:srgbClr val="000000"/>
                </a:solidFill>
              </a:rPr>
              <a:t>accusantium</a:t>
            </a:r>
            <a:r>
              <a:rPr lang="it-IT" sz="1400" dirty="0" smtClean="0">
                <a:solidFill>
                  <a:srgbClr val="000000"/>
                </a:solidFill>
              </a:rPr>
              <a:t> </a:t>
            </a:r>
            <a:r>
              <a:rPr lang="it-IT" sz="1400" dirty="0" err="1" smtClean="0">
                <a:solidFill>
                  <a:srgbClr val="000000"/>
                </a:solidFill>
              </a:rPr>
              <a:t>doloremque</a:t>
            </a:r>
            <a:r>
              <a:rPr lang="it-IT" sz="1400" dirty="0" smtClean="0">
                <a:solidFill>
                  <a:srgbClr val="000000"/>
                </a:solidFill>
              </a:rPr>
              <a:t> </a:t>
            </a:r>
            <a:r>
              <a:rPr lang="it-IT" sz="1400" dirty="0" err="1" smtClean="0">
                <a:solidFill>
                  <a:srgbClr val="000000"/>
                </a:solidFill>
              </a:rPr>
              <a:t>laudantium</a:t>
            </a:r>
            <a:r>
              <a:rPr lang="it-IT" sz="1400" dirty="0" smtClean="0">
                <a:solidFill>
                  <a:srgbClr val="000000"/>
                </a:solidFill>
              </a:rPr>
              <a:t>,. </a:t>
            </a:r>
          </a:p>
        </p:txBody>
      </p:sp>
    </p:spTree>
    <p:extLst>
      <p:ext uri="{BB962C8B-B14F-4D97-AF65-F5344CB8AC3E}">
        <p14:creationId xmlns:p14="http://schemas.microsoft.com/office/powerpoint/2010/main" val="30420724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1193800" y="274638"/>
            <a:ext cx="5156200" cy="1143000"/>
          </a:xfrm>
          <a:prstGeom prst="rect">
            <a:avLst/>
          </a:prstGeom>
        </p:spPr>
        <p:txBody>
          <a:bodyPr vert="horz" lIns="91440" tIns="45720" rIns="91440" bIns="45720" rtlCol="0" anchor="ctr">
            <a:normAutofit/>
          </a:bodyPr>
          <a:lstStyle/>
          <a:p>
            <a:r>
              <a:rPr lang="it-IT" dirty="0" smtClean="0"/>
              <a:t>FARE CLIC PER MODIFICARE STILE</a:t>
            </a:r>
            <a:endParaRPr lang="it-IT" dirty="0"/>
          </a:p>
        </p:txBody>
      </p:sp>
      <p:sp>
        <p:nvSpPr>
          <p:cNvPr id="3" name="Segnaposto testo 2"/>
          <p:cNvSpPr>
            <a:spLocks noGrp="1"/>
          </p:cNvSpPr>
          <p:nvPr>
            <p:ph type="body" idx="1"/>
          </p:nvPr>
        </p:nvSpPr>
        <p:spPr>
          <a:xfrm>
            <a:off x="1293813" y="3581401"/>
            <a:ext cx="7391400" cy="2482850"/>
          </a:xfrm>
          <a:prstGeom prst="rect">
            <a:avLst/>
          </a:prstGeom>
        </p:spPr>
        <p:txBody>
          <a:bodyPr vert="horz" lIns="91440" tIns="45720" rIns="91440" bIns="45720" rtlCol="0">
            <a:normAutofit/>
          </a:bodyPr>
          <a:lstStyle/>
          <a:p>
            <a:pPr lvl="0"/>
            <a:r>
              <a:rPr lang="it-IT" dirty="0" err="1" smtClean="0"/>
              <a:t>Sed</a:t>
            </a:r>
            <a:r>
              <a:rPr lang="it-IT" dirty="0" smtClean="0"/>
              <a:t> ut </a:t>
            </a:r>
            <a:r>
              <a:rPr lang="it-IT" dirty="0" err="1" smtClean="0"/>
              <a:t>perspiciatis</a:t>
            </a:r>
            <a:r>
              <a:rPr lang="it-IT" dirty="0" smtClean="0"/>
              <a:t> </a:t>
            </a:r>
            <a:r>
              <a:rPr lang="it-IT" dirty="0" err="1" smtClean="0"/>
              <a:t>unde</a:t>
            </a:r>
            <a:r>
              <a:rPr lang="it-IT" dirty="0" smtClean="0"/>
              <a:t> </a:t>
            </a:r>
            <a:r>
              <a:rPr lang="it-IT" dirty="0" err="1" smtClean="0"/>
              <a:t>omnis</a:t>
            </a:r>
            <a:r>
              <a:rPr lang="it-IT" dirty="0" smtClean="0"/>
              <a:t> </a:t>
            </a:r>
            <a:r>
              <a:rPr lang="it-IT" dirty="0" err="1" smtClean="0"/>
              <a:t>iste</a:t>
            </a:r>
            <a:r>
              <a:rPr lang="it-IT" dirty="0" smtClean="0"/>
              <a:t> </a:t>
            </a:r>
            <a:r>
              <a:rPr lang="it-IT" dirty="0" err="1" smtClean="0"/>
              <a:t>natus</a:t>
            </a:r>
            <a:r>
              <a:rPr lang="it-IT" dirty="0" smtClean="0"/>
              <a:t> Secondo livello</a:t>
            </a:r>
          </a:p>
          <a:p>
            <a:pPr lvl="2"/>
            <a:r>
              <a:rPr lang="it-IT" dirty="0" smtClean="0"/>
              <a:t>Terzo livello</a:t>
            </a:r>
          </a:p>
          <a:p>
            <a:pPr lvl="3"/>
            <a:r>
              <a:rPr lang="it-IT" dirty="0" smtClean="0"/>
              <a:t>Quarto livello</a:t>
            </a:r>
          </a:p>
          <a:p>
            <a:pPr lvl="4"/>
            <a:r>
              <a:rPr lang="it-IT" dirty="0" smtClean="0"/>
              <a:t>Quinto livello</a:t>
            </a:r>
            <a:br>
              <a:rPr lang="it-IT" dirty="0" smtClean="0"/>
            </a:br>
            <a:endParaRPr lang="it-IT" dirty="0"/>
          </a:p>
        </p:txBody>
      </p:sp>
    </p:spTree>
    <p:extLst>
      <p:ext uri="{BB962C8B-B14F-4D97-AF65-F5344CB8AC3E}">
        <p14:creationId xmlns:p14="http://schemas.microsoft.com/office/powerpoint/2010/main" val="394736465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8" r:id="rId3"/>
    <p:sldLayoutId id="2147483691" r:id="rId4"/>
  </p:sldLayoutIdLst>
  <p:hf hdr="0" ftr="0" dt="0"/>
  <p:txStyles>
    <p:titleStyle>
      <a:lvl1pPr algn="l" defTabSz="457200" rtl="0" eaLnBrk="1" latinLnBrk="0" hangingPunct="1">
        <a:spcBef>
          <a:spcPct val="0"/>
        </a:spcBef>
        <a:buNone/>
        <a:defRPr sz="2800" b="1" kern="1200" cap="all">
          <a:solidFill>
            <a:schemeClr val="accent5"/>
          </a:solidFill>
          <a:latin typeface="Helvetica"/>
          <a:ea typeface="+mj-ea"/>
          <a:cs typeface="+mj-cs"/>
        </a:defRPr>
      </a:lvl1pPr>
    </p:titleStyle>
    <p:bodyStyle>
      <a:lvl1pPr marL="0" indent="-342000" algn="l" defTabSz="457200" rtl="0" eaLnBrk="1" latinLnBrk="0" hangingPunct="1">
        <a:spcBef>
          <a:spcPts val="0"/>
        </a:spcBef>
        <a:spcAft>
          <a:spcPts val="0"/>
        </a:spcAft>
        <a:buClr>
          <a:schemeClr val="accent5"/>
        </a:buClr>
        <a:buSzPct val="100000"/>
        <a:buFont typeface="Arial"/>
        <a:buChar char="•"/>
        <a:defRPr sz="2000" kern="1200" baseline="0">
          <a:ln>
            <a:noFill/>
          </a:ln>
          <a:solidFill>
            <a:schemeClr val="tx1"/>
          </a:solidFill>
          <a:latin typeface="Helvetica"/>
          <a:ea typeface="+mn-ea"/>
          <a:cs typeface="+mn-cs"/>
        </a:defRPr>
      </a:lvl1pPr>
      <a:lvl2pPr marL="597600" indent="-252000" algn="l" defTabSz="457200" rtl="0" eaLnBrk="1" latinLnBrk="0" hangingPunct="1">
        <a:spcBef>
          <a:spcPct val="20000"/>
        </a:spcBef>
        <a:buClr>
          <a:schemeClr val="accent3"/>
        </a:buClr>
        <a:buFont typeface="Courier New"/>
        <a:buChar char="o"/>
        <a:defRPr sz="1800" kern="1200">
          <a:solidFill>
            <a:schemeClr val="tx1"/>
          </a:solidFill>
          <a:latin typeface="Helvetica"/>
          <a:ea typeface="+mn-ea"/>
          <a:cs typeface="+mn-cs"/>
        </a:defRPr>
      </a:lvl2pPr>
      <a:lvl3pPr marL="1143000" indent="-228600" algn="l" defTabSz="457200" rtl="0" eaLnBrk="1" latinLnBrk="0" hangingPunct="1">
        <a:spcBef>
          <a:spcPct val="20000"/>
        </a:spcBef>
        <a:buFont typeface="Arial"/>
        <a:buChar char="•"/>
        <a:defRPr sz="1400" kern="1200">
          <a:solidFill>
            <a:schemeClr val="tx1"/>
          </a:solidFill>
          <a:latin typeface="Helvetica"/>
          <a:ea typeface="+mn-ea"/>
          <a:cs typeface="+mn-cs"/>
        </a:defRPr>
      </a:lvl3pPr>
      <a:lvl4pPr marL="1600200" indent="-228600" algn="l" defTabSz="457200" rtl="0" eaLnBrk="1" latinLnBrk="0" hangingPunct="1">
        <a:spcBef>
          <a:spcPct val="20000"/>
        </a:spcBef>
        <a:buFont typeface="Arial"/>
        <a:buChar char="–"/>
        <a:defRPr sz="1400" kern="1200">
          <a:solidFill>
            <a:schemeClr val="tx1"/>
          </a:solidFill>
          <a:latin typeface="Helvetica"/>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Helvetic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cereq.fr/" TargetMode="External"/><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7.emf"/><Relationship Id="rId4" Type="http://schemas.openxmlformats.org/officeDocument/2006/relationships/image" Target="../media/image2.emf"/><Relationship Id="rId9" Type="http://schemas.openxmlformats.org/officeDocument/2006/relationships/image" Target="../media/image6.gif"/></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0.emf"/></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8.jpeg"/><Relationship Id="rId7"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CasellaDiTesto 1"/>
          <p:cNvSpPr txBox="1"/>
          <p:nvPr/>
        </p:nvSpPr>
        <p:spPr>
          <a:xfrm>
            <a:off x="0" y="2431213"/>
            <a:ext cx="9144000" cy="584775"/>
          </a:xfrm>
          <a:prstGeom prst="rect">
            <a:avLst/>
          </a:prstGeom>
          <a:noFill/>
        </p:spPr>
        <p:txBody>
          <a:bodyPr wrap="square" rtlCol="0">
            <a:spAutoFit/>
          </a:bodyPr>
          <a:lstStyle/>
          <a:p>
            <a:pPr algn="ctr"/>
            <a:r>
              <a:rPr lang="it-IT" sz="3200" b="1" dirty="0" smtClean="0">
                <a:solidFill>
                  <a:srgbClr val="003374"/>
                </a:solidFill>
                <a:latin typeface="Calibri"/>
                <a:cs typeface="Calibri"/>
              </a:rPr>
              <a:t>Kick-off meeting</a:t>
            </a:r>
            <a:endParaRPr lang="it-IT" sz="3200" b="1" dirty="0">
              <a:solidFill>
                <a:srgbClr val="003374"/>
              </a:solidFill>
              <a:latin typeface="Calibri"/>
              <a:cs typeface="Calibri"/>
            </a:endParaRPr>
          </a:p>
        </p:txBody>
      </p:sp>
      <p:sp>
        <p:nvSpPr>
          <p:cNvPr id="4" name="CasellaDiTesto 3"/>
          <p:cNvSpPr txBox="1"/>
          <p:nvPr/>
        </p:nvSpPr>
        <p:spPr>
          <a:xfrm>
            <a:off x="-223838" y="5109591"/>
            <a:ext cx="9144000" cy="338554"/>
          </a:xfrm>
          <a:prstGeom prst="rect">
            <a:avLst/>
          </a:prstGeom>
          <a:noFill/>
        </p:spPr>
        <p:txBody>
          <a:bodyPr wrap="square" rtlCol="0">
            <a:spAutoFit/>
          </a:bodyPr>
          <a:lstStyle/>
          <a:p>
            <a:pPr algn="r"/>
            <a:r>
              <a:rPr lang="it-IT" sz="1600" i="1" dirty="0" smtClean="0">
                <a:solidFill>
                  <a:srgbClr val="003374"/>
                </a:solidFill>
                <a:latin typeface="Cambria"/>
                <a:cs typeface="Cambria"/>
              </a:rPr>
              <a:t>Sveva Balduini</a:t>
            </a:r>
            <a:endParaRPr lang="it-IT" sz="1600" i="1" dirty="0">
              <a:solidFill>
                <a:srgbClr val="003374"/>
              </a:solidFill>
              <a:latin typeface="Cambria"/>
              <a:cs typeface="Cambria"/>
            </a:endParaRPr>
          </a:p>
        </p:txBody>
      </p:sp>
      <p:sp>
        <p:nvSpPr>
          <p:cNvPr id="6" name="CasellaDiTesto 5"/>
          <p:cNvSpPr txBox="1"/>
          <p:nvPr/>
        </p:nvSpPr>
        <p:spPr>
          <a:xfrm>
            <a:off x="66675" y="3015988"/>
            <a:ext cx="9144000" cy="400110"/>
          </a:xfrm>
          <a:prstGeom prst="rect">
            <a:avLst/>
          </a:prstGeom>
          <a:noFill/>
        </p:spPr>
        <p:txBody>
          <a:bodyPr wrap="square" rtlCol="0">
            <a:spAutoFit/>
          </a:bodyPr>
          <a:lstStyle/>
          <a:p>
            <a:pPr algn="ctr"/>
            <a:r>
              <a:rPr lang="it-IT" sz="2000" i="1" dirty="0" smtClean="0">
                <a:solidFill>
                  <a:srgbClr val="003374"/>
                </a:solidFill>
                <a:latin typeface="Calibri"/>
                <a:cs typeface="Calibri"/>
              </a:rPr>
              <a:t>ADMINISTRATIVE AND FINANCIAL RULES</a:t>
            </a:r>
            <a:endParaRPr lang="it-IT" sz="2000" i="1" dirty="0">
              <a:solidFill>
                <a:srgbClr val="003374"/>
              </a:solidFill>
              <a:latin typeface="Calibri"/>
              <a:cs typeface="Calibri"/>
            </a:endParaRPr>
          </a:p>
        </p:txBody>
      </p:sp>
      <p:sp>
        <p:nvSpPr>
          <p:cNvPr id="7" name="CasellaDiTesto 6"/>
          <p:cNvSpPr txBox="1"/>
          <p:nvPr/>
        </p:nvSpPr>
        <p:spPr>
          <a:xfrm>
            <a:off x="66675" y="1944993"/>
            <a:ext cx="9144000" cy="430887"/>
          </a:xfrm>
          <a:prstGeom prst="rect">
            <a:avLst/>
          </a:prstGeom>
          <a:noFill/>
        </p:spPr>
        <p:txBody>
          <a:bodyPr wrap="square" rtlCol="0">
            <a:spAutoFit/>
          </a:bodyPr>
          <a:lstStyle/>
          <a:p>
            <a:pPr algn="ctr"/>
            <a:r>
              <a:rPr lang="it-IT" sz="2200" i="1" dirty="0" smtClean="0">
                <a:solidFill>
                  <a:srgbClr val="38A748"/>
                </a:solidFill>
                <a:latin typeface="Cambria"/>
                <a:cs typeface="Cambria"/>
              </a:rPr>
              <a:t>Rome</a:t>
            </a:r>
            <a:r>
              <a:rPr lang="it-IT" sz="2200" i="1" dirty="0">
                <a:solidFill>
                  <a:srgbClr val="38A748"/>
                </a:solidFill>
                <a:latin typeface="Cambria"/>
                <a:cs typeface="Cambria"/>
              </a:rPr>
              <a:t>, </a:t>
            </a:r>
            <a:r>
              <a:rPr lang="it-IT" sz="2200" i="1" dirty="0" smtClean="0">
                <a:solidFill>
                  <a:srgbClr val="38A748"/>
                </a:solidFill>
                <a:latin typeface="Cambria"/>
                <a:cs typeface="Cambria"/>
              </a:rPr>
              <a:t>21</a:t>
            </a:r>
            <a:r>
              <a:rPr lang="it-IT" sz="2200" i="1" baseline="30000" dirty="0" smtClean="0">
                <a:solidFill>
                  <a:srgbClr val="38A748"/>
                </a:solidFill>
                <a:latin typeface="Cambria"/>
                <a:cs typeface="Cambria"/>
              </a:rPr>
              <a:t>th</a:t>
            </a:r>
            <a:r>
              <a:rPr lang="it-IT" sz="2200" i="1" dirty="0" smtClean="0">
                <a:solidFill>
                  <a:srgbClr val="38A748"/>
                </a:solidFill>
                <a:latin typeface="Cambria"/>
                <a:cs typeface="Cambria"/>
              </a:rPr>
              <a:t>-22</a:t>
            </a:r>
            <a:r>
              <a:rPr lang="it-IT" sz="2200" i="1" baseline="30000" dirty="0" smtClean="0">
                <a:solidFill>
                  <a:srgbClr val="38A748"/>
                </a:solidFill>
                <a:latin typeface="Cambria"/>
                <a:cs typeface="Cambria"/>
              </a:rPr>
              <a:t>th </a:t>
            </a:r>
            <a:r>
              <a:rPr lang="it-IT" sz="2200" i="1" dirty="0" err="1" smtClean="0">
                <a:solidFill>
                  <a:srgbClr val="38A748"/>
                </a:solidFill>
                <a:latin typeface="Cambria"/>
                <a:cs typeface="Cambria"/>
              </a:rPr>
              <a:t>June</a:t>
            </a:r>
            <a:r>
              <a:rPr lang="it-IT" sz="2200" i="1" dirty="0" smtClean="0">
                <a:solidFill>
                  <a:srgbClr val="38A748"/>
                </a:solidFill>
                <a:latin typeface="Cambria"/>
                <a:cs typeface="Cambria"/>
              </a:rPr>
              <a:t> 2018</a:t>
            </a:r>
            <a:endParaRPr lang="it-IT" sz="2200" i="1" dirty="0">
              <a:solidFill>
                <a:srgbClr val="38A748"/>
              </a:solidFill>
              <a:latin typeface="Cambria"/>
              <a:cs typeface="Cambria"/>
            </a:endParaRPr>
          </a:p>
        </p:txBody>
      </p:sp>
      <p:sp>
        <p:nvSpPr>
          <p:cNvPr id="5" name="CasellaDiTesto 4"/>
          <p:cNvSpPr txBox="1"/>
          <p:nvPr/>
        </p:nvSpPr>
        <p:spPr>
          <a:xfrm>
            <a:off x="397669" y="3416098"/>
            <a:ext cx="8396287" cy="1554272"/>
          </a:xfrm>
          <a:prstGeom prst="rect">
            <a:avLst/>
          </a:prstGeom>
          <a:noFill/>
        </p:spPr>
        <p:txBody>
          <a:bodyPr wrap="square" rtlCol="0">
            <a:spAutoFit/>
          </a:bodyPr>
          <a:lstStyle/>
          <a:p>
            <a:pPr algn="ctr"/>
            <a:r>
              <a:rPr lang="en-US" sz="2000" b="1" dirty="0">
                <a:solidFill>
                  <a:schemeClr val="accent5">
                    <a:lumMod val="75000"/>
                  </a:schemeClr>
                </a:solidFill>
                <a:latin typeface="Helvetica"/>
                <a:cs typeface="Helvetica"/>
              </a:rPr>
              <a:t>E.QU.A.L</a:t>
            </a:r>
            <a:r>
              <a:rPr lang="en-US" sz="2000" b="1" dirty="0" smtClean="0">
                <a:solidFill>
                  <a:schemeClr val="accent5">
                    <a:lumMod val="75000"/>
                  </a:schemeClr>
                </a:solidFill>
                <a:latin typeface="Helvetica"/>
                <a:cs typeface="Helvetica"/>
              </a:rPr>
              <a:t>. </a:t>
            </a:r>
          </a:p>
          <a:p>
            <a:pPr algn="ctr"/>
            <a:r>
              <a:rPr lang="en-US" b="1" dirty="0" smtClean="0">
                <a:solidFill>
                  <a:schemeClr val="accent5">
                    <a:lumMod val="75000"/>
                  </a:schemeClr>
                </a:solidFill>
                <a:latin typeface="Helvetica"/>
                <a:cs typeface="Helvetica"/>
              </a:rPr>
              <a:t>Enhancing </a:t>
            </a:r>
            <a:r>
              <a:rPr lang="en-US" b="1" dirty="0">
                <a:solidFill>
                  <a:schemeClr val="accent5">
                    <a:lumMod val="75000"/>
                  </a:schemeClr>
                </a:solidFill>
                <a:latin typeface="Helvetica"/>
                <a:cs typeface="Helvetica"/>
              </a:rPr>
              <a:t>Qualification of Adult Learners </a:t>
            </a:r>
            <a:endParaRPr lang="en-US" b="1" dirty="0" smtClean="0">
              <a:solidFill>
                <a:schemeClr val="accent5">
                  <a:lumMod val="75000"/>
                </a:schemeClr>
              </a:solidFill>
              <a:latin typeface="Helvetica"/>
              <a:cs typeface="Helvetica"/>
            </a:endParaRPr>
          </a:p>
          <a:p>
            <a:pPr algn="ctr"/>
            <a:r>
              <a:rPr lang="en-US" b="1" dirty="0" smtClean="0">
                <a:solidFill>
                  <a:schemeClr val="accent5">
                    <a:lumMod val="75000"/>
                  </a:schemeClr>
                </a:solidFill>
                <a:latin typeface="Helvetica"/>
                <a:cs typeface="Helvetica"/>
              </a:rPr>
              <a:t>through </a:t>
            </a:r>
            <a:r>
              <a:rPr lang="en-US" b="1" dirty="0">
                <a:solidFill>
                  <a:schemeClr val="accent5">
                    <a:lumMod val="75000"/>
                  </a:schemeClr>
                </a:solidFill>
                <a:latin typeface="Helvetica"/>
                <a:cs typeface="Helvetica"/>
              </a:rPr>
              <a:t>the implementation of </a:t>
            </a:r>
            <a:r>
              <a:rPr lang="en-US" b="1" dirty="0" err="1" smtClean="0">
                <a:solidFill>
                  <a:schemeClr val="accent5">
                    <a:lumMod val="75000"/>
                  </a:schemeClr>
                </a:solidFill>
                <a:latin typeface="Helvetica"/>
                <a:cs typeface="Helvetica"/>
              </a:rPr>
              <a:t>Upskilling</a:t>
            </a:r>
            <a:r>
              <a:rPr lang="en-US" b="1" dirty="0" smtClean="0">
                <a:solidFill>
                  <a:schemeClr val="accent5">
                    <a:lumMod val="75000"/>
                  </a:schemeClr>
                </a:solidFill>
                <a:latin typeface="Helvetica"/>
                <a:cs typeface="Helvetica"/>
              </a:rPr>
              <a:t> pathways</a:t>
            </a:r>
          </a:p>
          <a:p>
            <a:pPr algn="ctr"/>
            <a:endParaRPr lang="en-US" b="1" dirty="0" smtClean="0">
              <a:solidFill>
                <a:schemeClr val="accent5">
                  <a:lumMod val="75000"/>
                </a:schemeClr>
              </a:solidFill>
              <a:latin typeface="Helvetica"/>
              <a:cs typeface="Helvetica"/>
            </a:endParaRPr>
          </a:p>
          <a:p>
            <a:pPr algn="ctr"/>
            <a:r>
              <a:rPr lang="en-US" sz="1050" dirty="0" err="1" smtClean="0">
                <a:solidFill>
                  <a:schemeClr val="accent5">
                    <a:lumMod val="75000"/>
                  </a:schemeClr>
                </a:solidFill>
                <a:latin typeface="Helvetica"/>
                <a:cs typeface="Helvetica"/>
              </a:rPr>
              <a:t>EaSI</a:t>
            </a:r>
            <a:r>
              <a:rPr lang="en-US" sz="1050" dirty="0" smtClean="0">
                <a:solidFill>
                  <a:schemeClr val="accent5">
                    <a:lumMod val="75000"/>
                  </a:schemeClr>
                </a:solidFill>
                <a:latin typeface="Helvetica"/>
                <a:cs typeface="Helvetica"/>
              </a:rPr>
              <a:t> </a:t>
            </a:r>
            <a:r>
              <a:rPr lang="en-US" sz="1050" dirty="0" err="1">
                <a:solidFill>
                  <a:schemeClr val="accent5">
                    <a:lumMod val="75000"/>
                  </a:schemeClr>
                </a:solidFill>
                <a:latin typeface="Helvetica"/>
                <a:cs typeface="Helvetica"/>
              </a:rPr>
              <a:t>programme</a:t>
            </a:r>
            <a:r>
              <a:rPr lang="en-US" sz="1050" dirty="0">
                <a:solidFill>
                  <a:schemeClr val="accent5">
                    <a:lumMod val="75000"/>
                  </a:schemeClr>
                </a:solidFill>
                <a:latin typeface="Helvetica"/>
                <a:cs typeface="Helvetica"/>
              </a:rPr>
              <a:t> – Awareness-raising activities in Member States on “Upskilling Pathways: New Opportunities for Adults” </a:t>
            </a:r>
            <a:endParaRPr lang="en-US" sz="1050" dirty="0" smtClean="0">
              <a:solidFill>
                <a:schemeClr val="accent5">
                  <a:lumMod val="75000"/>
                </a:schemeClr>
              </a:solidFill>
              <a:latin typeface="Helvetica"/>
              <a:cs typeface="Helvetica"/>
            </a:endParaRPr>
          </a:p>
          <a:p>
            <a:pPr algn="ctr"/>
            <a:r>
              <a:rPr lang="en-US" sz="1050" dirty="0" smtClean="0">
                <a:solidFill>
                  <a:schemeClr val="accent5">
                    <a:lumMod val="75000"/>
                  </a:schemeClr>
                </a:solidFill>
                <a:latin typeface="Helvetica"/>
                <a:cs typeface="Helvetica"/>
              </a:rPr>
              <a:t>Call </a:t>
            </a:r>
            <a:r>
              <a:rPr lang="en-US" sz="1050" dirty="0">
                <a:solidFill>
                  <a:schemeClr val="accent5">
                    <a:lumMod val="75000"/>
                  </a:schemeClr>
                </a:solidFill>
                <a:latin typeface="Helvetica"/>
                <a:cs typeface="Helvetica"/>
              </a:rPr>
              <a:t>for proposals VP/2017/011</a:t>
            </a:r>
            <a:endParaRPr lang="it-IT" sz="1400" dirty="0" smtClean="0">
              <a:solidFill>
                <a:schemeClr val="accent5">
                  <a:lumMod val="75000"/>
                </a:schemeClr>
              </a:solidFill>
              <a:latin typeface="Helvetica"/>
              <a:cs typeface="Helvetica"/>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76" y="5641366"/>
            <a:ext cx="1543050" cy="738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ttangolo 7"/>
          <p:cNvSpPr/>
          <p:nvPr/>
        </p:nvSpPr>
        <p:spPr>
          <a:xfrm>
            <a:off x="66675" y="6453931"/>
            <a:ext cx="4572000" cy="307777"/>
          </a:xfrm>
          <a:prstGeom prst="rect">
            <a:avLst/>
          </a:prstGeom>
        </p:spPr>
        <p:txBody>
          <a:bodyPr>
            <a:spAutoFit/>
          </a:bodyPr>
          <a:lstStyle/>
          <a:p>
            <a:r>
              <a:rPr lang="en-US" sz="700" dirty="0"/>
              <a:t>EUROPEAN COMMISSION</a:t>
            </a:r>
          </a:p>
          <a:p>
            <a:r>
              <a:rPr lang="en-US" sz="700" dirty="0"/>
              <a:t>DG Employment, Social Affairs and Inclusion</a:t>
            </a:r>
            <a:endParaRPr lang="it-IT" sz="700" dirty="0"/>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3750" y="5886091"/>
            <a:ext cx="1639366" cy="488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43952" y="5739162"/>
            <a:ext cx="868657" cy="868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67612" y="5830237"/>
            <a:ext cx="1352550" cy="549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Immagine 15" descr="Logo Cereq">
            <a:hlinkClick r:id="rId8" tooltip="&quot;Accueil&quot;"/>
          </p:cNvPr>
          <p:cNvPicPr/>
          <p:nvPr/>
        </p:nvPicPr>
        <p:blipFill>
          <a:blip r:embed="rId9">
            <a:extLst>
              <a:ext uri="{28A0092B-C50C-407E-A947-70E740481C1C}">
                <a14:useLocalDpi xmlns:a14="http://schemas.microsoft.com/office/drawing/2010/main" val="0"/>
              </a:ext>
            </a:extLst>
          </a:blip>
          <a:srcRect/>
          <a:stretch>
            <a:fillRect/>
          </a:stretch>
        </p:blipFill>
        <p:spPr bwMode="auto">
          <a:xfrm>
            <a:off x="1846899" y="5916718"/>
            <a:ext cx="1143951" cy="463072"/>
          </a:xfrm>
          <a:prstGeom prst="rect">
            <a:avLst/>
          </a:prstGeom>
          <a:noFill/>
          <a:ln>
            <a:noFill/>
          </a:ln>
        </p:spPr>
      </p:pic>
      <p:pic>
        <p:nvPicPr>
          <p:cNvPr id="1033"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24474" y="5794077"/>
            <a:ext cx="910779" cy="813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85455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237752" cy="400110"/>
          </a:xfrm>
          <a:prstGeom prst="rect">
            <a:avLst/>
          </a:prstGeom>
          <a:noFill/>
        </p:spPr>
        <p:txBody>
          <a:bodyPr wrap="square" rtlCol="0">
            <a:spAutoFit/>
          </a:bodyPr>
          <a:lstStyle/>
          <a:p>
            <a:r>
              <a:rPr lang="it-IT" sz="2000" b="1" i="1" dirty="0" err="1" smtClean="0">
                <a:solidFill>
                  <a:srgbClr val="38A748"/>
                </a:solidFill>
                <a:latin typeface="Cambria"/>
                <a:cs typeface="Cambria"/>
              </a:rPr>
              <a:t>Eligibility</a:t>
            </a:r>
            <a:r>
              <a:rPr lang="it-IT" sz="2000" b="1" i="1" dirty="0" smtClean="0">
                <a:solidFill>
                  <a:srgbClr val="38A748"/>
                </a:solidFill>
                <a:latin typeface="Cambria"/>
                <a:cs typeface="Cambria"/>
              </a:rPr>
              <a:t> </a:t>
            </a:r>
            <a:r>
              <a:rPr lang="it-IT" sz="2000" b="1" i="1" dirty="0" err="1" smtClean="0">
                <a:solidFill>
                  <a:srgbClr val="38A748"/>
                </a:solidFill>
                <a:latin typeface="Cambria"/>
                <a:cs typeface="Cambria"/>
              </a:rPr>
              <a:t>rules</a:t>
            </a:r>
            <a:r>
              <a:rPr lang="it-IT" sz="2000" b="1" i="1" dirty="0" smtClean="0">
                <a:solidFill>
                  <a:srgbClr val="38A748"/>
                </a:solidFill>
                <a:latin typeface="Cambria"/>
                <a:cs typeface="Cambria"/>
              </a:rPr>
              <a:t> 4/4 </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10</a:t>
            </a:fld>
            <a:endParaRPr lang="it-IT" sz="1200" dirty="0">
              <a:solidFill>
                <a:srgbClr val="003374"/>
              </a:solidFill>
              <a:latin typeface="Calibri light"/>
              <a:cs typeface="Calibri light"/>
            </a:endParaRPr>
          </a:p>
        </p:txBody>
      </p:sp>
      <p:sp>
        <p:nvSpPr>
          <p:cNvPr id="6" name="CasellaDiTesto 5"/>
          <p:cNvSpPr txBox="1"/>
          <p:nvPr/>
        </p:nvSpPr>
        <p:spPr>
          <a:xfrm>
            <a:off x="781050" y="1276350"/>
            <a:ext cx="7705725" cy="3724096"/>
          </a:xfrm>
          <a:prstGeom prst="rect">
            <a:avLst/>
          </a:prstGeom>
          <a:noFill/>
        </p:spPr>
        <p:txBody>
          <a:bodyPr wrap="square" rtlCol="0">
            <a:spAutoFit/>
          </a:bodyPr>
          <a:lstStyle/>
          <a:p>
            <a:pPr algn="ctr"/>
            <a:r>
              <a:rPr lang="it-IT" sz="2800" b="1" dirty="0" err="1" smtClean="0">
                <a:solidFill>
                  <a:srgbClr val="002060"/>
                </a:solidFill>
                <a:latin typeface="Cambria" panose="02040503050406030204" pitchFamily="18" charset="0"/>
                <a:cs typeface="Helvetica"/>
              </a:rPr>
              <a:t>Moreover</a:t>
            </a:r>
            <a:r>
              <a:rPr lang="it-IT" sz="2800" b="1" dirty="0" smtClean="0">
                <a:solidFill>
                  <a:srgbClr val="002060"/>
                </a:solidFill>
                <a:latin typeface="Cambria" panose="02040503050406030204" pitchFamily="18" charset="0"/>
                <a:cs typeface="Helvetica"/>
              </a:rPr>
              <a:t>…</a:t>
            </a:r>
          </a:p>
          <a:p>
            <a:endParaRPr lang="it-IT" sz="1600" dirty="0">
              <a:solidFill>
                <a:srgbClr val="002060"/>
              </a:solidFill>
              <a:latin typeface="Cambria" panose="02040503050406030204" pitchFamily="18" charset="0"/>
              <a:cs typeface="Helvetica"/>
            </a:endParaRPr>
          </a:p>
          <a:p>
            <a:pPr marL="285750" indent="-285750" algn="just">
              <a:buFont typeface="Wingdings" pitchFamily="2" charset="2"/>
              <a:buChar char="Ø"/>
            </a:pPr>
            <a:r>
              <a:rPr lang="en-US" sz="1600" b="1" dirty="0" smtClean="0">
                <a:solidFill>
                  <a:srgbClr val="002060"/>
                </a:solidFill>
                <a:latin typeface="Cambria" panose="02040503050406030204" pitchFamily="18" charset="0"/>
                <a:cs typeface="Helvetica"/>
              </a:rPr>
              <a:t>Value Added Tax (VAT) </a:t>
            </a:r>
            <a:r>
              <a:rPr lang="en-US" sz="1600" dirty="0" smtClean="0">
                <a:solidFill>
                  <a:srgbClr val="002060"/>
                </a:solidFill>
                <a:latin typeface="Cambria" panose="02040503050406030204" pitchFamily="18" charset="0"/>
                <a:cs typeface="Helvetica"/>
              </a:rPr>
              <a:t>is eligible </a:t>
            </a:r>
            <a:r>
              <a:rPr lang="en-US" sz="1600" b="1" dirty="0" smtClean="0">
                <a:solidFill>
                  <a:srgbClr val="002060"/>
                </a:solidFill>
                <a:latin typeface="Cambria" panose="02040503050406030204" pitchFamily="18" charset="0"/>
                <a:cs typeface="Helvetica"/>
              </a:rPr>
              <a:t>where it is not recoverable  </a:t>
            </a:r>
            <a:r>
              <a:rPr lang="en-US" sz="1600" dirty="0" smtClean="0">
                <a:solidFill>
                  <a:srgbClr val="002060"/>
                </a:solidFill>
                <a:latin typeface="Cambria" panose="02040503050406030204" pitchFamily="18" charset="0"/>
                <a:cs typeface="Helvetica"/>
              </a:rPr>
              <a:t>under the applicable national VAT legislation and is paid by a beneficiary other than a non-taxable person   </a:t>
            </a:r>
            <a:r>
              <a:rPr lang="en-US" sz="1600" b="1" dirty="0" smtClean="0">
                <a:solidFill>
                  <a:srgbClr val="002060"/>
                </a:solidFill>
                <a:latin typeface="Cambria" panose="02040503050406030204" pitchFamily="18" charset="0"/>
                <a:cs typeface="Helvetica"/>
              </a:rPr>
              <a:t> </a:t>
            </a:r>
            <a:endParaRPr lang="en-US" sz="1600" dirty="0" smtClean="0">
              <a:solidFill>
                <a:prstClr val="black"/>
              </a:solidFill>
              <a:latin typeface="Cambria" panose="02040503050406030204" pitchFamily="18" charset="0"/>
              <a:cs typeface="Helvetica"/>
            </a:endParaRPr>
          </a:p>
          <a:p>
            <a:pPr marL="285750" indent="-285750" algn="just">
              <a:buFont typeface="Wingdings" pitchFamily="2" charset="2"/>
              <a:buChar char="Ø"/>
            </a:pPr>
            <a:endParaRPr lang="en-US" sz="1600" dirty="0">
              <a:solidFill>
                <a:srgbClr val="002060"/>
              </a:solidFill>
              <a:latin typeface="Cambria" panose="02040503050406030204" pitchFamily="18" charset="0"/>
              <a:cs typeface="Helvetica"/>
            </a:endParaRPr>
          </a:p>
          <a:p>
            <a:pPr marL="285750" indent="-285750" algn="just">
              <a:buFont typeface="Wingdings" pitchFamily="2" charset="2"/>
              <a:buChar char="Ø"/>
            </a:pPr>
            <a:r>
              <a:rPr lang="en-US" sz="1600" b="1" dirty="0" smtClean="0">
                <a:solidFill>
                  <a:srgbClr val="002060"/>
                </a:solidFill>
                <a:latin typeface="Cambria" panose="02040503050406030204" pitchFamily="18" charset="0"/>
                <a:cs typeface="Helvetica"/>
              </a:rPr>
              <a:t>Unnecessary or unnecessarily high</a:t>
            </a:r>
            <a:r>
              <a:rPr lang="en-US" sz="1600" dirty="0" smtClean="0">
                <a:solidFill>
                  <a:srgbClr val="002060"/>
                </a:solidFill>
                <a:latin typeface="Cambria" panose="02040503050406030204" pitchFamily="18" charset="0"/>
                <a:cs typeface="Helvetica"/>
              </a:rPr>
              <a:t> expenditure must be </a:t>
            </a:r>
            <a:r>
              <a:rPr lang="en-US" sz="1600" b="1" dirty="0" smtClean="0">
                <a:solidFill>
                  <a:srgbClr val="002060"/>
                </a:solidFill>
                <a:latin typeface="Cambria" panose="02040503050406030204" pitchFamily="18" charset="0"/>
                <a:cs typeface="Helvetica"/>
              </a:rPr>
              <a:t>avoided</a:t>
            </a:r>
          </a:p>
          <a:p>
            <a:pPr marL="285750" indent="-285750" algn="just">
              <a:buFont typeface="Wingdings" pitchFamily="2" charset="2"/>
              <a:buChar char="Ø"/>
            </a:pPr>
            <a:endParaRPr lang="en-US" sz="1600" dirty="0">
              <a:solidFill>
                <a:srgbClr val="002060"/>
              </a:solidFill>
              <a:latin typeface="Cambria" panose="02040503050406030204" pitchFamily="18" charset="0"/>
              <a:cs typeface="Helvetica"/>
            </a:endParaRPr>
          </a:p>
          <a:p>
            <a:pPr marL="285750" indent="-285750" algn="just">
              <a:buFont typeface="Wingdings" pitchFamily="2" charset="2"/>
              <a:buChar char="Ø"/>
            </a:pPr>
            <a:r>
              <a:rPr lang="en-US" sz="1600" dirty="0" smtClean="0">
                <a:solidFill>
                  <a:srgbClr val="002060"/>
                </a:solidFill>
                <a:latin typeface="Cambria" panose="02040503050406030204" pitchFamily="18" charset="0"/>
                <a:cs typeface="Helvetica"/>
              </a:rPr>
              <a:t>Each beneficiary’s </a:t>
            </a:r>
            <a:r>
              <a:rPr lang="en-US" sz="1600" b="1" dirty="0" smtClean="0">
                <a:solidFill>
                  <a:srgbClr val="002060"/>
                </a:solidFill>
                <a:latin typeface="Cambria" panose="02040503050406030204" pitchFamily="18" charset="0"/>
                <a:cs typeface="Helvetica"/>
              </a:rPr>
              <a:t>internal accounting </a:t>
            </a:r>
            <a:r>
              <a:rPr lang="en-US" sz="1600" dirty="0" smtClean="0">
                <a:solidFill>
                  <a:srgbClr val="002060"/>
                </a:solidFill>
                <a:latin typeface="Cambria" panose="02040503050406030204" pitchFamily="18" charset="0"/>
                <a:cs typeface="Helvetica"/>
              </a:rPr>
              <a:t>and auditing must permit a </a:t>
            </a:r>
            <a:r>
              <a:rPr lang="en-US" sz="1600" b="1" dirty="0" smtClean="0">
                <a:solidFill>
                  <a:srgbClr val="002060"/>
                </a:solidFill>
                <a:latin typeface="Cambria" panose="02040503050406030204" pitchFamily="18" charset="0"/>
                <a:cs typeface="Helvetica"/>
              </a:rPr>
              <a:t>direct reconciliation of the costs and revenues</a:t>
            </a:r>
            <a:r>
              <a:rPr lang="en-US" sz="1600" dirty="0" smtClean="0">
                <a:solidFill>
                  <a:srgbClr val="002060"/>
                </a:solidFill>
                <a:latin typeface="Cambria" panose="02040503050406030204" pitchFamily="18" charset="0"/>
                <a:cs typeface="Helvetica"/>
              </a:rPr>
              <a:t> declared on the action with the corresponding accounting statements and supporting statements    </a:t>
            </a:r>
            <a:endParaRPr lang="en-US" sz="1600" dirty="0">
              <a:solidFill>
                <a:srgbClr val="002060"/>
              </a:solidFill>
              <a:latin typeface="Cambria" panose="02040503050406030204" pitchFamily="18" charset="0"/>
              <a:cs typeface="Helvetica"/>
            </a:endParaRPr>
          </a:p>
          <a:p>
            <a:endParaRPr lang="en-US" sz="1600" dirty="0">
              <a:solidFill>
                <a:prstClr val="black"/>
              </a:solidFill>
              <a:latin typeface="Helvetica"/>
              <a:cs typeface="Helvetica"/>
            </a:endParaRPr>
          </a:p>
          <a:p>
            <a:endParaRPr lang="it-IT" sz="1600" dirty="0" smtClean="0">
              <a:solidFill>
                <a:prstClr val="black"/>
              </a:solidFill>
              <a:latin typeface="Helvetica"/>
              <a:cs typeface="Helvetica"/>
            </a:endParaRPr>
          </a:p>
          <a:p>
            <a:endParaRPr lang="it-IT" sz="1600" dirty="0" smtClean="0">
              <a:solidFill>
                <a:prstClr val="black"/>
              </a:solidFill>
              <a:latin typeface="Helvetica"/>
              <a:cs typeface="Helvetica"/>
            </a:endParaRPr>
          </a:p>
        </p:txBody>
      </p:sp>
    </p:spTree>
    <p:extLst>
      <p:ext uri="{BB962C8B-B14F-4D97-AF65-F5344CB8AC3E}">
        <p14:creationId xmlns:p14="http://schemas.microsoft.com/office/powerpoint/2010/main" val="32147540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237752" cy="400110"/>
          </a:xfrm>
          <a:prstGeom prst="rect">
            <a:avLst/>
          </a:prstGeom>
          <a:noFill/>
        </p:spPr>
        <p:txBody>
          <a:bodyPr wrap="square" rtlCol="0">
            <a:spAutoFit/>
          </a:bodyPr>
          <a:lstStyle/>
          <a:p>
            <a:r>
              <a:rPr lang="it-IT" sz="2000" b="1" i="1" dirty="0" smtClean="0">
                <a:solidFill>
                  <a:srgbClr val="38A748"/>
                </a:solidFill>
                <a:latin typeface="Cambria"/>
                <a:cs typeface="Cambria"/>
              </a:rPr>
              <a:t>Accounting and Reporting </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11</a:t>
            </a:fld>
            <a:endParaRPr lang="it-IT" sz="1200" dirty="0">
              <a:solidFill>
                <a:srgbClr val="003374"/>
              </a:solidFill>
              <a:latin typeface="Calibri light"/>
              <a:cs typeface="Calibri light"/>
            </a:endParaRPr>
          </a:p>
        </p:txBody>
      </p:sp>
      <p:sp>
        <p:nvSpPr>
          <p:cNvPr id="6" name="CasellaDiTesto 5"/>
          <p:cNvSpPr txBox="1"/>
          <p:nvPr/>
        </p:nvSpPr>
        <p:spPr>
          <a:xfrm>
            <a:off x="781050" y="1276350"/>
            <a:ext cx="7705725" cy="4708981"/>
          </a:xfrm>
          <a:prstGeom prst="rect">
            <a:avLst/>
          </a:prstGeom>
          <a:noFill/>
        </p:spPr>
        <p:txBody>
          <a:bodyPr wrap="square" rtlCol="0">
            <a:spAutoFit/>
          </a:bodyPr>
          <a:lstStyle/>
          <a:p>
            <a:pPr algn="ctr">
              <a:buFont typeface="Arial" charset="0"/>
              <a:buNone/>
            </a:pPr>
            <a:r>
              <a:rPr lang="en-GB" altLang="en-US" sz="2800" b="1" dirty="0" smtClean="0">
                <a:solidFill>
                  <a:prstClr val="black"/>
                </a:solidFill>
                <a:latin typeface="Cambria" panose="02040503050406030204" pitchFamily="18" charset="0"/>
                <a:ea typeface="ＭＳ Ｐゴシック" pitchFamily="34" charset="-128"/>
              </a:rPr>
              <a:t>Scheme of costs</a:t>
            </a:r>
            <a:endParaRPr lang="en-GB" altLang="en-US" sz="2800" b="1" dirty="0">
              <a:solidFill>
                <a:prstClr val="black"/>
              </a:solidFill>
              <a:latin typeface="Cambria" panose="02040503050406030204" pitchFamily="18" charset="0"/>
              <a:ea typeface="ＭＳ Ｐゴシック" pitchFamily="34" charset="-128"/>
            </a:endParaRPr>
          </a:p>
          <a:p>
            <a:endParaRPr lang="en-GB" altLang="en-US" sz="1600" dirty="0">
              <a:solidFill>
                <a:prstClr val="black"/>
              </a:solidFill>
              <a:latin typeface="Cambria" panose="02040503050406030204" pitchFamily="18" charset="0"/>
              <a:ea typeface="ＭＳ Ｐゴシック" pitchFamily="34" charset="-128"/>
            </a:endParaRPr>
          </a:p>
          <a:p>
            <a:pPr marL="342900" indent="-342900">
              <a:buFont typeface="Wingdings" panose="05000000000000000000" pitchFamily="2" charset="2"/>
              <a:buChar char="Ø"/>
            </a:pPr>
            <a:r>
              <a:rPr lang="en-GB" altLang="en-US" sz="2000" b="1" u="sng" dirty="0" smtClean="0">
                <a:solidFill>
                  <a:prstClr val="black"/>
                </a:solidFill>
                <a:latin typeface="Cambria" panose="02040503050406030204" pitchFamily="18" charset="0"/>
                <a:ea typeface="ＭＳ Ｐゴシック" pitchFamily="34" charset="-128"/>
              </a:rPr>
              <a:t>Direct costs</a:t>
            </a:r>
            <a:r>
              <a:rPr lang="en-GB" altLang="en-US" sz="2000" b="1" dirty="0" smtClean="0">
                <a:solidFill>
                  <a:prstClr val="black"/>
                </a:solidFill>
                <a:latin typeface="Cambria" panose="02040503050406030204" pitchFamily="18" charset="0"/>
                <a:ea typeface="ＭＳ Ｐゴシック" pitchFamily="34" charset="-128"/>
              </a:rPr>
              <a:t>: </a:t>
            </a:r>
            <a:r>
              <a:rPr lang="en-GB" altLang="en-US" sz="2000" dirty="0" smtClean="0">
                <a:solidFill>
                  <a:prstClr val="black"/>
                </a:solidFill>
                <a:latin typeface="Cambria" panose="02040503050406030204" pitchFamily="18" charset="0"/>
                <a:ea typeface="ＭＳ Ｐゴシック" pitchFamily="34" charset="-128"/>
              </a:rPr>
              <a:t>those specific costs which are directly linked to the implementation of the action and can therefore be attributed directly to it. These include:</a:t>
            </a:r>
            <a:r>
              <a:rPr lang="en-GB" altLang="en-US" sz="2000" b="1" dirty="0" smtClean="0">
                <a:solidFill>
                  <a:prstClr val="black"/>
                </a:solidFill>
                <a:latin typeface="Cambria" panose="02040503050406030204" pitchFamily="18" charset="0"/>
                <a:ea typeface="ＭＳ Ｐゴシック" pitchFamily="34" charset="-128"/>
              </a:rPr>
              <a:t> </a:t>
            </a:r>
          </a:p>
          <a:p>
            <a:pPr marL="800100" lvl="1" indent="-342900">
              <a:buFont typeface="Wingdings" panose="05000000000000000000" pitchFamily="2" charset="2"/>
              <a:buChar char="Ø"/>
            </a:pPr>
            <a:r>
              <a:rPr lang="en-GB" altLang="en-US" sz="2000" b="1" dirty="0" smtClean="0">
                <a:solidFill>
                  <a:prstClr val="black"/>
                </a:solidFill>
                <a:latin typeface="Cambria" panose="02040503050406030204" pitchFamily="18" charset="0"/>
                <a:ea typeface="ＭＳ Ｐゴシック" pitchFamily="34" charset="-128"/>
              </a:rPr>
              <a:t>Staff costs</a:t>
            </a:r>
          </a:p>
          <a:p>
            <a:pPr marL="800100" lvl="1" indent="-342900">
              <a:buFont typeface="Wingdings" panose="05000000000000000000" pitchFamily="2" charset="2"/>
              <a:buChar char="Ø"/>
            </a:pPr>
            <a:r>
              <a:rPr lang="en-GB" altLang="en-US" sz="2000" b="1" dirty="0" smtClean="0">
                <a:solidFill>
                  <a:prstClr val="black"/>
                </a:solidFill>
                <a:latin typeface="Cambria" panose="02040503050406030204" pitchFamily="18" charset="0"/>
                <a:ea typeface="ＭＳ Ｐゴシック" pitchFamily="34" charset="-128"/>
              </a:rPr>
              <a:t>Travel, </a:t>
            </a:r>
            <a:r>
              <a:rPr lang="en-GB" altLang="en-US" sz="2000" b="1" dirty="0" err="1" smtClean="0">
                <a:solidFill>
                  <a:prstClr val="black"/>
                </a:solidFill>
                <a:latin typeface="Cambria" panose="02040503050406030204" pitchFamily="18" charset="0"/>
                <a:ea typeface="ＭＳ Ｐゴシック" pitchFamily="34" charset="-128"/>
              </a:rPr>
              <a:t>accomodation</a:t>
            </a:r>
            <a:r>
              <a:rPr lang="en-GB" altLang="en-US" sz="2000" b="1" dirty="0" smtClean="0">
                <a:solidFill>
                  <a:prstClr val="black"/>
                </a:solidFill>
                <a:latin typeface="Cambria" panose="02040503050406030204" pitchFamily="18" charset="0"/>
                <a:ea typeface="ＭＳ Ｐゴシック" pitchFamily="34" charset="-128"/>
              </a:rPr>
              <a:t> and subsistence allowance</a:t>
            </a:r>
          </a:p>
          <a:p>
            <a:pPr marL="800100" lvl="1" indent="-342900">
              <a:buFont typeface="Wingdings" panose="05000000000000000000" pitchFamily="2" charset="2"/>
              <a:buChar char="Ø"/>
            </a:pPr>
            <a:r>
              <a:rPr lang="en-GB" altLang="en-US" sz="2000" b="1" dirty="0" smtClean="0">
                <a:solidFill>
                  <a:prstClr val="black"/>
                </a:solidFill>
                <a:latin typeface="Cambria" panose="02040503050406030204" pitchFamily="18" charset="0"/>
                <a:ea typeface="ＭＳ Ｐゴシック" pitchFamily="34" charset="-128"/>
              </a:rPr>
              <a:t>Costs of services</a:t>
            </a:r>
          </a:p>
          <a:p>
            <a:pPr marL="800100" lvl="1" indent="-342900">
              <a:buFont typeface="Wingdings" panose="05000000000000000000" pitchFamily="2" charset="2"/>
              <a:buChar char="Ø"/>
            </a:pPr>
            <a:r>
              <a:rPr lang="en-GB" altLang="en-US" sz="2000" b="1" dirty="0" smtClean="0">
                <a:solidFill>
                  <a:prstClr val="black"/>
                </a:solidFill>
                <a:latin typeface="Cambria" panose="02040503050406030204" pitchFamily="18" charset="0"/>
                <a:ea typeface="ＭＳ Ｐゴシック" pitchFamily="34" charset="-128"/>
              </a:rPr>
              <a:t>Administration costs </a:t>
            </a:r>
          </a:p>
          <a:p>
            <a:pPr lvl="1"/>
            <a:endParaRPr lang="en-GB" altLang="en-US" sz="2000" dirty="0">
              <a:solidFill>
                <a:prstClr val="black"/>
              </a:solidFill>
              <a:latin typeface="Cambria" panose="02040503050406030204" pitchFamily="18" charset="0"/>
              <a:ea typeface="ＭＳ Ｐゴシック" pitchFamily="34" charset="-128"/>
            </a:endParaRPr>
          </a:p>
          <a:p>
            <a:pPr marL="342900" indent="-342900">
              <a:buFont typeface="Wingdings" panose="05000000000000000000" pitchFamily="2" charset="2"/>
              <a:buChar char="Ø"/>
            </a:pPr>
            <a:r>
              <a:rPr lang="en-GB" altLang="en-US" sz="2000" b="1" u="sng" dirty="0" smtClean="0">
                <a:solidFill>
                  <a:prstClr val="black"/>
                </a:solidFill>
                <a:latin typeface="Cambria" panose="02040503050406030204" pitchFamily="18" charset="0"/>
                <a:ea typeface="ＭＳ Ｐゴシック" pitchFamily="34" charset="-128"/>
              </a:rPr>
              <a:t>Indirect costs</a:t>
            </a:r>
            <a:r>
              <a:rPr lang="en-GB" altLang="en-US" sz="2000" b="1" dirty="0" smtClean="0">
                <a:solidFill>
                  <a:prstClr val="black"/>
                </a:solidFill>
                <a:latin typeface="Cambria" panose="02040503050406030204" pitchFamily="18" charset="0"/>
                <a:ea typeface="ＭＳ Ｐゴシック" pitchFamily="34" charset="-128"/>
              </a:rPr>
              <a:t>: </a:t>
            </a:r>
            <a:r>
              <a:rPr lang="en-GB" altLang="en-US" sz="2000" dirty="0" smtClean="0">
                <a:solidFill>
                  <a:prstClr val="black"/>
                </a:solidFill>
                <a:latin typeface="Cambria" panose="02040503050406030204" pitchFamily="18" charset="0"/>
                <a:ea typeface="ＭＳ Ｐゴシック" pitchFamily="34" charset="-128"/>
              </a:rPr>
              <a:t>those costs which are not specifically linked to the implementation of the action and which therefore cannot be attributed directly to it. These include:</a:t>
            </a:r>
          </a:p>
          <a:p>
            <a:pPr marL="800100" lvl="1" indent="-342900">
              <a:buFont typeface="Wingdings" panose="05000000000000000000" pitchFamily="2" charset="2"/>
              <a:buChar char="Ø"/>
            </a:pPr>
            <a:r>
              <a:rPr lang="en-GB" altLang="en-US" sz="2000" b="1" dirty="0" smtClean="0">
                <a:solidFill>
                  <a:prstClr val="black"/>
                </a:solidFill>
                <a:latin typeface="Cambria" panose="02040503050406030204" pitchFamily="18" charset="0"/>
                <a:ea typeface="ＭＳ Ｐゴシック" pitchFamily="34" charset="-128"/>
              </a:rPr>
              <a:t>Overheads</a:t>
            </a:r>
            <a:r>
              <a:rPr lang="en-GB" altLang="en-US" sz="2000" dirty="0" smtClean="0">
                <a:solidFill>
                  <a:prstClr val="black"/>
                </a:solidFill>
                <a:latin typeface="Cambria" panose="02040503050406030204" pitchFamily="18" charset="0"/>
                <a:ea typeface="ＭＳ Ｐゴシック" pitchFamily="34" charset="-128"/>
              </a:rPr>
              <a:t> </a:t>
            </a:r>
            <a:endParaRPr lang="it-IT" sz="1600" dirty="0" smtClean="0">
              <a:solidFill>
                <a:prstClr val="black"/>
              </a:solidFill>
              <a:latin typeface="Helvetica"/>
              <a:cs typeface="Helvetica"/>
            </a:endParaRPr>
          </a:p>
          <a:p>
            <a:endParaRPr lang="it-IT" sz="1600" dirty="0" smtClean="0">
              <a:solidFill>
                <a:prstClr val="black"/>
              </a:solidFill>
              <a:latin typeface="Helvetica"/>
              <a:cs typeface="Helvetica"/>
            </a:endParaRPr>
          </a:p>
        </p:txBody>
      </p:sp>
    </p:spTree>
    <p:extLst>
      <p:ext uri="{BB962C8B-B14F-4D97-AF65-F5344CB8AC3E}">
        <p14:creationId xmlns:p14="http://schemas.microsoft.com/office/powerpoint/2010/main" val="35394704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237752" cy="400110"/>
          </a:xfrm>
          <a:prstGeom prst="rect">
            <a:avLst/>
          </a:prstGeom>
          <a:noFill/>
        </p:spPr>
        <p:txBody>
          <a:bodyPr wrap="square" rtlCol="0">
            <a:spAutoFit/>
          </a:bodyPr>
          <a:lstStyle/>
          <a:p>
            <a:r>
              <a:rPr lang="it-IT" sz="2000" b="1" i="1" dirty="0" smtClean="0">
                <a:solidFill>
                  <a:srgbClr val="38A748"/>
                </a:solidFill>
                <a:latin typeface="Cambria"/>
                <a:cs typeface="Cambria"/>
              </a:rPr>
              <a:t>Accounting and Reporting </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12</a:t>
            </a:fld>
            <a:endParaRPr lang="it-IT" sz="1200" dirty="0">
              <a:solidFill>
                <a:srgbClr val="003374"/>
              </a:solidFill>
              <a:latin typeface="Calibri light"/>
              <a:cs typeface="Calibri light"/>
            </a:endParaRPr>
          </a:p>
        </p:txBody>
      </p:sp>
      <p:sp>
        <p:nvSpPr>
          <p:cNvPr id="6" name="CasellaDiTesto 5"/>
          <p:cNvSpPr txBox="1"/>
          <p:nvPr/>
        </p:nvSpPr>
        <p:spPr>
          <a:xfrm>
            <a:off x="781050" y="1276350"/>
            <a:ext cx="7705725" cy="4647426"/>
          </a:xfrm>
          <a:prstGeom prst="rect">
            <a:avLst/>
          </a:prstGeom>
          <a:noFill/>
        </p:spPr>
        <p:txBody>
          <a:bodyPr wrap="square" rtlCol="0">
            <a:spAutoFit/>
          </a:bodyPr>
          <a:lstStyle/>
          <a:p>
            <a:pPr algn="ctr">
              <a:buFont typeface="Arial" charset="0"/>
              <a:buNone/>
            </a:pPr>
            <a:r>
              <a:rPr lang="en-GB" altLang="en-US" sz="2800" b="1" dirty="0" smtClean="0">
                <a:latin typeface="Cambria" panose="02040503050406030204" pitchFamily="18" charset="0"/>
                <a:ea typeface="ＭＳ Ｐゴシック" pitchFamily="34" charset="-128"/>
              </a:rPr>
              <a:t>General rules</a:t>
            </a:r>
            <a:endParaRPr lang="en-GB" altLang="en-US" sz="2800" b="1" dirty="0">
              <a:latin typeface="Cambria" panose="02040503050406030204" pitchFamily="18" charset="0"/>
              <a:ea typeface="ＭＳ Ｐゴシック" pitchFamily="34" charset="-128"/>
            </a:endParaRPr>
          </a:p>
          <a:p>
            <a:endParaRPr lang="en-GB" altLang="en-US" sz="1600" dirty="0">
              <a:latin typeface="Cambria" panose="02040503050406030204" pitchFamily="18" charset="0"/>
              <a:ea typeface="ＭＳ Ｐゴシック" pitchFamily="34" charset="-128"/>
            </a:endParaRPr>
          </a:p>
          <a:p>
            <a:pPr marL="342900" indent="-342900">
              <a:buFont typeface="Wingdings" panose="05000000000000000000" pitchFamily="2" charset="2"/>
              <a:buChar char="Ø"/>
            </a:pPr>
            <a:r>
              <a:rPr lang="en-GB" altLang="en-US" sz="2000" b="1" dirty="0">
                <a:latin typeface="Cambria" panose="02040503050406030204" pitchFamily="18" charset="0"/>
                <a:ea typeface="ＭＳ Ｐゴシック" pitchFamily="34" charset="-128"/>
              </a:rPr>
              <a:t>Invoices</a:t>
            </a:r>
            <a:r>
              <a:rPr lang="en-GB" altLang="en-US" sz="2000" dirty="0">
                <a:latin typeface="Cambria" panose="02040503050406030204" pitchFamily="18" charset="0"/>
                <a:ea typeface="ＭＳ Ｐゴシック" pitchFamily="34" charset="-128"/>
              </a:rPr>
              <a:t> should </a:t>
            </a:r>
            <a:r>
              <a:rPr lang="en-GB" altLang="en-US" sz="2000" b="1" dirty="0">
                <a:latin typeface="Cambria" panose="02040503050406030204" pitchFamily="18" charset="0"/>
                <a:ea typeface="ＭＳ Ｐゴシック" pitchFamily="34" charset="-128"/>
              </a:rPr>
              <a:t>clearly refer to the project</a:t>
            </a:r>
            <a:r>
              <a:rPr lang="en-GB" altLang="en-US" sz="2000" dirty="0">
                <a:latin typeface="Cambria" panose="02040503050406030204" pitchFamily="18" charset="0"/>
                <a:ea typeface="ＭＳ Ｐゴシック" pitchFamily="34" charset="-128"/>
              </a:rPr>
              <a:t>;</a:t>
            </a:r>
          </a:p>
          <a:p>
            <a:pPr marL="342900" indent="-342900">
              <a:buFont typeface="Wingdings" panose="05000000000000000000" pitchFamily="2" charset="2"/>
              <a:buChar char="Ø"/>
            </a:pPr>
            <a:r>
              <a:rPr lang="en-GB" altLang="en-US" sz="2000" dirty="0">
                <a:latin typeface="Cambria" panose="02040503050406030204" pitchFamily="18" charset="0"/>
                <a:ea typeface="ＭＳ Ｐゴシック" pitchFamily="34" charset="-128"/>
              </a:rPr>
              <a:t>The expenses should be </a:t>
            </a:r>
            <a:r>
              <a:rPr lang="en-GB" altLang="en-US" sz="2000" b="1" dirty="0">
                <a:latin typeface="Cambria" panose="02040503050406030204" pitchFamily="18" charset="0"/>
                <a:ea typeface="ＭＳ Ｐゴシック" pitchFamily="34" charset="-128"/>
              </a:rPr>
              <a:t>clearly related to the project</a:t>
            </a:r>
            <a:r>
              <a:rPr lang="en-GB" altLang="en-US" sz="2000" dirty="0">
                <a:latin typeface="Cambria" panose="02040503050406030204" pitchFamily="18" charset="0"/>
                <a:ea typeface="ＭＳ Ｐゴシック" pitchFamily="34" charset="-128"/>
              </a:rPr>
              <a:t>, </a:t>
            </a:r>
            <a:r>
              <a:rPr lang="en-GB" altLang="en-US" sz="2000" b="1" dirty="0">
                <a:latin typeface="Cambria" panose="02040503050406030204" pitchFamily="18" charset="0"/>
                <a:ea typeface="ＭＳ Ｐゴシック" pitchFamily="34" charset="-128"/>
              </a:rPr>
              <a:t>accounted in a specific expense category</a:t>
            </a:r>
            <a:r>
              <a:rPr lang="en-GB" altLang="en-US" sz="2000" dirty="0">
                <a:latin typeface="Cambria" panose="02040503050406030204" pitchFamily="18" charset="0"/>
                <a:ea typeface="ＭＳ Ｐゴシック" pitchFamily="34" charset="-128"/>
              </a:rPr>
              <a:t> and preferably paid through a dedicated </a:t>
            </a:r>
            <a:r>
              <a:rPr lang="en-GB" altLang="en-US" sz="2000" dirty="0" smtClean="0">
                <a:latin typeface="Cambria" panose="02040503050406030204" pitchFamily="18" charset="0"/>
                <a:ea typeface="ＭＳ Ｐゴシック" pitchFamily="34" charset="-128"/>
              </a:rPr>
              <a:t>account</a:t>
            </a:r>
            <a:endParaRPr lang="en-GB" altLang="en-US" sz="2000" dirty="0">
              <a:latin typeface="Cambria" panose="02040503050406030204" pitchFamily="18" charset="0"/>
              <a:ea typeface="ＭＳ Ｐゴシック" pitchFamily="34" charset="-128"/>
            </a:endParaRPr>
          </a:p>
          <a:p>
            <a:pPr marL="342900" indent="-342900">
              <a:buFont typeface="Wingdings" panose="05000000000000000000" pitchFamily="2" charset="2"/>
              <a:buChar char="Ø"/>
            </a:pPr>
            <a:r>
              <a:rPr lang="en-GB" altLang="en-US" sz="2000" b="1" dirty="0">
                <a:latin typeface="Cambria" panose="02040503050406030204" pitchFamily="18" charset="0"/>
                <a:ea typeface="ＭＳ Ｐゴシック" pitchFamily="34" charset="-128"/>
              </a:rPr>
              <a:t>Original version of invoices, proofs of payment and of all the justifying documentation </a:t>
            </a:r>
            <a:r>
              <a:rPr lang="en-GB" altLang="en-US" sz="2000" dirty="0" smtClean="0">
                <a:latin typeface="Cambria" panose="02040503050406030204" pitchFamily="18" charset="0"/>
                <a:ea typeface="ＭＳ Ｐゴシック" pitchFamily="34" charset="-128"/>
              </a:rPr>
              <a:t>must be </a:t>
            </a:r>
            <a:r>
              <a:rPr lang="en-GB" altLang="en-US" sz="2000" b="1" dirty="0">
                <a:latin typeface="Cambria" panose="02040503050406030204" pitchFamily="18" charset="0"/>
                <a:ea typeface="ＭＳ Ｐゴシック" pitchFamily="34" charset="-128"/>
              </a:rPr>
              <a:t>kept </a:t>
            </a:r>
            <a:r>
              <a:rPr lang="en-GB" altLang="en-US" sz="2000" b="1" dirty="0" smtClean="0">
                <a:latin typeface="Cambria" panose="02040503050406030204" pitchFamily="18" charset="0"/>
                <a:ea typeface="ＭＳ Ｐゴシック" pitchFamily="34" charset="-128"/>
              </a:rPr>
              <a:t>for 5 </a:t>
            </a:r>
            <a:r>
              <a:rPr lang="en-GB" altLang="en-US" sz="2000" b="1" dirty="0">
                <a:latin typeface="Cambria" panose="02040503050406030204" pitchFamily="18" charset="0"/>
                <a:ea typeface="ＭＳ Ｐゴシック" pitchFamily="34" charset="-128"/>
              </a:rPr>
              <a:t>years </a:t>
            </a:r>
            <a:r>
              <a:rPr lang="en-GB" altLang="en-US" sz="2000" dirty="0" smtClean="0">
                <a:latin typeface="Cambria" panose="02040503050406030204" pitchFamily="18" charset="0"/>
                <a:ea typeface="ＭＳ Ｐゴシック" pitchFamily="34" charset="-128"/>
              </a:rPr>
              <a:t>following </a:t>
            </a:r>
            <a:r>
              <a:rPr lang="en-GB" altLang="en-US" sz="2000" dirty="0">
                <a:latin typeface="Cambria" panose="02040503050406030204" pitchFamily="18" charset="0"/>
                <a:ea typeface="ＭＳ Ｐゴシック" pitchFamily="34" charset="-128"/>
              </a:rPr>
              <a:t>the final </a:t>
            </a:r>
            <a:r>
              <a:rPr lang="en-GB" altLang="en-US" sz="2000" dirty="0" smtClean="0">
                <a:latin typeface="Cambria" panose="02040503050406030204" pitchFamily="18" charset="0"/>
                <a:ea typeface="ＭＳ Ｐゴシック" pitchFamily="34" charset="-128"/>
              </a:rPr>
              <a:t>payment (during </a:t>
            </a:r>
            <a:r>
              <a:rPr lang="en-GB" altLang="en-US" sz="2000" dirty="0">
                <a:latin typeface="Cambria" panose="02040503050406030204" pitchFamily="18" charset="0"/>
                <a:ea typeface="ＭＳ Ｐゴシック" pitchFamily="34" charset="-128"/>
              </a:rPr>
              <a:t>this period the EC may undertake checks or </a:t>
            </a:r>
            <a:r>
              <a:rPr lang="en-GB" altLang="en-US" sz="2000" dirty="0" smtClean="0">
                <a:latin typeface="Cambria" panose="02040503050406030204" pitchFamily="18" charset="0"/>
                <a:ea typeface="ＭＳ Ｐゴシック" pitchFamily="34" charset="-128"/>
              </a:rPr>
              <a:t>audit)</a:t>
            </a:r>
            <a:endParaRPr lang="en-GB" altLang="en-US" sz="2000" dirty="0">
              <a:solidFill>
                <a:srgbClr val="FF0000"/>
              </a:solidFill>
              <a:latin typeface="Cambria" panose="02040503050406030204" pitchFamily="18" charset="0"/>
              <a:ea typeface="ＭＳ Ｐゴシック" pitchFamily="34" charset="-128"/>
            </a:endParaRPr>
          </a:p>
          <a:p>
            <a:pPr marL="342900" indent="-342900">
              <a:buFont typeface="Wingdings" panose="05000000000000000000" pitchFamily="2" charset="2"/>
              <a:buChar char="Ø"/>
            </a:pPr>
            <a:r>
              <a:rPr lang="en-GB" altLang="en-US" sz="2000" b="1" dirty="0">
                <a:latin typeface="Cambria" panose="02040503050406030204" pitchFamily="18" charset="0"/>
                <a:ea typeface="ＭＳ Ｐゴシック" pitchFamily="34" charset="-128"/>
              </a:rPr>
              <a:t>Electronic copies of invoices</a:t>
            </a:r>
            <a:r>
              <a:rPr lang="en-GB" altLang="en-US" sz="2000" dirty="0">
                <a:latin typeface="Cambria" panose="02040503050406030204" pitchFamily="18" charset="0"/>
                <a:ea typeface="ＭＳ Ｐゴシック" pitchFamily="34" charset="-128"/>
              </a:rPr>
              <a:t>, proofs of payment and of all the justifying documentation should be sent to </a:t>
            </a:r>
            <a:r>
              <a:rPr lang="en-GB" altLang="en-US" sz="2000" dirty="0" smtClean="0">
                <a:latin typeface="Cambria" panose="02040503050406030204" pitchFamily="18" charset="0"/>
                <a:ea typeface="ＭＳ Ｐゴシック" pitchFamily="34" charset="-128"/>
              </a:rPr>
              <a:t>INAPP duly on time before </a:t>
            </a:r>
            <a:r>
              <a:rPr lang="en-GB" altLang="en-US" sz="2000" dirty="0">
                <a:latin typeface="Cambria" panose="02040503050406030204" pitchFamily="18" charset="0"/>
                <a:ea typeface="ＭＳ Ｐゴシック" pitchFamily="34" charset="-128"/>
              </a:rPr>
              <a:t>each </a:t>
            </a:r>
            <a:r>
              <a:rPr lang="en-GB" altLang="en-US" sz="2000" dirty="0" smtClean="0">
                <a:latin typeface="Cambria" panose="02040503050406030204" pitchFamily="18" charset="0"/>
                <a:ea typeface="ＭＳ Ｐゴシック" pitchFamily="34" charset="-128"/>
              </a:rPr>
              <a:t>request </a:t>
            </a:r>
            <a:r>
              <a:rPr lang="en-GB" altLang="en-US" sz="2000" dirty="0">
                <a:latin typeface="Cambria" panose="02040503050406030204" pitchFamily="18" charset="0"/>
                <a:ea typeface="ＭＳ Ｐゴシック" pitchFamily="34" charset="-128"/>
              </a:rPr>
              <a:t>of </a:t>
            </a:r>
            <a:r>
              <a:rPr lang="en-GB" altLang="en-US" sz="2000" dirty="0" smtClean="0">
                <a:latin typeface="Cambria" panose="02040503050406030204" pitchFamily="18" charset="0"/>
                <a:ea typeface="ＭＳ Ｐゴシック" pitchFamily="34" charset="-128"/>
              </a:rPr>
              <a:t>payment to EC is submitted </a:t>
            </a:r>
            <a:endParaRPr lang="en-GB" altLang="en-US" sz="2000" dirty="0">
              <a:latin typeface="Cambria" panose="02040503050406030204" pitchFamily="18" charset="0"/>
              <a:ea typeface="ＭＳ Ｐゴシック" pitchFamily="34" charset="-128"/>
            </a:endParaRPr>
          </a:p>
          <a:p>
            <a:endParaRPr lang="it-IT" sz="1600" dirty="0" smtClean="0">
              <a:solidFill>
                <a:prstClr val="black"/>
              </a:solidFill>
              <a:latin typeface="Helvetica"/>
              <a:cs typeface="Helvetica"/>
            </a:endParaRPr>
          </a:p>
          <a:p>
            <a:endParaRPr lang="it-IT" sz="1600" dirty="0" smtClean="0">
              <a:solidFill>
                <a:prstClr val="black"/>
              </a:solidFill>
              <a:latin typeface="Helvetica"/>
              <a:cs typeface="Helvetica"/>
            </a:endParaRPr>
          </a:p>
        </p:txBody>
      </p:sp>
    </p:spTree>
    <p:extLst>
      <p:ext uri="{BB962C8B-B14F-4D97-AF65-F5344CB8AC3E}">
        <p14:creationId xmlns:p14="http://schemas.microsoft.com/office/powerpoint/2010/main" val="17861122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237752" cy="400110"/>
          </a:xfrm>
          <a:prstGeom prst="rect">
            <a:avLst/>
          </a:prstGeom>
          <a:noFill/>
        </p:spPr>
        <p:txBody>
          <a:bodyPr wrap="square" rtlCol="0">
            <a:spAutoFit/>
          </a:bodyPr>
          <a:lstStyle/>
          <a:p>
            <a:r>
              <a:rPr lang="it-IT" sz="2000" b="1" i="1" dirty="0" smtClean="0">
                <a:solidFill>
                  <a:srgbClr val="38A748"/>
                </a:solidFill>
                <a:latin typeface="Cambria"/>
                <a:cs typeface="Cambria"/>
              </a:rPr>
              <a:t>Accounting and Reporting </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13</a:t>
            </a:fld>
            <a:endParaRPr lang="it-IT" sz="1200" dirty="0">
              <a:solidFill>
                <a:srgbClr val="003374"/>
              </a:solidFill>
              <a:latin typeface="Calibri light"/>
              <a:cs typeface="Calibri light"/>
            </a:endParaRPr>
          </a:p>
        </p:txBody>
      </p:sp>
      <p:sp>
        <p:nvSpPr>
          <p:cNvPr id="6" name="CasellaDiTesto 5"/>
          <p:cNvSpPr txBox="1"/>
          <p:nvPr/>
        </p:nvSpPr>
        <p:spPr>
          <a:xfrm>
            <a:off x="719137" y="1295400"/>
            <a:ext cx="7705725" cy="4862870"/>
          </a:xfrm>
          <a:prstGeom prst="rect">
            <a:avLst/>
          </a:prstGeom>
          <a:noFill/>
        </p:spPr>
        <p:txBody>
          <a:bodyPr wrap="square" rtlCol="0">
            <a:spAutoFit/>
          </a:bodyPr>
          <a:lstStyle/>
          <a:p>
            <a:pPr algn="ctr">
              <a:buFont typeface="Arial" charset="0"/>
              <a:buNone/>
            </a:pPr>
            <a:r>
              <a:rPr lang="en-GB" altLang="en-US" sz="2800" b="1" dirty="0">
                <a:solidFill>
                  <a:prstClr val="black"/>
                </a:solidFill>
                <a:latin typeface="Cambria" panose="02040503050406030204" pitchFamily="18" charset="0"/>
                <a:ea typeface="ＭＳ Ｐゴシック" pitchFamily="34" charset="-128"/>
              </a:rPr>
              <a:t>Heading 1 - “Staff costs” – </a:t>
            </a:r>
            <a:r>
              <a:rPr lang="en-GB" altLang="en-US" sz="2800" b="1" dirty="0" smtClean="0">
                <a:solidFill>
                  <a:prstClr val="black"/>
                </a:solidFill>
                <a:latin typeface="Cambria" panose="02040503050406030204" pitchFamily="18" charset="0"/>
                <a:ea typeface="ＭＳ Ｐゴシック" pitchFamily="34" charset="-128"/>
              </a:rPr>
              <a:t>Definition (1/2) </a:t>
            </a:r>
            <a:endParaRPr lang="en-GB" altLang="en-US" sz="2800" b="1" dirty="0">
              <a:solidFill>
                <a:prstClr val="black"/>
              </a:solidFill>
              <a:latin typeface="Cambria" panose="02040503050406030204" pitchFamily="18" charset="0"/>
              <a:ea typeface="ＭＳ Ｐゴシック"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r>
              <a:rPr lang="en-US" dirty="0">
                <a:latin typeface="Cambria" panose="02040503050406030204" pitchFamily="18" charset="0"/>
              </a:rPr>
              <a:t>The costs of personnel </a:t>
            </a:r>
            <a:endParaRPr lang="en-US" dirty="0" smtClean="0">
              <a:latin typeface="Cambria" panose="02040503050406030204" pitchFamily="18" charset="0"/>
            </a:endParaRPr>
          </a:p>
          <a:p>
            <a:endParaRPr lang="en-US" dirty="0" smtClean="0">
              <a:latin typeface="Cambria" panose="02040503050406030204" pitchFamily="18" charset="0"/>
            </a:endParaRPr>
          </a:p>
          <a:p>
            <a:pPr marL="285750" indent="-285750">
              <a:buFont typeface="Wingdings" panose="05000000000000000000" pitchFamily="2" charset="2"/>
              <a:buChar char="Ø"/>
            </a:pPr>
            <a:r>
              <a:rPr lang="en-US" dirty="0" smtClean="0">
                <a:latin typeface="Cambria" panose="02040503050406030204" pitchFamily="18" charset="0"/>
              </a:rPr>
              <a:t>working </a:t>
            </a:r>
            <a:r>
              <a:rPr lang="en-US" dirty="0">
                <a:latin typeface="Cambria" panose="02040503050406030204" pitchFamily="18" charset="0"/>
              </a:rPr>
              <a:t>under </a:t>
            </a:r>
            <a:r>
              <a:rPr lang="en-US" b="1" dirty="0">
                <a:latin typeface="Cambria" panose="02040503050406030204" pitchFamily="18" charset="0"/>
              </a:rPr>
              <a:t>an employment contract </a:t>
            </a:r>
            <a:r>
              <a:rPr lang="en-US" dirty="0">
                <a:latin typeface="Cambria" panose="02040503050406030204" pitchFamily="18" charset="0"/>
              </a:rPr>
              <a:t>with the beneficiary or </a:t>
            </a:r>
            <a:r>
              <a:rPr lang="en-US" dirty="0" smtClean="0">
                <a:latin typeface="Cambria" panose="02040503050406030204" pitchFamily="18" charset="0"/>
              </a:rPr>
              <a:t>an </a:t>
            </a:r>
            <a:r>
              <a:rPr lang="en-US" b="1" dirty="0" smtClean="0">
                <a:latin typeface="Cambria" panose="02040503050406030204" pitchFamily="18" charset="0"/>
              </a:rPr>
              <a:t>equivalent </a:t>
            </a:r>
            <a:r>
              <a:rPr lang="en-US" b="1" dirty="0">
                <a:latin typeface="Cambria" panose="02040503050406030204" pitchFamily="18" charset="0"/>
              </a:rPr>
              <a:t>appointing act</a:t>
            </a:r>
            <a:r>
              <a:rPr lang="en-US" dirty="0">
                <a:latin typeface="Cambria" panose="02040503050406030204" pitchFamily="18" charset="0"/>
              </a:rPr>
              <a:t> and </a:t>
            </a:r>
            <a:r>
              <a:rPr lang="en-US" b="1" dirty="0">
                <a:latin typeface="Cambria" panose="02040503050406030204" pitchFamily="18" charset="0"/>
              </a:rPr>
              <a:t>assigned to the action</a:t>
            </a:r>
            <a:r>
              <a:rPr lang="en-US" dirty="0">
                <a:latin typeface="Cambria" panose="02040503050406030204" pitchFamily="18" charset="0"/>
              </a:rPr>
              <a:t>, </a:t>
            </a:r>
            <a:endParaRPr lang="en-US" dirty="0" smtClean="0">
              <a:latin typeface="Cambria" panose="02040503050406030204" pitchFamily="18" charset="0"/>
            </a:endParaRPr>
          </a:p>
          <a:p>
            <a:endParaRPr lang="en-US" dirty="0" smtClean="0">
              <a:latin typeface="Cambria" panose="02040503050406030204" pitchFamily="18" charset="0"/>
            </a:endParaRPr>
          </a:p>
          <a:p>
            <a:pPr marL="285750" indent="-285750">
              <a:buFont typeface="Wingdings" panose="05000000000000000000" pitchFamily="2" charset="2"/>
              <a:buChar char="Ø"/>
            </a:pPr>
            <a:r>
              <a:rPr lang="en-US" dirty="0" smtClean="0">
                <a:latin typeface="Cambria" panose="02040503050406030204" pitchFamily="18" charset="0"/>
              </a:rPr>
              <a:t>comprising </a:t>
            </a:r>
            <a:r>
              <a:rPr lang="en-US" b="1" dirty="0">
                <a:latin typeface="Cambria" panose="02040503050406030204" pitchFamily="18" charset="0"/>
              </a:rPr>
              <a:t>actual salaries plus </a:t>
            </a:r>
            <a:r>
              <a:rPr lang="en-US" b="1" dirty="0" smtClean="0">
                <a:latin typeface="Cambria" panose="02040503050406030204" pitchFamily="18" charset="0"/>
              </a:rPr>
              <a:t>social security </a:t>
            </a:r>
            <a:r>
              <a:rPr lang="en-US" b="1" dirty="0">
                <a:latin typeface="Cambria" panose="02040503050406030204" pitchFamily="18" charset="0"/>
              </a:rPr>
              <a:t>contributions and other statutory costs </a:t>
            </a:r>
            <a:r>
              <a:rPr lang="en-US" dirty="0">
                <a:latin typeface="Cambria" panose="02040503050406030204" pitchFamily="18" charset="0"/>
              </a:rPr>
              <a:t>included in the remuneration, provided </a:t>
            </a:r>
            <a:r>
              <a:rPr lang="en-US" dirty="0" smtClean="0">
                <a:latin typeface="Cambria" panose="02040503050406030204" pitchFamily="18" charset="0"/>
              </a:rPr>
              <a:t>that these </a:t>
            </a:r>
            <a:r>
              <a:rPr lang="en-US" dirty="0">
                <a:latin typeface="Cambria" panose="02040503050406030204" pitchFamily="18" charset="0"/>
              </a:rPr>
              <a:t>costs are in line with the beneficiary’s usual policy on </a:t>
            </a:r>
            <a:r>
              <a:rPr lang="en-US" dirty="0" smtClean="0">
                <a:latin typeface="Cambria" panose="02040503050406030204" pitchFamily="18" charset="0"/>
              </a:rPr>
              <a:t>remuneration (these may also </a:t>
            </a:r>
            <a:r>
              <a:rPr lang="en-US" dirty="0">
                <a:latin typeface="Cambria" panose="02040503050406030204" pitchFamily="18" charset="0"/>
              </a:rPr>
              <a:t>include </a:t>
            </a:r>
            <a:r>
              <a:rPr lang="en-US" b="1" dirty="0">
                <a:latin typeface="Cambria" panose="02040503050406030204" pitchFamily="18" charset="0"/>
              </a:rPr>
              <a:t>additional remunerations</a:t>
            </a:r>
            <a:r>
              <a:rPr lang="en-US" dirty="0">
                <a:latin typeface="Cambria" panose="02040503050406030204" pitchFamily="18" charset="0"/>
              </a:rPr>
              <a:t>, including payments on the basis </a:t>
            </a:r>
            <a:r>
              <a:rPr lang="en-US" b="1" dirty="0">
                <a:latin typeface="Cambria" panose="02040503050406030204" pitchFamily="18" charset="0"/>
              </a:rPr>
              <a:t>of </a:t>
            </a:r>
            <a:r>
              <a:rPr lang="en-US" b="1" dirty="0" smtClean="0">
                <a:latin typeface="Cambria" panose="02040503050406030204" pitchFamily="18" charset="0"/>
              </a:rPr>
              <a:t>supplementary contracts</a:t>
            </a:r>
            <a:r>
              <a:rPr lang="en-US" dirty="0" smtClean="0">
                <a:latin typeface="Cambria" panose="02040503050406030204" pitchFamily="18" charset="0"/>
              </a:rPr>
              <a:t> </a:t>
            </a:r>
            <a:r>
              <a:rPr lang="en-US" dirty="0">
                <a:latin typeface="Cambria" panose="02040503050406030204" pitchFamily="18" charset="0"/>
              </a:rPr>
              <a:t>regardless of the nature of those contracts, provided that they are paid in a </a:t>
            </a:r>
            <a:r>
              <a:rPr lang="en-US" dirty="0" smtClean="0">
                <a:latin typeface="Cambria" panose="02040503050406030204" pitchFamily="18" charset="0"/>
              </a:rPr>
              <a:t>consistent manner </a:t>
            </a:r>
            <a:r>
              <a:rPr lang="en-US" dirty="0">
                <a:latin typeface="Cambria" panose="02040503050406030204" pitchFamily="18" charset="0"/>
              </a:rPr>
              <a:t>whenever the same kind of work or expertise is required, independently from </a:t>
            </a:r>
            <a:r>
              <a:rPr lang="en-US" dirty="0" smtClean="0">
                <a:latin typeface="Cambria" panose="02040503050406030204" pitchFamily="18" charset="0"/>
              </a:rPr>
              <a:t>the </a:t>
            </a:r>
            <a:r>
              <a:rPr lang="it-IT" dirty="0" smtClean="0">
                <a:latin typeface="Cambria" panose="02040503050406030204" pitchFamily="18" charset="0"/>
              </a:rPr>
              <a:t>source </a:t>
            </a:r>
            <a:r>
              <a:rPr lang="it-IT" dirty="0">
                <a:latin typeface="Cambria" panose="02040503050406030204" pitchFamily="18" charset="0"/>
              </a:rPr>
              <a:t>of </a:t>
            </a:r>
            <a:r>
              <a:rPr lang="it-IT" dirty="0" err="1">
                <a:latin typeface="Cambria" panose="02040503050406030204" pitchFamily="18" charset="0"/>
              </a:rPr>
              <a:t>funding</a:t>
            </a:r>
            <a:r>
              <a:rPr lang="it-IT" dirty="0">
                <a:latin typeface="Cambria" panose="02040503050406030204" pitchFamily="18" charset="0"/>
              </a:rPr>
              <a:t> </a:t>
            </a:r>
            <a:r>
              <a:rPr lang="it-IT" dirty="0" err="1" smtClean="0">
                <a:latin typeface="Cambria" panose="02040503050406030204" pitchFamily="18" charset="0"/>
              </a:rPr>
              <a:t>used</a:t>
            </a:r>
            <a:r>
              <a:rPr lang="it-IT" dirty="0" smtClean="0">
                <a:latin typeface="Cambria" panose="02040503050406030204" pitchFamily="18" charset="0"/>
              </a:rPr>
              <a:t>)</a:t>
            </a:r>
            <a:endParaRPr lang="it-IT" dirty="0" smtClean="0">
              <a:solidFill>
                <a:prstClr val="black"/>
              </a:solidFill>
              <a:latin typeface="Cambria" panose="02040503050406030204" pitchFamily="18" charset="0"/>
              <a:cs typeface="Helvetica"/>
            </a:endParaRPr>
          </a:p>
          <a:p>
            <a:endParaRPr lang="it-IT" sz="1600" dirty="0" smtClean="0">
              <a:solidFill>
                <a:prstClr val="black"/>
              </a:solidFill>
              <a:latin typeface="Cambria" panose="02040503050406030204" pitchFamily="18" charset="0"/>
              <a:cs typeface="Helvetica"/>
            </a:endParaRPr>
          </a:p>
        </p:txBody>
      </p:sp>
    </p:spTree>
    <p:extLst>
      <p:ext uri="{BB962C8B-B14F-4D97-AF65-F5344CB8AC3E}">
        <p14:creationId xmlns:p14="http://schemas.microsoft.com/office/powerpoint/2010/main" val="4507741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237752" cy="400110"/>
          </a:xfrm>
          <a:prstGeom prst="rect">
            <a:avLst/>
          </a:prstGeom>
          <a:noFill/>
        </p:spPr>
        <p:txBody>
          <a:bodyPr wrap="square" rtlCol="0">
            <a:spAutoFit/>
          </a:bodyPr>
          <a:lstStyle/>
          <a:p>
            <a:r>
              <a:rPr lang="it-IT" sz="2000" b="1" i="1" dirty="0" smtClean="0">
                <a:solidFill>
                  <a:srgbClr val="38A748"/>
                </a:solidFill>
                <a:latin typeface="Cambria"/>
                <a:cs typeface="Cambria"/>
              </a:rPr>
              <a:t>Accounting and Reporting </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14</a:t>
            </a:fld>
            <a:endParaRPr lang="it-IT" sz="1200" dirty="0">
              <a:solidFill>
                <a:srgbClr val="003374"/>
              </a:solidFill>
              <a:latin typeface="Calibri light"/>
              <a:cs typeface="Calibri light"/>
            </a:endParaRPr>
          </a:p>
        </p:txBody>
      </p:sp>
      <p:sp>
        <p:nvSpPr>
          <p:cNvPr id="6" name="CasellaDiTesto 5"/>
          <p:cNvSpPr txBox="1"/>
          <p:nvPr/>
        </p:nvSpPr>
        <p:spPr>
          <a:xfrm>
            <a:off x="719137" y="1295400"/>
            <a:ext cx="7705725" cy="4093428"/>
          </a:xfrm>
          <a:prstGeom prst="rect">
            <a:avLst/>
          </a:prstGeom>
          <a:noFill/>
        </p:spPr>
        <p:txBody>
          <a:bodyPr wrap="square" rtlCol="0">
            <a:spAutoFit/>
          </a:bodyPr>
          <a:lstStyle/>
          <a:p>
            <a:pPr algn="ctr">
              <a:buFont typeface="Arial" charset="0"/>
              <a:buNone/>
            </a:pPr>
            <a:r>
              <a:rPr lang="en-GB" altLang="en-US" sz="2800" b="1" dirty="0">
                <a:solidFill>
                  <a:prstClr val="black"/>
                </a:solidFill>
                <a:latin typeface="Cambria" panose="02040503050406030204" pitchFamily="18" charset="0"/>
                <a:ea typeface="ＭＳ Ｐゴシック" pitchFamily="34" charset="-128"/>
              </a:rPr>
              <a:t>Heading 1 - “Staff costs” – </a:t>
            </a:r>
            <a:r>
              <a:rPr lang="en-GB" altLang="en-US" sz="2800" b="1" dirty="0" smtClean="0">
                <a:solidFill>
                  <a:prstClr val="black"/>
                </a:solidFill>
                <a:latin typeface="Cambria" panose="02040503050406030204" pitchFamily="18" charset="0"/>
                <a:ea typeface="ＭＳ Ｐゴシック" pitchFamily="34" charset="-128"/>
              </a:rPr>
              <a:t>Definition (2/2) </a:t>
            </a:r>
            <a:endParaRPr lang="en-GB" altLang="en-US" sz="2800" b="1" dirty="0">
              <a:solidFill>
                <a:prstClr val="black"/>
              </a:solidFill>
              <a:latin typeface="Cambria" panose="02040503050406030204" pitchFamily="18" charset="0"/>
              <a:ea typeface="ＭＳ Ｐゴシック"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r>
              <a:rPr lang="en-US" dirty="0">
                <a:latin typeface="Cambria" panose="02040503050406030204" pitchFamily="18" charset="0"/>
              </a:rPr>
              <a:t>The costs of </a:t>
            </a:r>
            <a:r>
              <a:rPr lang="en-US" b="1" dirty="0">
                <a:latin typeface="Cambria" panose="02040503050406030204" pitchFamily="18" charset="0"/>
              </a:rPr>
              <a:t>natural persons working under a contract </a:t>
            </a:r>
            <a:r>
              <a:rPr lang="en-US" dirty="0">
                <a:latin typeface="Cambria" panose="02040503050406030204" pitchFamily="18" charset="0"/>
              </a:rPr>
              <a:t>with the beneficiary </a:t>
            </a:r>
            <a:r>
              <a:rPr lang="en-US" b="1" dirty="0">
                <a:latin typeface="Cambria" panose="02040503050406030204" pitchFamily="18" charset="0"/>
              </a:rPr>
              <a:t>other than </a:t>
            </a:r>
            <a:r>
              <a:rPr lang="en-US" b="1" dirty="0" smtClean="0">
                <a:latin typeface="Cambria" panose="02040503050406030204" pitchFamily="18" charset="0"/>
              </a:rPr>
              <a:t>an employment </a:t>
            </a:r>
            <a:r>
              <a:rPr lang="en-US" b="1" dirty="0">
                <a:latin typeface="Cambria" panose="02040503050406030204" pitchFamily="18" charset="0"/>
              </a:rPr>
              <a:t>contract </a:t>
            </a:r>
            <a:r>
              <a:rPr lang="en-US" dirty="0">
                <a:latin typeface="Cambria" panose="02040503050406030204" pitchFamily="18" charset="0"/>
              </a:rPr>
              <a:t>may be assimilated to such costs of personnel, provided that </a:t>
            </a:r>
            <a:r>
              <a:rPr lang="en-US" dirty="0" smtClean="0">
                <a:latin typeface="Cambria" panose="02040503050406030204" pitchFamily="18" charset="0"/>
              </a:rPr>
              <a:t>the </a:t>
            </a:r>
            <a:r>
              <a:rPr lang="it-IT" b="1" dirty="0" err="1" smtClean="0">
                <a:latin typeface="Cambria" panose="02040503050406030204" pitchFamily="18" charset="0"/>
              </a:rPr>
              <a:t>following</a:t>
            </a:r>
            <a:r>
              <a:rPr lang="it-IT" b="1" dirty="0" smtClean="0">
                <a:latin typeface="Cambria" panose="02040503050406030204" pitchFamily="18" charset="0"/>
              </a:rPr>
              <a:t> </a:t>
            </a:r>
            <a:r>
              <a:rPr lang="it-IT" b="1" dirty="0" err="1">
                <a:latin typeface="Cambria" panose="02040503050406030204" pitchFamily="18" charset="0"/>
              </a:rPr>
              <a:t>conditions</a:t>
            </a:r>
            <a:r>
              <a:rPr lang="it-IT" b="1" dirty="0">
                <a:latin typeface="Cambria" panose="02040503050406030204" pitchFamily="18" charset="0"/>
              </a:rPr>
              <a:t> are </a:t>
            </a:r>
            <a:r>
              <a:rPr lang="it-IT" b="1" dirty="0" err="1">
                <a:latin typeface="Cambria" panose="02040503050406030204" pitchFamily="18" charset="0"/>
              </a:rPr>
              <a:t>fulfilled</a:t>
            </a:r>
            <a:r>
              <a:rPr lang="it-IT" dirty="0" smtClean="0">
                <a:latin typeface="Cambria" panose="02040503050406030204" pitchFamily="18" charset="0"/>
              </a:rPr>
              <a:t>:</a:t>
            </a:r>
          </a:p>
          <a:p>
            <a:endParaRPr lang="it-IT" dirty="0">
              <a:latin typeface="Cambria" panose="02040503050406030204" pitchFamily="18" charset="0"/>
            </a:endParaRPr>
          </a:p>
          <a:p>
            <a:pPr marL="285750" indent="-285750">
              <a:buFont typeface="Wingdings" panose="05000000000000000000" pitchFamily="2" charset="2"/>
              <a:buChar char="Ø"/>
            </a:pPr>
            <a:r>
              <a:rPr lang="en-US" dirty="0" smtClean="0">
                <a:latin typeface="Cambria" panose="02040503050406030204" pitchFamily="18" charset="0"/>
              </a:rPr>
              <a:t>the </a:t>
            </a:r>
            <a:r>
              <a:rPr lang="en-US" dirty="0">
                <a:latin typeface="Cambria" panose="02040503050406030204" pitchFamily="18" charset="0"/>
              </a:rPr>
              <a:t>natural person </a:t>
            </a:r>
            <a:r>
              <a:rPr lang="en-US" b="1" dirty="0">
                <a:latin typeface="Cambria" panose="02040503050406030204" pitchFamily="18" charset="0"/>
              </a:rPr>
              <a:t>works under the instructions of the beneficiary </a:t>
            </a:r>
            <a:r>
              <a:rPr lang="en-US" dirty="0">
                <a:latin typeface="Cambria" panose="02040503050406030204" pitchFamily="18" charset="0"/>
              </a:rPr>
              <a:t>and, unless </a:t>
            </a:r>
            <a:r>
              <a:rPr lang="en-US" dirty="0" smtClean="0">
                <a:latin typeface="Cambria" panose="02040503050406030204" pitchFamily="18" charset="0"/>
              </a:rPr>
              <a:t>otherwise agreed </a:t>
            </a:r>
            <a:r>
              <a:rPr lang="en-US" dirty="0">
                <a:latin typeface="Cambria" panose="02040503050406030204" pitchFamily="18" charset="0"/>
              </a:rPr>
              <a:t>with the beneficiary, </a:t>
            </a:r>
            <a:r>
              <a:rPr lang="en-US" b="1" dirty="0">
                <a:latin typeface="Cambria" panose="02040503050406030204" pitchFamily="18" charset="0"/>
              </a:rPr>
              <a:t>in the premises of the </a:t>
            </a:r>
            <a:r>
              <a:rPr lang="en-US" b="1" dirty="0" smtClean="0">
                <a:latin typeface="Cambria" panose="02040503050406030204" pitchFamily="18" charset="0"/>
              </a:rPr>
              <a:t>beneficiary</a:t>
            </a:r>
            <a:endParaRPr lang="en-US" b="1" dirty="0">
              <a:latin typeface="Cambria" panose="02040503050406030204" pitchFamily="18" charset="0"/>
            </a:endParaRPr>
          </a:p>
          <a:p>
            <a:pPr marL="285750" indent="-285750">
              <a:buFont typeface="Wingdings" panose="05000000000000000000" pitchFamily="2" charset="2"/>
              <a:buChar char="Ø"/>
            </a:pPr>
            <a:r>
              <a:rPr lang="en-US" dirty="0" smtClean="0">
                <a:latin typeface="Cambria" panose="02040503050406030204" pitchFamily="18" charset="0"/>
              </a:rPr>
              <a:t>the </a:t>
            </a:r>
            <a:r>
              <a:rPr lang="en-US" b="1" dirty="0">
                <a:latin typeface="Cambria" panose="02040503050406030204" pitchFamily="18" charset="0"/>
              </a:rPr>
              <a:t>result of the work belongs to the </a:t>
            </a:r>
            <a:r>
              <a:rPr lang="en-US" b="1" dirty="0" smtClean="0">
                <a:latin typeface="Cambria" panose="02040503050406030204" pitchFamily="18" charset="0"/>
              </a:rPr>
              <a:t>beneficiary </a:t>
            </a:r>
          </a:p>
          <a:p>
            <a:pPr marL="285750" indent="-285750">
              <a:buFont typeface="Wingdings" panose="05000000000000000000" pitchFamily="2" charset="2"/>
              <a:buChar char="Ø"/>
            </a:pPr>
            <a:r>
              <a:rPr lang="en-US" dirty="0" smtClean="0">
                <a:latin typeface="Cambria" panose="02040503050406030204" pitchFamily="18" charset="0"/>
              </a:rPr>
              <a:t>the </a:t>
            </a:r>
            <a:r>
              <a:rPr lang="en-US" b="1" dirty="0">
                <a:latin typeface="Cambria" panose="02040503050406030204" pitchFamily="18" charset="0"/>
              </a:rPr>
              <a:t>costs are not significantly different from the costs of staff </a:t>
            </a:r>
            <a:r>
              <a:rPr lang="en-US" dirty="0">
                <a:latin typeface="Cambria" panose="02040503050406030204" pitchFamily="18" charset="0"/>
              </a:rPr>
              <a:t>performing similar </a:t>
            </a:r>
            <a:r>
              <a:rPr lang="en-US" dirty="0" smtClean="0">
                <a:latin typeface="Cambria" panose="02040503050406030204" pitchFamily="18" charset="0"/>
              </a:rPr>
              <a:t>tasks under </a:t>
            </a:r>
            <a:r>
              <a:rPr lang="en-US" dirty="0">
                <a:latin typeface="Cambria" panose="02040503050406030204" pitchFamily="18" charset="0"/>
              </a:rPr>
              <a:t>an employment contract with the </a:t>
            </a:r>
            <a:r>
              <a:rPr lang="en-US" dirty="0" smtClean="0">
                <a:latin typeface="Cambria" panose="02040503050406030204" pitchFamily="18" charset="0"/>
              </a:rPr>
              <a:t>beneficiary (sound financial management)</a:t>
            </a:r>
            <a:endParaRPr lang="it-IT" dirty="0" smtClean="0">
              <a:solidFill>
                <a:prstClr val="black"/>
              </a:solidFill>
              <a:latin typeface="Cambria" panose="02040503050406030204" pitchFamily="18" charset="0"/>
              <a:cs typeface="Helvetica"/>
            </a:endParaRPr>
          </a:p>
        </p:txBody>
      </p:sp>
    </p:spTree>
    <p:extLst>
      <p:ext uri="{BB962C8B-B14F-4D97-AF65-F5344CB8AC3E}">
        <p14:creationId xmlns:p14="http://schemas.microsoft.com/office/powerpoint/2010/main" val="16029543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237752" cy="400110"/>
          </a:xfrm>
          <a:prstGeom prst="rect">
            <a:avLst/>
          </a:prstGeom>
          <a:noFill/>
        </p:spPr>
        <p:txBody>
          <a:bodyPr wrap="square" rtlCol="0">
            <a:spAutoFit/>
          </a:bodyPr>
          <a:lstStyle/>
          <a:p>
            <a:r>
              <a:rPr lang="it-IT" sz="2000" b="1" i="1" dirty="0" smtClean="0">
                <a:solidFill>
                  <a:srgbClr val="38A748"/>
                </a:solidFill>
                <a:latin typeface="Cambria"/>
                <a:cs typeface="Cambria"/>
              </a:rPr>
              <a:t>Accounting and Reporting </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15</a:t>
            </a:fld>
            <a:endParaRPr lang="it-IT" sz="1200" dirty="0">
              <a:solidFill>
                <a:srgbClr val="003374"/>
              </a:solidFill>
              <a:latin typeface="Calibri light"/>
              <a:cs typeface="Calibri light"/>
            </a:endParaRPr>
          </a:p>
        </p:txBody>
      </p:sp>
      <p:sp>
        <p:nvSpPr>
          <p:cNvPr id="6" name="CasellaDiTesto 5"/>
          <p:cNvSpPr txBox="1"/>
          <p:nvPr/>
        </p:nvSpPr>
        <p:spPr>
          <a:xfrm>
            <a:off x="781050" y="1276350"/>
            <a:ext cx="7705725" cy="4770537"/>
          </a:xfrm>
          <a:prstGeom prst="rect">
            <a:avLst/>
          </a:prstGeom>
          <a:noFill/>
        </p:spPr>
        <p:txBody>
          <a:bodyPr wrap="square" rtlCol="0">
            <a:spAutoFit/>
          </a:bodyPr>
          <a:lstStyle/>
          <a:p>
            <a:pPr algn="ctr">
              <a:buFont typeface="Arial" charset="0"/>
              <a:buNone/>
            </a:pPr>
            <a:r>
              <a:rPr lang="en-GB" altLang="en-US" sz="2800" b="1" dirty="0">
                <a:solidFill>
                  <a:prstClr val="black"/>
                </a:solidFill>
                <a:latin typeface="Cambria" panose="02040503050406030204" pitchFamily="18" charset="0"/>
                <a:ea typeface="ＭＳ Ｐゴシック" pitchFamily="34" charset="-128"/>
              </a:rPr>
              <a:t>Heading 1 - “Staff costs</a:t>
            </a:r>
            <a:r>
              <a:rPr lang="en-GB" altLang="en-US" sz="2800" b="1" dirty="0" smtClean="0">
                <a:solidFill>
                  <a:prstClr val="black"/>
                </a:solidFill>
                <a:latin typeface="Cambria" panose="02040503050406030204" pitchFamily="18" charset="0"/>
                <a:ea typeface="ＭＳ Ｐゴシック" pitchFamily="34" charset="-128"/>
              </a:rPr>
              <a:t>”</a:t>
            </a:r>
            <a:endParaRPr lang="en-GB" altLang="en-US" sz="2800" b="1" dirty="0">
              <a:solidFill>
                <a:prstClr val="black"/>
              </a:solidFill>
              <a:latin typeface="Cambria" panose="02040503050406030204" pitchFamily="18" charset="0"/>
              <a:ea typeface="ＭＳ Ｐゴシック"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smtClean="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smtClean="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r>
              <a:rPr lang="en-GB" altLang="en-US" dirty="0" smtClean="0">
                <a:solidFill>
                  <a:prstClr val="black"/>
                </a:solidFill>
                <a:latin typeface="Cambria" panose="02040503050406030204" pitchFamily="18" charset="0"/>
                <a:ea typeface="ＭＳ Ｐゴシック" panose="020B0600070205080204" pitchFamily="34" charset="-128"/>
              </a:rPr>
              <a:t>Costs need </a:t>
            </a:r>
            <a:r>
              <a:rPr lang="en-GB" altLang="en-US" dirty="0">
                <a:solidFill>
                  <a:prstClr val="black"/>
                </a:solidFill>
                <a:latin typeface="Cambria" panose="02040503050406030204" pitchFamily="18" charset="0"/>
                <a:ea typeface="ＭＳ Ｐゴシック" panose="020B0600070205080204" pitchFamily="34" charset="-128"/>
              </a:rPr>
              <a:t>be justified through:</a:t>
            </a:r>
          </a:p>
          <a:p>
            <a:pPr fontAlgn="base">
              <a:spcBef>
                <a:spcPct val="0"/>
              </a:spcBef>
              <a:spcAft>
                <a:spcPct val="0"/>
              </a:spcAft>
            </a:pPr>
            <a:endParaRPr lang="en-GB" altLang="en-US" dirty="0">
              <a:solidFill>
                <a:srgbClr val="FF0000"/>
              </a:solidFill>
              <a:latin typeface="Cambria" panose="02040503050406030204" pitchFamily="18" charset="0"/>
              <a:ea typeface="ＭＳ Ｐゴシック" panose="020B0600070205080204" pitchFamily="34" charset="-128"/>
            </a:endParaRPr>
          </a:p>
          <a:p>
            <a:pPr marL="342900" indent="-342900" fontAlgn="base">
              <a:spcBef>
                <a:spcPct val="0"/>
              </a:spcBef>
              <a:spcAft>
                <a:spcPct val="0"/>
              </a:spcAft>
              <a:buFont typeface="Wingdings" panose="05000000000000000000" pitchFamily="2" charset="2"/>
              <a:buChar char="Ø"/>
            </a:pPr>
            <a:r>
              <a:rPr lang="en-GB" altLang="en-US" b="1" dirty="0">
                <a:solidFill>
                  <a:prstClr val="black"/>
                </a:solidFill>
                <a:latin typeface="Cambria" panose="02040503050406030204" pitchFamily="18" charset="0"/>
                <a:ea typeface="ＭＳ Ｐゴシック" panose="020B0600070205080204" pitchFamily="34" charset="-128"/>
              </a:rPr>
              <a:t>Timesheets of the personnel </a:t>
            </a:r>
            <a:r>
              <a:rPr lang="en-GB" altLang="en-US" dirty="0">
                <a:solidFill>
                  <a:prstClr val="black"/>
                </a:solidFill>
                <a:latin typeface="Cambria" panose="02040503050406030204" pitchFamily="18" charset="0"/>
                <a:ea typeface="ＭＳ Ｐゴシック" panose="020B0600070205080204" pitchFamily="34" charset="-128"/>
              </a:rPr>
              <a:t>(according to a </a:t>
            </a:r>
            <a:r>
              <a:rPr lang="en-GB" altLang="en-US" dirty="0" smtClean="0">
                <a:solidFill>
                  <a:prstClr val="black"/>
                </a:solidFill>
                <a:latin typeface="Cambria" panose="02040503050406030204" pitchFamily="18" charset="0"/>
                <a:ea typeface="ＭＳ Ｐゴシック" panose="020B0600070205080204" pitchFamily="34" charset="-128"/>
              </a:rPr>
              <a:t>model </a:t>
            </a:r>
            <a:r>
              <a:rPr lang="en-GB" altLang="en-US" dirty="0">
                <a:solidFill>
                  <a:prstClr val="black"/>
                </a:solidFill>
                <a:latin typeface="Cambria" panose="02040503050406030204" pitchFamily="18" charset="0"/>
                <a:ea typeface="ＭＳ Ｐゴシック" panose="020B0600070205080204" pitchFamily="34" charset="-128"/>
              </a:rPr>
              <a:t>provided by INAPP)</a:t>
            </a:r>
          </a:p>
          <a:p>
            <a:pPr marL="342900" indent="-342900" fontAlgn="base">
              <a:spcBef>
                <a:spcPct val="0"/>
              </a:spcBef>
              <a:spcAft>
                <a:spcPct val="0"/>
              </a:spcAft>
              <a:buFont typeface="Wingdings" panose="05000000000000000000" pitchFamily="2" charset="2"/>
              <a:buChar char="Ø"/>
            </a:pPr>
            <a:endParaRPr lang="en-GB" altLang="en-US" dirty="0">
              <a:solidFill>
                <a:prstClr val="black"/>
              </a:solidFill>
              <a:latin typeface="Cambria" panose="02040503050406030204" pitchFamily="18" charset="0"/>
              <a:ea typeface="ＭＳ Ｐゴシック" panose="020B0600070205080204" pitchFamily="34" charset="-128"/>
            </a:endParaRPr>
          </a:p>
          <a:p>
            <a:pPr marL="342900" indent="-342900" fontAlgn="base">
              <a:spcBef>
                <a:spcPct val="0"/>
              </a:spcBef>
              <a:spcAft>
                <a:spcPct val="0"/>
              </a:spcAft>
              <a:buFont typeface="Wingdings" panose="05000000000000000000" pitchFamily="2" charset="2"/>
              <a:buChar char="Ø"/>
            </a:pPr>
            <a:r>
              <a:rPr lang="en-GB" altLang="en-US" b="1" dirty="0">
                <a:solidFill>
                  <a:prstClr val="black"/>
                </a:solidFill>
                <a:latin typeface="Cambria" panose="02040503050406030204" pitchFamily="18" charset="0"/>
                <a:ea typeface="ＭＳ Ｐゴシック" panose="020B0600070205080204" pitchFamily="34" charset="-128"/>
              </a:rPr>
              <a:t>Payslips</a:t>
            </a:r>
          </a:p>
          <a:p>
            <a:pPr marL="342900" indent="-342900" fontAlgn="base">
              <a:spcBef>
                <a:spcPct val="0"/>
              </a:spcBef>
              <a:spcAft>
                <a:spcPct val="0"/>
              </a:spcAft>
              <a:buFont typeface="Wingdings" panose="05000000000000000000" pitchFamily="2" charset="2"/>
              <a:buChar char="Ø"/>
            </a:pPr>
            <a:endParaRPr lang="en-GB" altLang="en-US" dirty="0">
              <a:solidFill>
                <a:prstClr val="black"/>
              </a:solidFill>
              <a:latin typeface="Cambria" panose="02040503050406030204" pitchFamily="18" charset="0"/>
              <a:ea typeface="ＭＳ Ｐゴシック" panose="020B0600070205080204" pitchFamily="34" charset="-128"/>
            </a:endParaRPr>
          </a:p>
          <a:p>
            <a:pPr marL="342900" indent="-342900" fontAlgn="base">
              <a:spcBef>
                <a:spcPct val="0"/>
              </a:spcBef>
              <a:spcAft>
                <a:spcPct val="0"/>
              </a:spcAft>
              <a:buFont typeface="Wingdings" panose="05000000000000000000" pitchFamily="2" charset="2"/>
              <a:buChar char="Ø"/>
            </a:pPr>
            <a:r>
              <a:rPr lang="it-IT" altLang="en-US" b="1" dirty="0" err="1">
                <a:solidFill>
                  <a:prstClr val="black"/>
                </a:solidFill>
                <a:latin typeface="Cambria" panose="02040503050406030204" pitchFamily="18" charset="0"/>
                <a:ea typeface="ＭＳ Ｐゴシック" panose="020B0600070205080204" pitchFamily="34" charset="-128"/>
              </a:rPr>
              <a:t>Basis</a:t>
            </a:r>
            <a:r>
              <a:rPr lang="it-IT" altLang="en-US" b="1" dirty="0">
                <a:solidFill>
                  <a:prstClr val="black"/>
                </a:solidFill>
                <a:latin typeface="Cambria" panose="02040503050406030204" pitchFamily="18" charset="0"/>
                <a:ea typeface="ＭＳ Ｐゴシック" panose="020B0600070205080204" pitchFamily="34" charset="-128"/>
              </a:rPr>
              <a:t> for </a:t>
            </a:r>
            <a:r>
              <a:rPr lang="it-IT" altLang="en-US" b="1" dirty="0" err="1">
                <a:solidFill>
                  <a:prstClr val="black"/>
                </a:solidFill>
                <a:latin typeface="Cambria" panose="02040503050406030204" pitchFamily="18" charset="0"/>
                <a:ea typeface="ＭＳ Ｐゴシック" panose="020B0600070205080204" pitchFamily="34" charset="-128"/>
              </a:rPr>
              <a:t>computation</a:t>
            </a:r>
            <a:r>
              <a:rPr lang="it-IT" altLang="en-US" b="1" dirty="0">
                <a:solidFill>
                  <a:prstClr val="black"/>
                </a:solidFill>
                <a:latin typeface="Cambria" panose="02040503050406030204" pitchFamily="18" charset="0"/>
                <a:ea typeface="ＭＳ Ｐゴシック" panose="020B0600070205080204" pitchFamily="34" charset="-128"/>
              </a:rPr>
              <a:t> </a:t>
            </a:r>
            <a:r>
              <a:rPr lang="it-IT" altLang="en-US" dirty="0">
                <a:solidFill>
                  <a:prstClr val="black"/>
                </a:solidFill>
                <a:latin typeface="Cambria" panose="02040503050406030204" pitchFamily="18" charset="0"/>
                <a:ea typeface="ＭＳ Ｐゴシック" panose="020B0600070205080204" pitchFamily="34" charset="-128"/>
              </a:rPr>
              <a:t>of the </a:t>
            </a:r>
            <a:r>
              <a:rPr lang="it-IT" altLang="en-US" dirty="0" err="1">
                <a:solidFill>
                  <a:prstClr val="black"/>
                </a:solidFill>
                <a:latin typeface="Cambria" panose="02040503050406030204" pitchFamily="18" charset="0"/>
                <a:ea typeface="ＭＳ Ｐゴシック" panose="020B0600070205080204" pitchFamily="34" charset="-128"/>
              </a:rPr>
              <a:t>daily</a:t>
            </a:r>
            <a:r>
              <a:rPr lang="it-IT" altLang="en-US" dirty="0">
                <a:solidFill>
                  <a:prstClr val="black"/>
                </a:solidFill>
                <a:latin typeface="Cambria" panose="02040503050406030204" pitchFamily="18" charset="0"/>
                <a:ea typeface="ＭＳ Ｐゴシック" panose="020B0600070205080204" pitchFamily="34" charset="-128"/>
              </a:rPr>
              <a:t> </a:t>
            </a:r>
            <a:r>
              <a:rPr lang="it-IT" altLang="en-US" dirty="0" err="1">
                <a:solidFill>
                  <a:prstClr val="black"/>
                </a:solidFill>
                <a:latin typeface="Cambria" panose="02040503050406030204" pitchFamily="18" charset="0"/>
                <a:ea typeface="ＭＳ Ｐゴシック" panose="020B0600070205080204" pitchFamily="34" charset="-128"/>
              </a:rPr>
              <a:t>rates</a:t>
            </a:r>
            <a:r>
              <a:rPr lang="it-IT" altLang="en-US" dirty="0">
                <a:solidFill>
                  <a:prstClr val="black"/>
                </a:solidFill>
                <a:latin typeface="Cambria" panose="02040503050406030204" pitchFamily="18" charset="0"/>
                <a:ea typeface="ＭＳ Ｐゴシック" panose="020B0600070205080204" pitchFamily="34" charset="-128"/>
              </a:rPr>
              <a:t> and </a:t>
            </a:r>
            <a:r>
              <a:rPr lang="it-IT" altLang="en-US" dirty="0" err="1">
                <a:solidFill>
                  <a:prstClr val="black"/>
                </a:solidFill>
                <a:latin typeface="Cambria" panose="02040503050406030204" pitchFamily="18" charset="0"/>
                <a:ea typeface="ＭＳ Ｐゴシック" panose="020B0600070205080204" pitchFamily="34" charset="-128"/>
              </a:rPr>
              <a:t>workable</a:t>
            </a:r>
            <a:r>
              <a:rPr lang="it-IT" altLang="en-US" dirty="0">
                <a:solidFill>
                  <a:prstClr val="black"/>
                </a:solidFill>
                <a:latin typeface="Cambria" panose="02040503050406030204" pitchFamily="18" charset="0"/>
                <a:ea typeface="ＭＳ Ｐゴシック" panose="020B0600070205080204" pitchFamily="34" charset="-128"/>
              </a:rPr>
              <a:t> </a:t>
            </a:r>
            <a:r>
              <a:rPr lang="it-IT" altLang="en-US" dirty="0" err="1">
                <a:solidFill>
                  <a:prstClr val="black"/>
                </a:solidFill>
                <a:latin typeface="Cambria" panose="02040503050406030204" pitchFamily="18" charset="0"/>
                <a:ea typeface="ＭＳ Ｐゴシック" panose="020B0600070205080204" pitchFamily="34" charset="-128"/>
              </a:rPr>
              <a:t>rates</a:t>
            </a:r>
            <a:r>
              <a:rPr lang="it-IT" altLang="en-US" dirty="0">
                <a:solidFill>
                  <a:prstClr val="black"/>
                </a:solidFill>
                <a:latin typeface="Cambria" panose="02040503050406030204" pitchFamily="18" charset="0"/>
                <a:ea typeface="ＭＳ Ｐゴシック" panose="020B0600070205080204" pitchFamily="34" charset="-128"/>
              </a:rPr>
              <a:t> </a:t>
            </a:r>
            <a:r>
              <a:rPr lang="it-IT" altLang="en-US" dirty="0">
                <a:latin typeface="Cambria" panose="02040503050406030204" pitchFamily="18" charset="0"/>
                <a:ea typeface="ＭＳ Ｐゴシック" panose="020B0600070205080204" pitchFamily="34" charset="-128"/>
              </a:rPr>
              <a:t>(</a:t>
            </a:r>
            <a:r>
              <a:rPr lang="it-IT" altLang="en-US" dirty="0" err="1">
                <a:latin typeface="Cambria" panose="02040503050406030204" pitchFamily="18" charset="0"/>
                <a:ea typeface="ＭＳ Ｐゴシック" panose="020B0600070205080204" pitchFamily="34" charset="-128"/>
              </a:rPr>
              <a:t>indicating</a:t>
            </a:r>
            <a:r>
              <a:rPr lang="it-IT" altLang="en-US" dirty="0">
                <a:latin typeface="Cambria" panose="02040503050406030204" pitchFamily="18" charset="0"/>
                <a:ea typeface="ＭＳ Ｐゴシック" panose="020B0600070205080204" pitchFamily="34" charset="-128"/>
              </a:rPr>
              <a:t> </a:t>
            </a:r>
            <a:r>
              <a:rPr lang="it-IT" altLang="en-US" dirty="0" err="1">
                <a:latin typeface="Cambria" panose="02040503050406030204" pitchFamily="18" charset="0"/>
                <a:ea typeface="ＭＳ Ｐゴシック" panose="020B0600070205080204" pitchFamily="34" charset="-128"/>
              </a:rPr>
              <a:t>gross</a:t>
            </a:r>
            <a:r>
              <a:rPr lang="it-IT" altLang="en-US" dirty="0">
                <a:latin typeface="Cambria" panose="02040503050406030204" pitchFamily="18" charset="0"/>
                <a:ea typeface="ＭＳ Ｐゴシック" panose="020B0600070205080204" pitchFamily="34" charset="-128"/>
              </a:rPr>
              <a:t> </a:t>
            </a:r>
            <a:r>
              <a:rPr lang="it-IT" altLang="en-US" dirty="0" err="1">
                <a:latin typeface="Cambria" panose="02040503050406030204" pitchFamily="18" charset="0"/>
                <a:ea typeface="ＭＳ Ｐゴシック" panose="020B0600070205080204" pitchFamily="34" charset="-128"/>
              </a:rPr>
              <a:t>wage</a:t>
            </a:r>
            <a:r>
              <a:rPr lang="it-IT" altLang="en-US" dirty="0">
                <a:latin typeface="Cambria" panose="02040503050406030204" pitchFamily="18" charset="0"/>
                <a:ea typeface="ＭＳ Ｐゴシック" panose="020B0600070205080204" pitchFamily="34" charset="-128"/>
              </a:rPr>
              <a:t> and </a:t>
            </a:r>
            <a:r>
              <a:rPr lang="it-IT" altLang="en-US" dirty="0" err="1">
                <a:latin typeface="Cambria" panose="02040503050406030204" pitchFamily="18" charset="0"/>
                <a:ea typeface="ＭＳ Ｐゴシック" panose="020B0600070205080204" pitchFamily="34" charset="-128"/>
              </a:rPr>
              <a:t>other</a:t>
            </a:r>
            <a:r>
              <a:rPr lang="it-IT" altLang="en-US" dirty="0">
                <a:latin typeface="Cambria" panose="02040503050406030204" pitchFamily="18" charset="0"/>
                <a:ea typeface="ＭＳ Ｐゴシック" panose="020B0600070205080204" pitchFamily="34" charset="-128"/>
              </a:rPr>
              <a:t> </a:t>
            </a:r>
            <a:r>
              <a:rPr lang="it-IT" altLang="en-US" dirty="0" err="1">
                <a:latin typeface="Cambria" panose="02040503050406030204" pitchFamily="18" charset="0"/>
                <a:ea typeface="ＭＳ Ｐゴシック" panose="020B0600070205080204" pitchFamily="34" charset="-128"/>
              </a:rPr>
              <a:t>labour</a:t>
            </a:r>
            <a:r>
              <a:rPr lang="it-IT" altLang="en-US" dirty="0">
                <a:latin typeface="Cambria" panose="02040503050406030204" pitchFamily="18" charset="0"/>
                <a:ea typeface="ＭＳ Ｐゴシック" panose="020B0600070205080204" pitchFamily="34" charset="-128"/>
              </a:rPr>
              <a:t> </a:t>
            </a:r>
            <a:r>
              <a:rPr lang="it-IT" altLang="en-US" dirty="0" err="1">
                <a:latin typeface="Cambria" panose="02040503050406030204" pitchFamily="18" charset="0"/>
                <a:ea typeface="ＭＳ Ｐゴシック" panose="020B0600070205080204" pitchFamily="34" charset="-128"/>
              </a:rPr>
              <a:t>costs</a:t>
            </a:r>
            <a:r>
              <a:rPr lang="it-IT" altLang="en-US" dirty="0">
                <a:latin typeface="Cambria" panose="02040503050406030204" pitchFamily="18" charset="0"/>
                <a:ea typeface="ＭＳ Ｐゴシック" panose="020B0600070205080204" pitchFamily="34" charset="-128"/>
              </a:rPr>
              <a:t> of </a:t>
            </a:r>
            <a:r>
              <a:rPr lang="it-IT" altLang="en-US" dirty="0" err="1">
                <a:latin typeface="Cambria" panose="02040503050406030204" pitchFamily="18" charset="0"/>
                <a:ea typeface="ＭＳ Ｐゴシック" panose="020B0600070205080204" pitchFamily="34" charset="-128"/>
              </a:rPr>
              <a:t>each</a:t>
            </a:r>
            <a:r>
              <a:rPr lang="it-IT" altLang="en-US" dirty="0">
                <a:latin typeface="Cambria" panose="02040503050406030204" pitchFamily="18" charset="0"/>
                <a:ea typeface="ＭＳ Ｐゴシック" panose="020B0600070205080204" pitchFamily="34" charset="-128"/>
              </a:rPr>
              <a:t> </a:t>
            </a:r>
            <a:r>
              <a:rPr lang="it-IT" altLang="en-US" dirty="0" err="1">
                <a:latin typeface="Cambria" panose="02040503050406030204" pitchFamily="18" charset="0"/>
                <a:ea typeface="ＭＳ Ｐゴシック" panose="020B0600070205080204" pitchFamily="34" charset="-128"/>
              </a:rPr>
              <a:t>employee</a:t>
            </a:r>
            <a:r>
              <a:rPr lang="it-IT" altLang="en-US" dirty="0">
                <a:latin typeface="Cambria" panose="02040503050406030204" pitchFamily="18" charset="0"/>
                <a:ea typeface="ＭＳ Ｐゴシック" panose="020B0600070205080204" pitchFamily="34" charset="-128"/>
              </a:rPr>
              <a:t> </a:t>
            </a:r>
            <a:r>
              <a:rPr lang="it-IT" altLang="en-US" dirty="0" err="1">
                <a:latin typeface="Cambria" panose="02040503050406030204" pitchFamily="18" charset="0"/>
                <a:ea typeface="ＭＳ Ｐゴシック" panose="020B0600070205080204" pitchFamily="34" charset="-128"/>
              </a:rPr>
              <a:t>appointed</a:t>
            </a:r>
            <a:r>
              <a:rPr lang="it-IT" altLang="en-US" dirty="0">
                <a:latin typeface="Cambria" panose="02040503050406030204" pitchFamily="18" charset="0"/>
                <a:ea typeface="ＭＳ Ｐゴシック" panose="020B0600070205080204" pitchFamily="34" charset="-128"/>
              </a:rPr>
              <a:t> on the </a:t>
            </a:r>
            <a:r>
              <a:rPr lang="it-IT" altLang="en-US" dirty="0" err="1">
                <a:latin typeface="Cambria" panose="02040503050406030204" pitchFamily="18" charset="0"/>
                <a:ea typeface="ＭＳ Ｐゴシック" panose="020B0600070205080204" pitchFamily="34" charset="-128"/>
              </a:rPr>
              <a:t>project</a:t>
            </a:r>
            <a:r>
              <a:rPr lang="it-IT" altLang="en-US" dirty="0">
                <a:latin typeface="Cambria" panose="02040503050406030204" pitchFamily="18" charset="0"/>
                <a:ea typeface="ＭＳ Ｐゴシック" panose="020B0600070205080204" pitchFamily="34" charset="-128"/>
              </a:rPr>
              <a:t>, and </a:t>
            </a:r>
            <a:r>
              <a:rPr lang="it-IT" altLang="en-US" dirty="0" err="1">
                <a:latin typeface="Cambria" panose="02040503050406030204" pitchFamily="18" charset="0"/>
                <a:ea typeface="ＭＳ Ｐゴシック" panose="020B0600070205080204" pitchFamily="34" charset="-128"/>
              </a:rPr>
              <a:t>details</a:t>
            </a:r>
            <a:r>
              <a:rPr lang="it-IT" altLang="en-US" dirty="0">
                <a:latin typeface="Cambria" panose="02040503050406030204" pitchFamily="18" charset="0"/>
                <a:ea typeface="ＭＳ Ｐゴシック" panose="020B0600070205080204" pitchFamily="34" charset="-128"/>
              </a:rPr>
              <a:t> on </a:t>
            </a:r>
            <a:r>
              <a:rPr lang="it-IT" altLang="en-US" dirty="0" err="1">
                <a:latin typeface="Cambria" panose="02040503050406030204" pitchFamily="18" charset="0"/>
                <a:ea typeface="ＭＳ Ｐゴシック" panose="020B0600070205080204" pitchFamily="34" charset="-128"/>
              </a:rPr>
              <a:t>how</a:t>
            </a:r>
            <a:r>
              <a:rPr lang="it-IT" altLang="en-US" dirty="0">
                <a:latin typeface="Cambria" panose="02040503050406030204" pitchFamily="18" charset="0"/>
                <a:ea typeface="ＭＳ Ｐゴシック" panose="020B0600070205080204" pitchFamily="34" charset="-128"/>
              </a:rPr>
              <a:t> the </a:t>
            </a:r>
            <a:r>
              <a:rPr lang="it-IT" altLang="en-US" dirty="0" err="1">
                <a:latin typeface="Cambria" panose="02040503050406030204" pitchFamily="18" charset="0"/>
                <a:ea typeface="ＭＳ Ｐゴシック" panose="020B0600070205080204" pitchFamily="34" charset="-128"/>
              </a:rPr>
              <a:t>daily</a:t>
            </a:r>
            <a:r>
              <a:rPr lang="it-IT" altLang="en-US" dirty="0">
                <a:latin typeface="Cambria" panose="02040503050406030204" pitchFamily="18" charset="0"/>
                <a:ea typeface="ＭＳ Ｐゴシック" panose="020B0600070205080204" pitchFamily="34" charset="-128"/>
              </a:rPr>
              <a:t> rate </a:t>
            </a:r>
            <a:r>
              <a:rPr lang="it-IT" altLang="en-US" dirty="0" err="1">
                <a:latin typeface="Cambria" panose="02040503050406030204" pitchFamily="18" charset="0"/>
                <a:ea typeface="ＭＳ Ｐゴシック" panose="020B0600070205080204" pitchFamily="34" charset="-128"/>
              </a:rPr>
              <a:t>is</a:t>
            </a:r>
            <a:r>
              <a:rPr lang="it-IT" altLang="en-US" dirty="0">
                <a:latin typeface="Cambria" panose="02040503050406030204" pitchFamily="18" charset="0"/>
                <a:ea typeface="ＭＳ Ｐゴシック" panose="020B0600070205080204" pitchFamily="34" charset="-128"/>
              </a:rPr>
              <a:t> </a:t>
            </a:r>
            <a:r>
              <a:rPr lang="it-IT" altLang="en-US" dirty="0" err="1">
                <a:latin typeface="Cambria" panose="02040503050406030204" pitchFamily="18" charset="0"/>
                <a:ea typeface="ＭＳ Ｐゴシック" panose="020B0600070205080204" pitchFamily="34" charset="-128"/>
              </a:rPr>
              <a:t>computed</a:t>
            </a:r>
            <a:r>
              <a:rPr lang="it-IT" altLang="en-US" dirty="0">
                <a:latin typeface="Cambria" panose="02040503050406030204" pitchFamily="18" charset="0"/>
                <a:ea typeface="ＭＳ Ｐゴシック" panose="020B0600070205080204" pitchFamily="34" charset="-128"/>
              </a:rPr>
              <a:t>)</a:t>
            </a:r>
            <a:endParaRPr lang="en-GB" altLang="en-US" dirty="0">
              <a:latin typeface="Cambria" panose="02040503050406030204" pitchFamily="18" charset="0"/>
              <a:ea typeface="ＭＳ Ｐゴシック" panose="020B0600070205080204" pitchFamily="34" charset="-128"/>
            </a:endParaRPr>
          </a:p>
          <a:p>
            <a:endParaRPr lang="it-IT" dirty="0" smtClean="0">
              <a:solidFill>
                <a:prstClr val="black"/>
              </a:solidFill>
              <a:latin typeface="Cambria" panose="02040503050406030204" pitchFamily="18" charset="0"/>
              <a:cs typeface="Helvetica"/>
            </a:endParaRPr>
          </a:p>
          <a:p>
            <a:endParaRPr lang="it-IT" sz="1600" dirty="0" smtClean="0">
              <a:solidFill>
                <a:prstClr val="black"/>
              </a:solidFill>
              <a:latin typeface="Cambria" panose="02040503050406030204" pitchFamily="18" charset="0"/>
              <a:cs typeface="Helvetica"/>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174" y="1865313"/>
            <a:ext cx="8120063"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2364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237752" cy="400110"/>
          </a:xfrm>
          <a:prstGeom prst="rect">
            <a:avLst/>
          </a:prstGeom>
          <a:noFill/>
        </p:spPr>
        <p:txBody>
          <a:bodyPr wrap="square" rtlCol="0">
            <a:spAutoFit/>
          </a:bodyPr>
          <a:lstStyle/>
          <a:p>
            <a:r>
              <a:rPr lang="it-IT" sz="2000" b="1" i="1" dirty="0" smtClean="0">
                <a:solidFill>
                  <a:srgbClr val="38A748"/>
                </a:solidFill>
                <a:latin typeface="Cambria"/>
                <a:cs typeface="Cambria"/>
              </a:rPr>
              <a:t>Accounting and Reporting </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16</a:t>
            </a:fld>
            <a:endParaRPr lang="it-IT" sz="1200" dirty="0">
              <a:solidFill>
                <a:srgbClr val="003374"/>
              </a:solidFill>
              <a:latin typeface="Calibri light"/>
              <a:cs typeface="Calibri light"/>
            </a:endParaRPr>
          </a:p>
        </p:txBody>
      </p:sp>
      <p:sp>
        <p:nvSpPr>
          <p:cNvPr id="6" name="CasellaDiTesto 5"/>
          <p:cNvSpPr txBox="1"/>
          <p:nvPr/>
        </p:nvSpPr>
        <p:spPr>
          <a:xfrm>
            <a:off x="781050" y="929159"/>
            <a:ext cx="7705725" cy="1754326"/>
          </a:xfrm>
          <a:prstGeom prst="rect">
            <a:avLst/>
          </a:prstGeom>
          <a:noFill/>
        </p:spPr>
        <p:txBody>
          <a:bodyPr wrap="square" rtlCol="0">
            <a:spAutoFit/>
          </a:bodyPr>
          <a:lstStyle/>
          <a:p>
            <a:pPr algn="ctr">
              <a:buFont typeface="Arial" charset="0"/>
              <a:buNone/>
            </a:pPr>
            <a:r>
              <a:rPr lang="en-GB" altLang="en-US" sz="2400" b="1" dirty="0">
                <a:solidFill>
                  <a:prstClr val="black"/>
                </a:solidFill>
                <a:latin typeface="Cambria" panose="02040503050406030204" pitchFamily="18" charset="0"/>
                <a:ea typeface="ＭＳ Ｐゴシック" pitchFamily="34" charset="-128"/>
              </a:rPr>
              <a:t>Heading 1 - “Staff costs</a:t>
            </a:r>
            <a:r>
              <a:rPr lang="en-GB" altLang="en-US" sz="2400" b="1" dirty="0" smtClean="0">
                <a:solidFill>
                  <a:prstClr val="black"/>
                </a:solidFill>
                <a:latin typeface="Cambria" panose="02040503050406030204" pitchFamily="18" charset="0"/>
                <a:ea typeface="ＭＳ Ｐゴシック" pitchFamily="34" charset="-128"/>
              </a:rPr>
              <a:t>” Timesheet template</a:t>
            </a:r>
            <a:endParaRPr lang="en-GB" altLang="en-US" sz="2400" b="1" dirty="0">
              <a:solidFill>
                <a:prstClr val="black"/>
              </a:solidFill>
              <a:latin typeface="Cambria" panose="02040503050406030204" pitchFamily="18" charset="0"/>
              <a:ea typeface="ＭＳ Ｐゴシック"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smtClean="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smtClean="0">
              <a:solidFill>
                <a:prstClr val="black"/>
              </a:solidFill>
              <a:latin typeface="Cambria" panose="02040503050406030204" pitchFamily="18" charset="0"/>
              <a:ea typeface="ＭＳ Ｐゴシック" panose="020B0600070205080204" pitchFamily="34" charset="-128"/>
            </a:endParaRPr>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2075" y="1269655"/>
            <a:ext cx="6624787" cy="5175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4706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237752" cy="400110"/>
          </a:xfrm>
          <a:prstGeom prst="rect">
            <a:avLst/>
          </a:prstGeom>
          <a:noFill/>
        </p:spPr>
        <p:txBody>
          <a:bodyPr wrap="square" rtlCol="0">
            <a:spAutoFit/>
          </a:bodyPr>
          <a:lstStyle/>
          <a:p>
            <a:r>
              <a:rPr lang="it-IT" sz="2000" b="1" i="1" dirty="0" smtClean="0">
                <a:solidFill>
                  <a:srgbClr val="38A748"/>
                </a:solidFill>
                <a:latin typeface="Cambria"/>
                <a:cs typeface="Cambria"/>
              </a:rPr>
              <a:t>Accounting and Reporting </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17</a:t>
            </a:fld>
            <a:endParaRPr lang="it-IT" sz="1200" dirty="0">
              <a:solidFill>
                <a:srgbClr val="003374"/>
              </a:solidFill>
              <a:latin typeface="Calibri light"/>
              <a:cs typeface="Calibri light"/>
            </a:endParaRPr>
          </a:p>
        </p:txBody>
      </p:sp>
      <p:sp>
        <p:nvSpPr>
          <p:cNvPr id="6" name="CasellaDiTesto 5"/>
          <p:cNvSpPr txBox="1"/>
          <p:nvPr/>
        </p:nvSpPr>
        <p:spPr>
          <a:xfrm>
            <a:off x="719137" y="1295400"/>
            <a:ext cx="7705725" cy="5139869"/>
          </a:xfrm>
          <a:prstGeom prst="rect">
            <a:avLst/>
          </a:prstGeom>
          <a:noFill/>
        </p:spPr>
        <p:txBody>
          <a:bodyPr wrap="square" rtlCol="0">
            <a:spAutoFit/>
          </a:bodyPr>
          <a:lstStyle/>
          <a:p>
            <a:pPr algn="ctr">
              <a:buFont typeface="Arial" charset="0"/>
              <a:buNone/>
            </a:pPr>
            <a:r>
              <a:rPr lang="en-GB" altLang="en-US" sz="2800" b="1" dirty="0">
                <a:solidFill>
                  <a:prstClr val="black"/>
                </a:solidFill>
                <a:latin typeface="Cambria" panose="02040503050406030204" pitchFamily="18" charset="0"/>
                <a:ea typeface="ＭＳ Ｐゴシック" pitchFamily="34" charset="-128"/>
              </a:rPr>
              <a:t>Heading </a:t>
            </a:r>
            <a:r>
              <a:rPr lang="en-GB" altLang="en-US" sz="2800" b="1" dirty="0" smtClean="0">
                <a:solidFill>
                  <a:prstClr val="black"/>
                </a:solidFill>
                <a:latin typeface="Cambria" panose="02040503050406030204" pitchFamily="18" charset="0"/>
                <a:ea typeface="ＭＳ Ｐゴシック" pitchFamily="34" charset="-128"/>
              </a:rPr>
              <a:t>2 </a:t>
            </a:r>
            <a:r>
              <a:rPr lang="en-GB" altLang="en-US" sz="2800" b="1" dirty="0">
                <a:solidFill>
                  <a:prstClr val="black"/>
                </a:solidFill>
                <a:latin typeface="Cambria" panose="02040503050406030204" pitchFamily="18" charset="0"/>
                <a:ea typeface="ＭＳ Ｐゴシック" pitchFamily="34" charset="-128"/>
              </a:rPr>
              <a:t>- </a:t>
            </a:r>
            <a:r>
              <a:rPr lang="en-GB" altLang="en-US" sz="2800" b="1" dirty="0" smtClean="0">
                <a:solidFill>
                  <a:prstClr val="black"/>
                </a:solidFill>
                <a:latin typeface="Cambria" panose="02040503050406030204" pitchFamily="18" charset="0"/>
                <a:ea typeface="ＭＳ Ｐゴシック" pitchFamily="34" charset="-128"/>
              </a:rPr>
              <a:t>“Travel and DSA”</a:t>
            </a:r>
            <a:endParaRPr lang="en-GB" altLang="en-US" sz="2800" b="1" dirty="0">
              <a:solidFill>
                <a:prstClr val="black"/>
              </a:solidFill>
              <a:latin typeface="Cambria" panose="02040503050406030204" pitchFamily="18" charset="0"/>
              <a:ea typeface="ＭＳ Ｐゴシック"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r>
              <a:rPr lang="en-US" dirty="0">
                <a:solidFill>
                  <a:prstClr val="black"/>
                </a:solidFill>
                <a:latin typeface="Cambria" panose="02040503050406030204" pitchFamily="18" charset="0"/>
              </a:rPr>
              <a:t>The costs </a:t>
            </a:r>
            <a:r>
              <a:rPr lang="en-US" dirty="0" smtClean="0">
                <a:solidFill>
                  <a:prstClr val="black"/>
                </a:solidFill>
                <a:latin typeface="Cambria" panose="02040503050406030204" pitchFamily="18" charset="0"/>
              </a:rPr>
              <a:t>include</a:t>
            </a:r>
          </a:p>
          <a:p>
            <a:endParaRPr lang="en-US" dirty="0" smtClean="0">
              <a:solidFill>
                <a:prstClr val="black"/>
              </a:solidFill>
              <a:latin typeface="Cambria" panose="02040503050406030204" pitchFamily="18" charset="0"/>
            </a:endParaRPr>
          </a:p>
          <a:p>
            <a:pPr marL="285750" indent="-285750">
              <a:buFont typeface="Wingdings" panose="05000000000000000000" pitchFamily="2" charset="2"/>
              <a:buChar char="Ø"/>
            </a:pPr>
            <a:r>
              <a:rPr lang="en-US" b="1" dirty="0" smtClean="0">
                <a:solidFill>
                  <a:prstClr val="black"/>
                </a:solidFill>
                <a:latin typeface="Cambria" panose="02040503050406030204" pitchFamily="18" charset="0"/>
              </a:rPr>
              <a:t>Trip from initial to final destination </a:t>
            </a:r>
            <a:r>
              <a:rPr lang="en-US" dirty="0" smtClean="0">
                <a:solidFill>
                  <a:prstClr val="black"/>
                </a:solidFill>
                <a:latin typeface="Cambria" panose="02040503050406030204" pitchFamily="18" charset="0"/>
              </a:rPr>
              <a:t>(country of origin – country of destination for a specific project purpose) </a:t>
            </a:r>
          </a:p>
          <a:p>
            <a:endParaRPr lang="en-US" dirty="0" smtClean="0">
              <a:solidFill>
                <a:prstClr val="black"/>
              </a:solidFill>
              <a:latin typeface="Cambria" panose="02040503050406030204" pitchFamily="18" charset="0"/>
            </a:endParaRPr>
          </a:p>
          <a:p>
            <a:pPr marL="285750" indent="-285750">
              <a:buFont typeface="Wingdings" panose="05000000000000000000" pitchFamily="2" charset="2"/>
              <a:buChar char="Ø"/>
            </a:pPr>
            <a:r>
              <a:rPr lang="en-US" b="1" dirty="0" err="1" smtClean="0">
                <a:solidFill>
                  <a:prstClr val="black"/>
                </a:solidFill>
                <a:latin typeface="Cambria" panose="02040503050406030204" pitchFamily="18" charset="0"/>
              </a:rPr>
              <a:t>Accomodation</a:t>
            </a:r>
            <a:r>
              <a:rPr lang="en-US" b="1" dirty="0" smtClean="0">
                <a:solidFill>
                  <a:prstClr val="black"/>
                </a:solidFill>
                <a:latin typeface="Cambria" panose="02040503050406030204" pitchFamily="18" charset="0"/>
              </a:rPr>
              <a:t> </a:t>
            </a:r>
            <a:r>
              <a:rPr lang="it-IT" dirty="0" smtClean="0">
                <a:solidFill>
                  <a:prstClr val="black"/>
                </a:solidFill>
                <a:latin typeface="Cambria" panose="02040503050406030204" pitchFamily="18" charset="0"/>
              </a:rPr>
              <a:t>(Hotel, </a:t>
            </a:r>
            <a:r>
              <a:rPr lang="it-IT" dirty="0" err="1" smtClean="0">
                <a:solidFill>
                  <a:prstClr val="black"/>
                </a:solidFill>
                <a:latin typeface="Cambria" panose="02040503050406030204" pitchFamily="18" charset="0"/>
              </a:rPr>
              <a:t>meals</a:t>
            </a:r>
            <a:r>
              <a:rPr lang="it-IT" dirty="0" smtClean="0">
                <a:solidFill>
                  <a:prstClr val="black"/>
                </a:solidFill>
                <a:latin typeface="Cambria" panose="02040503050406030204" pitchFamily="18" charset="0"/>
              </a:rPr>
              <a:t> and </a:t>
            </a:r>
            <a:r>
              <a:rPr lang="it-IT" dirty="0" err="1" smtClean="0">
                <a:solidFill>
                  <a:prstClr val="black"/>
                </a:solidFill>
                <a:latin typeface="Cambria" panose="02040503050406030204" pitchFamily="18" charset="0"/>
              </a:rPr>
              <a:t>local</a:t>
            </a:r>
            <a:r>
              <a:rPr lang="it-IT" dirty="0" smtClean="0">
                <a:solidFill>
                  <a:prstClr val="black"/>
                </a:solidFill>
                <a:latin typeface="Cambria" panose="02040503050406030204" pitchFamily="18" charset="0"/>
              </a:rPr>
              <a:t> </a:t>
            </a:r>
            <a:r>
              <a:rPr lang="it-IT" dirty="0" err="1" smtClean="0">
                <a:solidFill>
                  <a:prstClr val="black"/>
                </a:solidFill>
                <a:latin typeface="Cambria" panose="02040503050406030204" pitchFamily="18" charset="0"/>
              </a:rPr>
              <a:t>transports</a:t>
            </a:r>
            <a:r>
              <a:rPr lang="it-IT" dirty="0" smtClean="0">
                <a:solidFill>
                  <a:prstClr val="black"/>
                </a:solidFill>
                <a:latin typeface="Cambria" panose="02040503050406030204" pitchFamily="18" charset="0"/>
              </a:rPr>
              <a:t>) – </a:t>
            </a:r>
            <a:r>
              <a:rPr lang="it-IT" u="sng" dirty="0" smtClean="0">
                <a:solidFill>
                  <a:prstClr val="black"/>
                </a:solidFill>
                <a:latin typeface="Cambria" panose="02040503050406030204" pitchFamily="18" charset="0"/>
              </a:rPr>
              <a:t>Reference </a:t>
            </a:r>
            <a:r>
              <a:rPr lang="it-IT" u="sng" dirty="0" err="1" smtClean="0">
                <a:solidFill>
                  <a:prstClr val="black"/>
                </a:solidFill>
                <a:latin typeface="Cambria" panose="02040503050406030204" pitchFamily="18" charset="0"/>
              </a:rPr>
              <a:t>table</a:t>
            </a:r>
            <a:r>
              <a:rPr lang="it-IT" u="sng" dirty="0" smtClean="0">
                <a:solidFill>
                  <a:prstClr val="black"/>
                </a:solidFill>
                <a:latin typeface="Cambria" panose="02040503050406030204" pitchFamily="18" charset="0"/>
              </a:rPr>
              <a:t> in the </a:t>
            </a:r>
            <a:r>
              <a:rPr lang="it-IT" u="sng" dirty="0" err="1" smtClean="0">
                <a:solidFill>
                  <a:prstClr val="black"/>
                </a:solidFill>
                <a:latin typeface="Cambria" panose="02040503050406030204" pitchFamily="18" charset="0"/>
              </a:rPr>
              <a:t>financial</a:t>
            </a:r>
            <a:r>
              <a:rPr lang="it-IT" u="sng" dirty="0" smtClean="0">
                <a:solidFill>
                  <a:prstClr val="black"/>
                </a:solidFill>
                <a:latin typeface="Cambria" panose="02040503050406030204" pitchFamily="18" charset="0"/>
              </a:rPr>
              <a:t> </a:t>
            </a:r>
            <a:r>
              <a:rPr lang="it-IT" u="sng" dirty="0" err="1" smtClean="0">
                <a:solidFill>
                  <a:prstClr val="black"/>
                </a:solidFill>
                <a:latin typeface="Cambria" panose="02040503050406030204" pitchFamily="18" charset="0"/>
              </a:rPr>
              <a:t>guidelines</a:t>
            </a:r>
            <a:r>
              <a:rPr lang="it-IT" u="sng" dirty="0" smtClean="0">
                <a:solidFill>
                  <a:prstClr val="black"/>
                </a:solidFill>
                <a:latin typeface="Cambria" panose="02040503050406030204" pitchFamily="18" charset="0"/>
              </a:rPr>
              <a:t> to be </a:t>
            </a:r>
            <a:r>
              <a:rPr lang="it-IT" u="sng" dirty="0" err="1" smtClean="0">
                <a:solidFill>
                  <a:prstClr val="black"/>
                </a:solidFill>
                <a:latin typeface="Cambria" panose="02040503050406030204" pitchFamily="18" charset="0"/>
              </a:rPr>
              <a:t>used</a:t>
            </a:r>
            <a:r>
              <a:rPr lang="it-IT" u="sng" dirty="0" smtClean="0">
                <a:solidFill>
                  <a:prstClr val="black"/>
                </a:solidFill>
                <a:latin typeface="Cambria" panose="02040503050406030204" pitchFamily="18" charset="0"/>
              </a:rPr>
              <a:t> </a:t>
            </a:r>
            <a:r>
              <a:rPr lang="it-IT" u="sng" dirty="0" err="1" smtClean="0">
                <a:solidFill>
                  <a:prstClr val="black"/>
                </a:solidFill>
                <a:latin typeface="Cambria" panose="02040503050406030204" pitchFamily="18" charset="0"/>
              </a:rPr>
              <a:t>only</a:t>
            </a:r>
            <a:r>
              <a:rPr lang="it-IT" u="sng" dirty="0" smtClean="0">
                <a:solidFill>
                  <a:prstClr val="black"/>
                </a:solidFill>
                <a:latin typeface="Cambria" panose="02040503050406030204" pitchFamily="18" charset="0"/>
              </a:rPr>
              <a:t> </a:t>
            </a:r>
            <a:r>
              <a:rPr lang="it-IT" u="sng" dirty="0" err="1" smtClean="0">
                <a:solidFill>
                  <a:prstClr val="black"/>
                </a:solidFill>
                <a:latin typeface="Cambria" panose="02040503050406030204" pitchFamily="18" charset="0"/>
              </a:rPr>
              <a:t>as</a:t>
            </a:r>
            <a:r>
              <a:rPr lang="it-IT" u="sng" dirty="0" smtClean="0">
                <a:solidFill>
                  <a:prstClr val="black"/>
                </a:solidFill>
                <a:latin typeface="Cambria" panose="02040503050406030204" pitchFamily="18" charset="0"/>
              </a:rPr>
              <a:t> a benchmark</a:t>
            </a:r>
            <a:r>
              <a:rPr lang="it-IT" dirty="0" smtClean="0">
                <a:solidFill>
                  <a:prstClr val="black"/>
                </a:solidFill>
                <a:latin typeface="Cambria" panose="02040503050406030204" pitchFamily="18" charset="0"/>
              </a:rPr>
              <a:t> </a:t>
            </a:r>
          </a:p>
          <a:p>
            <a:endParaRPr lang="it-IT" dirty="0">
              <a:solidFill>
                <a:prstClr val="black"/>
              </a:solidFill>
              <a:latin typeface="Cambria" panose="02040503050406030204" pitchFamily="18" charset="0"/>
              <a:cs typeface="Helvetica"/>
            </a:endParaRPr>
          </a:p>
          <a:p>
            <a:endParaRPr lang="it-IT" dirty="0" smtClean="0">
              <a:solidFill>
                <a:prstClr val="black"/>
              </a:solidFill>
              <a:latin typeface="Cambria" panose="02040503050406030204" pitchFamily="18" charset="0"/>
              <a:cs typeface="Helvetica"/>
            </a:endParaRPr>
          </a:p>
          <a:p>
            <a:r>
              <a:rPr lang="en-US" dirty="0">
                <a:latin typeface="Cambria" panose="02040503050406030204" pitchFamily="18" charset="0"/>
              </a:rPr>
              <a:t>If catering services are provided by the </a:t>
            </a:r>
            <a:r>
              <a:rPr lang="en-US" dirty="0" err="1">
                <a:latin typeface="Cambria" panose="02040503050406030204" pitchFamily="18" charset="0"/>
              </a:rPr>
              <a:t>organisers</a:t>
            </a:r>
            <a:r>
              <a:rPr lang="en-US" dirty="0">
                <a:latin typeface="Cambria" panose="02040503050406030204" pitchFamily="18" charset="0"/>
              </a:rPr>
              <a:t>, the DSAs directly paid to participants </a:t>
            </a:r>
            <a:r>
              <a:rPr lang="en-US" dirty="0" smtClean="0">
                <a:latin typeface="Cambria" panose="02040503050406030204" pitchFamily="18" charset="0"/>
              </a:rPr>
              <a:t>must be </a:t>
            </a:r>
            <a:r>
              <a:rPr lang="en-US" dirty="0">
                <a:latin typeface="Cambria" panose="02040503050406030204" pitchFamily="18" charset="0"/>
              </a:rPr>
              <a:t>reduced accordingly. In such cases, the daily allowance would be reduced by 30% for </a:t>
            </a:r>
            <a:r>
              <a:rPr lang="en-US" dirty="0" smtClean="0">
                <a:latin typeface="Cambria" panose="02040503050406030204" pitchFamily="18" charset="0"/>
              </a:rPr>
              <a:t>each meal </a:t>
            </a:r>
            <a:r>
              <a:rPr lang="en-US" dirty="0">
                <a:latin typeface="Cambria" panose="02040503050406030204" pitchFamily="18" charset="0"/>
              </a:rPr>
              <a:t>provided, and by 15% for breakfast. NB.: Where applicable, catering costs should </a:t>
            </a:r>
            <a:r>
              <a:rPr lang="en-US" dirty="0" smtClean="0">
                <a:latin typeface="Cambria" panose="02040503050406030204" pitchFamily="18" charset="0"/>
              </a:rPr>
              <a:t>be mentioned </a:t>
            </a:r>
            <a:r>
              <a:rPr lang="en-US" dirty="0">
                <a:latin typeface="Cambria" panose="02040503050406030204" pitchFamily="18" charset="0"/>
              </a:rPr>
              <a:t>under Heading 3, Costs of Services, subheading Other Services.</a:t>
            </a:r>
            <a:endParaRPr lang="it-IT" dirty="0" smtClean="0">
              <a:solidFill>
                <a:prstClr val="black"/>
              </a:solidFill>
              <a:latin typeface="Cambria" panose="02040503050406030204" pitchFamily="18" charset="0"/>
              <a:cs typeface="Helvetica"/>
            </a:endParaRPr>
          </a:p>
          <a:p>
            <a:endParaRPr lang="it-IT" sz="1600" dirty="0" smtClean="0">
              <a:solidFill>
                <a:prstClr val="black"/>
              </a:solidFill>
              <a:latin typeface="Cambria" panose="02040503050406030204" pitchFamily="18" charset="0"/>
              <a:cs typeface="Helvetica"/>
            </a:endParaRPr>
          </a:p>
        </p:txBody>
      </p:sp>
    </p:spTree>
    <p:extLst>
      <p:ext uri="{BB962C8B-B14F-4D97-AF65-F5344CB8AC3E}">
        <p14:creationId xmlns:p14="http://schemas.microsoft.com/office/powerpoint/2010/main" val="34790371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237752" cy="400110"/>
          </a:xfrm>
          <a:prstGeom prst="rect">
            <a:avLst/>
          </a:prstGeom>
          <a:noFill/>
        </p:spPr>
        <p:txBody>
          <a:bodyPr wrap="square" rtlCol="0">
            <a:spAutoFit/>
          </a:bodyPr>
          <a:lstStyle/>
          <a:p>
            <a:r>
              <a:rPr lang="it-IT" sz="2000" b="1" i="1" dirty="0" smtClean="0">
                <a:solidFill>
                  <a:srgbClr val="38A748"/>
                </a:solidFill>
                <a:latin typeface="Cambria"/>
                <a:cs typeface="Cambria"/>
              </a:rPr>
              <a:t>Accounting and Reporting </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18</a:t>
            </a:fld>
            <a:endParaRPr lang="it-IT" sz="1200" dirty="0">
              <a:solidFill>
                <a:srgbClr val="003374"/>
              </a:solidFill>
              <a:latin typeface="Calibri light"/>
              <a:cs typeface="Calibri light"/>
            </a:endParaRPr>
          </a:p>
        </p:txBody>
      </p:sp>
      <p:sp>
        <p:nvSpPr>
          <p:cNvPr id="6" name="CasellaDiTesto 5"/>
          <p:cNvSpPr txBox="1"/>
          <p:nvPr/>
        </p:nvSpPr>
        <p:spPr>
          <a:xfrm>
            <a:off x="781050" y="1276350"/>
            <a:ext cx="7705725" cy="5078313"/>
          </a:xfrm>
          <a:prstGeom prst="rect">
            <a:avLst/>
          </a:prstGeom>
          <a:noFill/>
        </p:spPr>
        <p:txBody>
          <a:bodyPr wrap="square" rtlCol="0">
            <a:spAutoFit/>
          </a:bodyPr>
          <a:lstStyle/>
          <a:p>
            <a:pPr algn="ctr">
              <a:buFont typeface="Arial" charset="0"/>
              <a:buNone/>
            </a:pPr>
            <a:r>
              <a:rPr lang="en-GB" altLang="en-US" sz="2800" b="1" dirty="0">
                <a:solidFill>
                  <a:prstClr val="black"/>
                </a:solidFill>
                <a:latin typeface="Cambria" panose="02040503050406030204" pitchFamily="18" charset="0"/>
                <a:ea typeface="ＭＳ Ｐゴシック" pitchFamily="34" charset="-128"/>
              </a:rPr>
              <a:t>Heading 2 - “</a:t>
            </a:r>
            <a:r>
              <a:rPr lang="en-GB" altLang="en-US" sz="2800" b="1" dirty="0" smtClean="0">
                <a:solidFill>
                  <a:prstClr val="black"/>
                </a:solidFill>
                <a:latin typeface="Cambria" panose="02040503050406030204" pitchFamily="18" charset="0"/>
                <a:ea typeface="ＭＳ Ｐゴシック" pitchFamily="34" charset="-128"/>
              </a:rPr>
              <a:t>Travel”</a:t>
            </a:r>
            <a:endParaRPr lang="en-GB" altLang="en-US" sz="2800" b="1" dirty="0">
              <a:solidFill>
                <a:prstClr val="black"/>
              </a:solidFill>
              <a:latin typeface="Cambria" panose="02040503050406030204" pitchFamily="18" charset="0"/>
              <a:ea typeface="ＭＳ Ｐゴシック"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smtClean="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smtClean="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r>
              <a:rPr lang="en-GB" altLang="en-US" sz="2000" dirty="0" smtClean="0">
                <a:solidFill>
                  <a:prstClr val="black"/>
                </a:solidFill>
                <a:latin typeface="Cambria" panose="02040503050406030204" pitchFamily="18" charset="0"/>
                <a:ea typeface="ＭＳ Ｐゴシック" panose="020B0600070205080204" pitchFamily="34" charset="-128"/>
              </a:rPr>
              <a:t>Costs </a:t>
            </a:r>
            <a:r>
              <a:rPr lang="en-GB" altLang="en-US" sz="2000" dirty="0">
                <a:solidFill>
                  <a:prstClr val="black"/>
                </a:solidFill>
                <a:latin typeface="Cambria" panose="02040503050406030204" pitchFamily="18" charset="0"/>
                <a:ea typeface="ＭＳ Ｐゴシック" panose="020B0600070205080204" pitchFamily="34" charset="-128"/>
              </a:rPr>
              <a:t>need be justified through:</a:t>
            </a:r>
          </a:p>
          <a:p>
            <a:pPr fontAlgn="base">
              <a:spcBef>
                <a:spcPct val="0"/>
              </a:spcBef>
              <a:spcAft>
                <a:spcPct val="0"/>
              </a:spcAft>
            </a:pPr>
            <a:endParaRPr lang="en-GB" altLang="en-US" sz="2000" dirty="0">
              <a:solidFill>
                <a:srgbClr val="FF0000"/>
              </a:solidFill>
              <a:latin typeface="Cambria" panose="02040503050406030204" pitchFamily="18" charset="0"/>
              <a:ea typeface="ＭＳ Ｐゴシック" panose="020B0600070205080204" pitchFamily="34" charset="-128"/>
            </a:endParaRPr>
          </a:p>
          <a:p>
            <a:pPr marL="342900" indent="-342900">
              <a:buFont typeface="Wingdings" panose="05000000000000000000" pitchFamily="2" charset="2"/>
              <a:buChar char="Ø"/>
              <a:defRPr/>
            </a:pPr>
            <a:r>
              <a:rPr lang="en-GB" sz="2000" dirty="0" smtClean="0">
                <a:latin typeface="Cambria" panose="02040503050406030204" pitchFamily="18" charset="0"/>
              </a:rPr>
              <a:t>Boarding </a:t>
            </a:r>
            <a:r>
              <a:rPr lang="en-GB" sz="2000" dirty="0">
                <a:latin typeface="Cambria" panose="02040503050406030204" pitchFamily="18" charset="0"/>
              </a:rPr>
              <a:t>passes</a:t>
            </a:r>
          </a:p>
          <a:p>
            <a:pPr marL="342900" indent="-342900">
              <a:buFont typeface="Wingdings" panose="05000000000000000000" pitchFamily="2" charset="2"/>
              <a:buChar char="Ø"/>
              <a:defRPr/>
            </a:pPr>
            <a:r>
              <a:rPr lang="en-GB" sz="2000" dirty="0">
                <a:latin typeface="Cambria" panose="02040503050406030204" pitchFamily="18" charset="0"/>
              </a:rPr>
              <a:t>Tickets</a:t>
            </a:r>
          </a:p>
          <a:p>
            <a:pPr marL="342900" indent="-342900">
              <a:buFont typeface="Wingdings" panose="05000000000000000000" pitchFamily="2" charset="2"/>
              <a:buChar char="Ø"/>
              <a:defRPr/>
            </a:pPr>
            <a:r>
              <a:rPr lang="en-GB" sz="2000" dirty="0">
                <a:latin typeface="Cambria" panose="02040503050406030204" pitchFamily="18" charset="0"/>
              </a:rPr>
              <a:t>Proofs of payment</a:t>
            </a:r>
          </a:p>
          <a:p>
            <a:pPr>
              <a:defRPr/>
            </a:pPr>
            <a:endParaRPr lang="it-IT" sz="2000" dirty="0">
              <a:latin typeface="Cambria" panose="02040503050406030204" pitchFamily="18" charset="0"/>
            </a:endParaRPr>
          </a:p>
          <a:p>
            <a:pPr>
              <a:defRPr/>
            </a:pPr>
            <a:endParaRPr lang="en-GB" sz="2000" dirty="0">
              <a:latin typeface="Cambria" panose="02040503050406030204" pitchFamily="18" charset="0"/>
            </a:endParaRPr>
          </a:p>
          <a:p>
            <a:pPr>
              <a:defRPr/>
            </a:pPr>
            <a:r>
              <a:rPr lang="en-GB" sz="2000" u="sng" dirty="0">
                <a:latin typeface="Cambria" panose="02040503050406030204" pitchFamily="18" charset="0"/>
              </a:rPr>
              <a:t>Warning</a:t>
            </a:r>
            <a:r>
              <a:rPr lang="en-GB" sz="2000" dirty="0">
                <a:latin typeface="Cambria" panose="02040503050406030204" pitchFamily="18" charset="0"/>
              </a:rPr>
              <a:t>: Local transport costs are covered by the Daily subsistence allowance.</a:t>
            </a:r>
          </a:p>
          <a:p>
            <a:endParaRPr lang="it-IT" sz="2000" dirty="0" smtClean="0">
              <a:solidFill>
                <a:prstClr val="black"/>
              </a:solidFill>
              <a:latin typeface="Cambria" panose="02040503050406030204" pitchFamily="18" charset="0"/>
              <a:cs typeface="Helvetica"/>
            </a:endParaRPr>
          </a:p>
          <a:p>
            <a:endParaRPr lang="it-IT" sz="1600" dirty="0" smtClean="0">
              <a:solidFill>
                <a:prstClr val="black"/>
              </a:solidFill>
              <a:latin typeface="Cambria" panose="02040503050406030204" pitchFamily="18" charset="0"/>
              <a:cs typeface="Helvetica"/>
            </a:endParaRP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748" y="1831975"/>
            <a:ext cx="7900987"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12768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237752" cy="400110"/>
          </a:xfrm>
          <a:prstGeom prst="rect">
            <a:avLst/>
          </a:prstGeom>
          <a:noFill/>
        </p:spPr>
        <p:txBody>
          <a:bodyPr wrap="square" rtlCol="0">
            <a:spAutoFit/>
          </a:bodyPr>
          <a:lstStyle/>
          <a:p>
            <a:r>
              <a:rPr lang="it-IT" sz="2000" b="1" i="1" dirty="0" smtClean="0">
                <a:solidFill>
                  <a:srgbClr val="38A748"/>
                </a:solidFill>
                <a:latin typeface="Cambria"/>
                <a:cs typeface="Cambria"/>
              </a:rPr>
              <a:t>Accounting and Reporting </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19</a:t>
            </a:fld>
            <a:endParaRPr lang="it-IT" sz="1200" dirty="0">
              <a:solidFill>
                <a:srgbClr val="003374"/>
              </a:solidFill>
              <a:latin typeface="Calibri light"/>
              <a:cs typeface="Calibri light"/>
            </a:endParaRPr>
          </a:p>
        </p:txBody>
      </p:sp>
      <p:sp>
        <p:nvSpPr>
          <p:cNvPr id="6" name="CasellaDiTesto 5"/>
          <p:cNvSpPr txBox="1"/>
          <p:nvPr/>
        </p:nvSpPr>
        <p:spPr>
          <a:xfrm>
            <a:off x="763587" y="1276349"/>
            <a:ext cx="7705725" cy="5078313"/>
          </a:xfrm>
          <a:prstGeom prst="rect">
            <a:avLst/>
          </a:prstGeom>
          <a:noFill/>
        </p:spPr>
        <p:txBody>
          <a:bodyPr wrap="square" rtlCol="0">
            <a:spAutoFit/>
          </a:bodyPr>
          <a:lstStyle/>
          <a:p>
            <a:pPr algn="ctr">
              <a:buFont typeface="Arial" charset="0"/>
              <a:buNone/>
            </a:pPr>
            <a:r>
              <a:rPr lang="en-GB" altLang="en-US" sz="2000" b="1" dirty="0">
                <a:solidFill>
                  <a:prstClr val="black"/>
                </a:solidFill>
                <a:latin typeface="Cambria" panose="02040503050406030204" pitchFamily="18" charset="0"/>
                <a:ea typeface="ＭＳ Ｐゴシック" pitchFamily="34" charset="-128"/>
              </a:rPr>
              <a:t>Heading 2 - </a:t>
            </a:r>
            <a:r>
              <a:rPr lang="en-GB" altLang="en-US" sz="2000" b="1" dirty="0" smtClean="0">
                <a:solidFill>
                  <a:prstClr val="black"/>
                </a:solidFill>
                <a:latin typeface="Cambria" panose="02040503050406030204" pitchFamily="18" charset="0"/>
                <a:ea typeface="ＭＳ Ｐゴシック" pitchFamily="34" charset="-128"/>
              </a:rPr>
              <a:t>“</a:t>
            </a:r>
            <a:r>
              <a:rPr lang="en-GB" altLang="en-US" sz="2000" b="1" dirty="0" err="1" smtClean="0">
                <a:solidFill>
                  <a:prstClr val="black"/>
                </a:solidFill>
                <a:latin typeface="Cambria" panose="02040503050406030204" pitchFamily="18" charset="0"/>
                <a:ea typeface="ＭＳ Ｐゴシック" pitchFamily="34" charset="-128"/>
              </a:rPr>
              <a:t>Accomodation</a:t>
            </a:r>
            <a:r>
              <a:rPr lang="en-GB" altLang="en-US" sz="2000" b="1" dirty="0" smtClean="0">
                <a:solidFill>
                  <a:prstClr val="black"/>
                </a:solidFill>
                <a:latin typeface="Cambria" panose="02040503050406030204" pitchFamily="18" charset="0"/>
                <a:ea typeface="ＭＳ Ｐゴシック" pitchFamily="34" charset="-128"/>
              </a:rPr>
              <a:t> and subsistence allowances</a:t>
            </a:r>
            <a:r>
              <a:rPr lang="en-GB" altLang="en-US" sz="2800" b="1" dirty="0" smtClean="0">
                <a:solidFill>
                  <a:prstClr val="black"/>
                </a:solidFill>
                <a:latin typeface="Cambria" panose="02040503050406030204" pitchFamily="18" charset="0"/>
                <a:ea typeface="ＭＳ Ｐゴシック" pitchFamily="34" charset="-128"/>
              </a:rPr>
              <a:t>”</a:t>
            </a:r>
            <a:endParaRPr lang="en-GB" altLang="en-US" sz="2800" b="1" dirty="0">
              <a:solidFill>
                <a:prstClr val="black"/>
              </a:solidFill>
              <a:latin typeface="Cambria" panose="02040503050406030204" pitchFamily="18" charset="0"/>
              <a:ea typeface="ＭＳ Ｐゴシック"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smtClean="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smtClean="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r>
              <a:rPr lang="en-GB" altLang="en-US" sz="2000" dirty="0" smtClean="0">
                <a:solidFill>
                  <a:prstClr val="black"/>
                </a:solidFill>
                <a:latin typeface="Cambria" panose="02040503050406030204" pitchFamily="18" charset="0"/>
                <a:ea typeface="ＭＳ Ｐゴシック" panose="020B0600070205080204" pitchFamily="34" charset="-128"/>
              </a:rPr>
              <a:t>Costs </a:t>
            </a:r>
            <a:r>
              <a:rPr lang="en-GB" altLang="en-US" sz="2000" dirty="0">
                <a:solidFill>
                  <a:prstClr val="black"/>
                </a:solidFill>
                <a:latin typeface="Cambria" panose="02040503050406030204" pitchFamily="18" charset="0"/>
                <a:ea typeface="ＭＳ Ｐゴシック" panose="020B0600070205080204" pitchFamily="34" charset="-128"/>
              </a:rPr>
              <a:t>need be justified through:</a:t>
            </a:r>
          </a:p>
          <a:p>
            <a:pPr fontAlgn="base">
              <a:spcBef>
                <a:spcPct val="0"/>
              </a:spcBef>
              <a:spcAft>
                <a:spcPct val="0"/>
              </a:spcAft>
            </a:pPr>
            <a:endParaRPr lang="en-GB" altLang="en-US" sz="2000" dirty="0">
              <a:solidFill>
                <a:srgbClr val="FF0000"/>
              </a:solidFill>
              <a:latin typeface="Cambria" panose="02040503050406030204" pitchFamily="18" charset="0"/>
              <a:ea typeface="ＭＳ Ｐゴシック" panose="020B0600070205080204" pitchFamily="34" charset="-128"/>
            </a:endParaRPr>
          </a:p>
          <a:p>
            <a:pPr marL="342900" indent="-342900">
              <a:buFont typeface="Wingdings" panose="05000000000000000000" pitchFamily="2" charset="2"/>
              <a:buChar char="Ø"/>
            </a:pPr>
            <a:r>
              <a:rPr lang="en-GB" altLang="en-US" sz="2000" dirty="0">
                <a:latin typeface="Cambria" panose="02040503050406030204" pitchFamily="18" charset="0"/>
                <a:ea typeface="ＭＳ Ｐゴシック" pitchFamily="34" charset="-128"/>
              </a:rPr>
              <a:t>Invoices </a:t>
            </a:r>
            <a:endParaRPr lang="en-GB" altLang="en-US" sz="2000" dirty="0" smtClean="0">
              <a:latin typeface="Cambria" panose="02040503050406030204" pitchFamily="18" charset="0"/>
              <a:ea typeface="ＭＳ Ｐゴシック" pitchFamily="34" charset="-128"/>
            </a:endParaRPr>
          </a:p>
          <a:p>
            <a:pPr marL="342900" indent="-342900">
              <a:buFont typeface="Wingdings" panose="05000000000000000000" pitchFamily="2" charset="2"/>
              <a:buChar char="Ø"/>
            </a:pPr>
            <a:r>
              <a:rPr lang="en-GB" altLang="en-US" sz="2000" dirty="0" smtClean="0">
                <a:latin typeface="Cambria" panose="02040503050406030204" pitchFamily="18" charset="0"/>
                <a:ea typeface="ＭＳ Ｐゴシック" pitchFamily="34" charset="-128"/>
              </a:rPr>
              <a:t>Proofs </a:t>
            </a:r>
            <a:r>
              <a:rPr lang="en-GB" altLang="en-US" sz="2000" dirty="0">
                <a:latin typeface="Cambria" panose="02040503050406030204" pitchFamily="18" charset="0"/>
                <a:ea typeface="ＭＳ Ｐゴシック" pitchFamily="34" charset="-128"/>
              </a:rPr>
              <a:t>of payments</a:t>
            </a:r>
          </a:p>
          <a:p>
            <a:pPr>
              <a:buFont typeface="Arial" charset="0"/>
              <a:buNone/>
            </a:pPr>
            <a:endParaRPr lang="en-GB" altLang="en-US" sz="2000" dirty="0" smtClean="0">
              <a:latin typeface="Cambria" panose="02040503050406030204" pitchFamily="18" charset="0"/>
              <a:ea typeface="ＭＳ Ｐゴシック" pitchFamily="34" charset="-128"/>
            </a:endParaRPr>
          </a:p>
          <a:p>
            <a:pPr>
              <a:buFont typeface="Arial" charset="0"/>
              <a:buNone/>
            </a:pPr>
            <a:r>
              <a:rPr lang="en-GB" altLang="en-US" sz="2000" dirty="0" smtClean="0">
                <a:latin typeface="Cambria" panose="02040503050406030204" pitchFamily="18" charset="0"/>
                <a:ea typeface="ＭＳ Ｐゴシック" pitchFamily="34" charset="-128"/>
              </a:rPr>
              <a:t>The </a:t>
            </a:r>
            <a:r>
              <a:rPr lang="en-GB" altLang="en-US" sz="2000" dirty="0">
                <a:latin typeface="Cambria" panose="02040503050406030204" pitchFamily="18" charset="0"/>
                <a:ea typeface="ＭＳ Ｐゴシック" pitchFamily="34" charset="-128"/>
              </a:rPr>
              <a:t>reporting of subsistence costs (meals, local transport) must comply with the </a:t>
            </a:r>
            <a:r>
              <a:rPr lang="en-GB" altLang="en-US" sz="2000" u="sng" dirty="0">
                <a:latin typeface="Cambria" panose="02040503050406030204" pitchFamily="18" charset="0"/>
                <a:ea typeface="ＭＳ Ｐゴシック" pitchFamily="34" charset="-128"/>
              </a:rPr>
              <a:t>usual practices adopted by your organisation</a:t>
            </a:r>
            <a:r>
              <a:rPr lang="en-GB" altLang="en-US" sz="2000" dirty="0">
                <a:latin typeface="Cambria" panose="02040503050406030204" pitchFamily="18" charset="0"/>
                <a:ea typeface="ＭＳ Ｐゴシック" pitchFamily="34" charset="-128"/>
              </a:rPr>
              <a:t>:</a:t>
            </a:r>
          </a:p>
          <a:p>
            <a:pPr>
              <a:defRPr/>
            </a:pPr>
            <a:endParaRPr lang="it-IT" sz="2000" dirty="0">
              <a:solidFill>
                <a:prstClr val="black"/>
              </a:solidFill>
              <a:latin typeface="Cambria" panose="02040503050406030204" pitchFamily="18" charset="0"/>
            </a:endParaRPr>
          </a:p>
          <a:p>
            <a:pPr>
              <a:defRPr/>
            </a:pPr>
            <a:endParaRPr lang="en-GB" sz="2000" dirty="0" smtClean="0">
              <a:solidFill>
                <a:prstClr val="black"/>
              </a:solidFill>
              <a:latin typeface="Cambria" panose="02040503050406030204" pitchFamily="18" charset="0"/>
            </a:endParaRPr>
          </a:p>
          <a:p>
            <a:endParaRPr lang="it-IT" sz="2000" dirty="0" smtClean="0">
              <a:solidFill>
                <a:prstClr val="black"/>
              </a:solidFill>
              <a:latin typeface="Cambria" panose="02040503050406030204" pitchFamily="18" charset="0"/>
              <a:cs typeface="Helvetica"/>
            </a:endParaRPr>
          </a:p>
          <a:p>
            <a:endParaRPr lang="it-IT" sz="1600" dirty="0" smtClean="0">
              <a:solidFill>
                <a:prstClr val="black"/>
              </a:solidFill>
              <a:latin typeface="Cambria" panose="02040503050406030204" pitchFamily="18" charset="0"/>
              <a:cs typeface="Helvetica"/>
            </a:endParaRPr>
          </a:p>
        </p:txBody>
      </p:sp>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688" y="1860550"/>
            <a:ext cx="7900987"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9312" y="5210175"/>
            <a:ext cx="7443787" cy="1262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21203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lvl="0"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999752" cy="400110"/>
          </a:xfrm>
          <a:prstGeom prst="rect">
            <a:avLst/>
          </a:prstGeom>
          <a:noFill/>
        </p:spPr>
        <p:txBody>
          <a:bodyPr wrap="square" rtlCol="0">
            <a:spAutoFit/>
          </a:bodyPr>
          <a:lstStyle/>
          <a:p>
            <a:r>
              <a:rPr lang="it-IT" sz="2000" b="1" i="1" dirty="0" smtClean="0">
                <a:solidFill>
                  <a:srgbClr val="38A748"/>
                </a:solidFill>
                <a:latin typeface="Cambria"/>
                <a:cs typeface="Cambria"/>
              </a:rPr>
              <a:t>General </a:t>
            </a:r>
            <a:r>
              <a:rPr lang="it-IT" sz="2000" b="1" i="1" dirty="0" err="1" smtClean="0">
                <a:solidFill>
                  <a:srgbClr val="38A748"/>
                </a:solidFill>
                <a:latin typeface="Cambria"/>
                <a:cs typeface="Cambria"/>
              </a:rPr>
              <a:t>project</a:t>
            </a:r>
            <a:r>
              <a:rPr lang="it-IT" sz="2000" b="1" i="1" dirty="0" smtClean="0">
                <a:solidFill>
                  <a:srgbClr val="38A748"/>
                </a:solidFill>
                <a:latin typeface="Cambria"/>
                <a:cs typeface="Cambria"/>
              </a:rPr>
              <a:t> data under GA (1/5)</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524B3C7-180D-8646-B72B-9CC0E4C37EED}" type="slidenum">
              <a:rPr kumimoji="0" lang="it-IT" sz="1200" i="0" u="none" strike="noStrike" kern="1200" cap="none" spc="0" normalizeH="0" baseline="0" noProof="0" smtClean="0">
                <a:ln>
                  <a:noFill/>
                </a:ln>
                <a:solidFill>
                  <a:srgbClr val="003374"/>
                </a:solidFill>
                <a:effectLst/>
                <a:uLnTx/>
                <a:uFillTx/>
                <a:latin typeface="Calibri light"/>
                <a:ea typeface="+mn-ea"/>
                <a:cs typeface="Calibri light"/>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it-IT" sz="1200" i="0" u="none" strike="noStrike" kern="1200" cap="none" spc="0" normalizeH="0" baseline="0" noProof="0" dirty="0">
              <a:ln>
                <a:noFill/>
              </a:ln>
              <a:solidFill>
                <a:srgbClr val="003374"/>
              </a:solidFill>
              <a:effectLst/>
              <a:uLnTx/>
              <a:uFillTx/>
              <a:latin typeface="Calibri light"/>
              <a:ea typeface="+mn-ea"/>
              <a:cs typeface="Calibri light"/>
            </a:endParaRPr>
          </a:p>
        </p:txBody>
      </p:sp>
      <p:sp>
        <p:nvSpPr>
          <p:cNvPr id="6" name="CasellaDiTesto 5"/>
          <p:cNvSpPr txBox="1"/>
          <p:nvPr/>
        </p:nvSpPr>
        <p:spPr>
          <a:xfrm>
            <a:off x="933450" y="1333500"/>
            <a:ext cx="7705725" cy="4770537"/>
          </a:xfrm>
          <a:prstGeom prst="rect">
            <a:avLst/>
          </a:prstGeom>
          <a:noFill/>
        </p:spPr>
        <p:txBody>
          <a:bodyPr wrap="square" rtlCol="0">
            <a:spAutoFit/>
          </a:bodyPr>
          <a:lstStyle/>
          <a:p>
            <a:pPr algn="ctr">
              <a:spcBef>
                <a:spcPts val="600"/>
              </a:spcBef>
            </a:pPr>
            <a:r>
              <a:rPr lang="en-GB" sz="2000" b="1" dirty="0" smtClean="0">
                <a:solidFill>
                  <a:schemeClr val="accent5">
                    <a:lumMod val="75000"/>
                  </a:schemeClr>
                </a:solidFill>
                <a:latin typeface="Cambria" panose="02040503050406030204" pitchFamily="18" charset="0"/>
              </a:rPr>
              <a:t>GRANT AGREEMENT no. VS/2018/0016</a:t>
            </a:r>
          </a:p>
          <a:p>
            <a:pPr marL="285750" indent="-285750" algn="just">
              <a:spcBef>
                <a:spcPts val="1200"/>
              </a:spcBef>
              <a:buFont typeface="Wingdings" pitchFamily="2" charset="2"/>
              <a:buChar char="Ø"/>
            </a:pPr>
            <a:r>
              <a:rPr lang="en-US" b="1" dirty="0" err="1" smtClean="0">
                <a:solidFill>
                  <a:schemeClr val="accent5">
                    <a:lumMod val="75000"/>
                  </a:schemeClr>
                </a:solidFill>
                <a:latin typeface="Cambria" panose="02040503050406030204" pitchFamily="18" charset="0"/>
              </a:rPr>
              <a:t>Multibeneficiary</a:t>
            </a:r>
            <a:r>
              <a:rPr lang="en-US" b="1" dirty="0" smtClean="0">
                <a:solidFill>
                  <a:schemeClr val="accent5">
                    <a:lumMod val="75000"/>
                  </a:schemeClr>
                </a:solidFill>
                <a:latin typeface="Cambria" panose="02040503050406030204" pitchFamily="18" charset="0"/>
              </a:rPr>
              <a:t> agreement </a:t>
            </a:r>
            <a:r>
              <a:rPr lang="en-US" dirty="0" smtClean="0">
                <a:solidFill>
                  <a:schemeClr val="accent5">
                    <a:lumMod val="75000"/>
                  </a:schemeClr>
                </a:solidFill>
                <a:latin typeface="Cambria" panose="02040503050406030204" pitchFamily="18" charset="0"/>
              </a:rPr>
              <a:t>(coordinator + other beneficiaries);</a:t>
            </a:r>
          </a:p>
          <a:p>
            <a:pPr marL="285750" indent="-285750" algn="just">
              <a:spcBef>
                <a:spcPts val="1200"/>
              </a:spcBef>
              <a:buFont typeface="Wingdings" pitchFamily="2" charset="2"/>
              <a:buChar char="Ø"/>
            </a:pPr>
            <a:r>
              <a:rPr lang="en-US" dirty="0" smtClean="0">
                <a:solidFill>
                  <a:schemeClr val="accent5">
                    <a:lumMod val="75000"/>
                  </a:schemeClr>
                </a:solidFill>
                <a:latin typeface="Cambria" panose="02040503050406030204" pitchFamily="18" charset="0"/>
              </a:rPr>
              <a:t>Special Conditions + General Conditions + Annexes;</a:t>
            </a:r>
            <a:endParaRPr lang="en-GB" dirty="0">
              <a:solidFill>
                <a:schemeClr val="accent5">
                  <a:lumMod val="75000"/>
                </a:schemeClr>
              </a:solidFill>
              <a:latin typeface="Cambria" panose="02040503050406030204" pitchFamily="18" charset="0"/>
            </a:endParaRPr>
          </a:p>
          <a:p>
            <a:pPr marL="285750" indent="-285750" algn="just">
              <a:spcBef>
                <a:spcPts val="1200"/>
              </a:spcBef>
              <a:buFont typeface="Wingdings" pitchFamily="2" charset="2"/>
              <a:buChar char="Ø"/>
            </a:pPr>
            <a:r>
              <a:rPr lang="en-US" dirty="0" smtClean="0">
                <a:solidFill>
                  <a:schemeClr val="accent5">
                    <a:lumMod val="75000"/>
                  </a:schemeClr>
                </a:solidFill>
                <a:latin typeface="Cambria" panose="02040503050406030204" pitchFamily="18" charset="0"/>
              </a:rPr>
              <a:t>Signature by coordinator (with mandate by other beneficiaries) = </a:t>
            </a:r>
            <a:r>
              <a:rPr lang="en-US" b="1" dirty="0" smtClean="0">
                <a:solidFill>
                  <a:schemeClr val="accent5">
                    <a:lumMod val="75000"/>
                  </a:schemeClr>
                </a:solidFill>
                <a:latin typeface="Cambria" panose="02040503050406030204" pitchFamily="18" charset="0"/>
              </a:rPr>
              <a:t>acceptance of the Agreement </a:t>
            </a:r>
            <a:r>
              <a:rPr lang="en-US" dirty="0" smtClean="0">
                <a:solidFill>
                  <a:schemeClr val="accent5">
                    <a:lumMod val="75000"/>
                  </a:schemeClr>
                </a:solidFill>
                <a:latin typeface="Cambria" panose="02040503050406030204" pitchFamily="18" charset="0"/>
              </a:rPr>
              <a:t>and </a:t>
            </a:r>
            <a:r>
              <a:rPr lang="en-US" b="1" dirty="0" smtClean="0">
                <a:solidFill>
                  <a:schemeClr val="accent5">
                    <a:lumMod val="75000"/>
                  </a:schemeClr>
                </a:solidFill>
                <a:latin typeface="Cambria" panose="02040503050406030204" pitchFamily="18" charset="0"/>
              </a:rPr>
              <a:t>engagement to undertake the E.QU.A.L. action as approved</a:t>
            </a:r>
            <a:r>
              <a:rPr lang="en-US" dirty="0" smtClean="0">
                <a:solidFill>
                  <a:schemeClr val="accent5">
                    <a:lumMod val="75000"/>
                  </a:schemeClr>
                </a:solidFill>
                <a:latin typeface="Cambria" panose="02040503050406030204" pitchFamily="18" charset="0"/>
              </a:rPr>
              <a:t> (application form);</a:t>
            </a:r>
            <a:endParaRPr lang="en-GB" dirty="0">
              <a:solidFill>
                <a:schemeClr val="accent5">
                  <a:lumMod val="75000"/>
                </a:schemeClr>
              </a:solidFill>
              <a:latin typeface="Cambria" panose="02040503050406030204" pitchFamily="18" charset="0"/>
            </a:endParaRPr>
          </a:p>
          <a:p>
            <a:pPr marL="285750" indent="-285750" algn="just">
              <a:spcBef>
                <a:spcPts val="1200"/>
              </a:spcBef>
              <a:buFont typeface="Wingdings" pitchFamily="2" charset="2"/>
              <a:buChar char="Ø"/>
            </a:pPr>
            <a:r>
              <a:rPr lang="en-GB" dirty="0" smtClean="0">
                <a:solidFill>
                  <a:schemeClr val="accent5">
                    <a:lumMod val="75000"/>
                  </a:schemeClr>
                </a:solidFill>
                <a:latin typeface="Cambria" panose="02040503050406030204" pitchFamily="18" charset="0"/>
              </a:rPr>
              <a:t>Project duration: </a:t>
            </a:r>
            <a:r>
              <a:rPr lang="en-GB" b="1" dirty="0" smtClean="0">
                <a:solidFill>
                  <a:schemeClr val="accent5">
                    <a:lumMod val="75000"/>
                  </a:schemeClr>
                </a:solidFill>
                <a:latin typeface="Cambria" panose="02040503050406030204" pitchFamily="18" charset="0"/>
              </a:rPr>
              <a:t>18 months</a:t>
            </a:r>
          </a:p>
          <a:p>
            <a:pPr marL="285750" indent="-285750" algn="just">
              <a:spcBef>
                <a:spcPts val="1200"/>
              </a:spcBef>
              <a:buFont typeface="Wingdings" pitchFamily="2" charset="2"/>
              <a:buChar char="Ø"/>
            </a:pPr>
            <a:r>
              <a:rPr lang="en-GB" dirty="0" smtClean="0">
                <a:solidFill>
                  <a:schemeClr val="accent5">
                    <a:lumMod val="75000"/>
                  </a:schemeClr>
                </a:solidFill>
                <a:latin typeface="Cambria" panose="02040503050406030204" pitchFamily="18" charset="0"/>
              </a:rPr>
              <a:t>Start and end date: </a:t>
            </a:r>
            <a:r>
              <a:rPr lang="en-GB" b="1" dirty="0" smtClean="0">
                <a:latin typeface="Cambria" panose="02040503050406030204" pitchFamily="18" charset="0"/>
              </a:rPr>
              <a:t>01/04/2018 – 30/09/2019 </a:t>
            </a:r>
            <a:r>
              <a:rPr lang="en-GB" dirty="0" smtClean="0">
                <a:solidFill>
                  <a:schemeClr val="accent5">
                    <a:lumMod val="75000"/>
                  </a:schemeClr>
                </a:solidFill>
                <a:latin typeface="Cambria" panose="02040503050406030204" pitchFamily="18" charset="0"/>
              </a:rPr>
              <a:t>(period of </a:t>
            </a:r>
            <a:r>
              <a:rPr lang="en-GB" b="1" dirty="0" smtClean="0">
                <a:solidFill>
                  <a:schemeClr val="accent5">
                    <a:lumMod val="75000"/>
                  </a:schemeClr>
                </a:solidFill>
                <a:latin typeface="Cambria" panose="02040503050406030204" pitchFamily="18" charset="0"/>
              </a:rPr>
              <a:t>eligibility of expenditure</a:t>
            </a:r>
            <a:r>
              <a:rPr lang="en-GB" dirty="0" smtClean="0">
                <a:solidFill>
                  <a:schemeClr val="accent5">
                    <a:lumMod val="75000"/>
                  </a:schemeClr>
                </a:solidFill>
                <a:latin typeface="Cambria" panose="02040503050406030204" pitchFamily="18" charset="0"/>
              </a:rPr>
              <a:t>)</a:t>
            </a:r>
          </a:p>
          <a:p>
            <a:pPr marL="285750" indent="-285750" algn="just">
              <a:spcBef>
                <a:spcPts val="1200"/>
              </a:spcBef>
              <a:buFont typeface="Wingdings" pitchFamily="2" charset="2"/>
              <a:buChar char="Ø"/>
            </a:pPr>
            <a:r>
              <a:rPr lang="en-GB" dirty="0" smtClean="0">
                <a:solidFill>
                  <a:schemeClr val="accent5">
                    <a:lumMod val="75000"/>
                  </a:schemeClr>
                </a:solidFill>
                <a:latin typeface="Cambria" panose="02040503050406030204" pitchFamily="18" charset="0"/>
              </a:rPr>
              <a:t>Total estimated costs: </a:t>
            </a:r>
            <a:r>
              <a:rPr lang="en-GB" b="1" dirty="0" smtClean="0">
                <a:solidFill>
                  <a:schemeClr val="accent5">
                    <a:lumMod val="75000"/>
                  </a:schemeClr>
                </a:solidFill>
                <a:latin typeface="Cambria" panose="02040503050406030204" pitchFamily="18" charset="0"/>
              </a:rPr>
              <a:t>Euro 360.585 </a:t>
            </a:r>
            <a:r>
              <a:rPr lang="en-GB" dirty="0" smtClean="0">
                <a:solidFill>
                  <a:schemeClr val="accent5">
                    <a:lumMod val="75000"/>
                  </a:schemeClr>
                </a:solidFill>
                <a:latin typeface="Cambria" panose="02040503050406030204" pitchFamily="18" charset="0"/>
              </a:rPr>
              <a:t> </a:t>
            </a:r>
          </a:p>
          <a:p>
            <a:pPr marL="285750" indent="-285750" algn="just">
              <a:spcBef>
                <a:spcPts val="1200"/>
              </a:spcBef>
              <a:buFont typeface="Wingdings" pitchFamily="2" charset="2"/>
              <a:buChar char="Ø"/>
            </a:pPr>
            <a:r>
              <a:rPr lang="en-GB" b="1" u="sng" dirty="0" smtClean="0">
                <a:solidFill>
                  <a:schemeClr val="accent5">
                    <a:lumMod val="75000"/>
                  </a:schemeClr>
                </a:solidFill>
                <a:latin typeface="Cambria" panose="02040503050406030204" pitchFamily="18" charset="0"/>
              </a:rPr>
              <a:t>Maximum amount</a:t>
            </a:r>
            <a:r>
              <a:rPr lang="en-GB" b="1" dirty="0" smtClean="0">
                <a:solidFill>
                  <a:schemeClr val="accent5">
                    <a:lumMod val="75000"/>
                  </a:schemeClr>
                </a:solidFill>
                <a:latin typeface="Cambria" panose="02040503050406030204" pitchFamily="18" charset="0"/>
              </a:rPr>
              <a:t> of grant</a:t>
            </a:r>
            <a:r>
              <a:rPr lang="en-GB" dirty="0" smtClean="0">
                <a:solidFill>
                  <a:schemeClr val="accent5">
                    <a:lumMod val="75000"/>
                  </a:schemeClr>
                </a:solidFill>
                <a:latin typeface="Cambria" panose="02040503050406030204" pitchFamily="18" charset="0"/>
              </a:rPr>
              <a:t>: </a:t>
            </a:r>
            <a:r>
              <a:rPr lang="en-GB" b="1" dirty="0" smtClean="0">
                <a:solidFill>
                  <a:schemeClr val="accent5">
                    <a:lumMod val="75000"/>
                  </a:schemeClr>
                </a:solidFill>
                <a:latin typeface="Cambria" panose="02040503050406030204" pitchFamily="18" charset="0"/>
              </a:rPr>
              <a:t>Euro 270.438</a:t>
            </a:r>
            <a:r>
              <a:rPr lang="en-GB" dirty="0" smtClean="0">
                <a:solidFill>
                  <a:schemeClr val="accent5">
                    <a:lumMod val="75000"/>
                  </a:schemeClr>
                </a:solidFill>
                <a:latin typeface="Cambria" panose="02040503050406030204" pitchFamily="18" charset="0"/>
              </a:rPr>
              <a:t> (reimbursement of </a:t>
            </a:r>
            <a:r>
              <a:rPr lang="en-GB" b="1" dirty="0" smtClean="0">
                <a:solidFill>
                  <a:schemeClr val="accent5">
                    <a:lumMod val="75000"/>
                  </a:schemeClr>
                </a:solidFill>
                <a:latin typeface="Cambria" panose="02040503050406030204" pitchFamily="18" charset="0"/>
              </a:rPr>
              <a:t>75% </a:t>
            </a:r>
            <a:r>
              <a:rPr lang="en-GB" dirty="0" smtClean="0">
                <a:solidFill>
                  <a:schemeClr val="accent5">
                    <a:lumMod val="75000"/>
                  </a:schemeClr>
                </a:solidFill>
                <a:latin typeface="Cambria" panose="02040503050406030204" pitchFamily="18" charset="0"/>
              </a:rPr>
              <a:t>of the </a:t>
            </a:r>
            <a:r>
              <a:rPr lang="en-GB" b="1" dirty="0" smtClean="0">
                <a:solidFill>
                  <a:schemeClr val="accent5">
                    <a:lumMod val="75000"/>
                  </a:schemeClr>
                </a:solidFill>
                <a:latin typeface="Cambria" panose="02040503050406030204" pitchFamily="18" charset="0"/>
              </a:rPr>
              <a:t>actually incurred eligible costs </a:t>
            </a:r>
            <a:r>
              <a:rPr lang="en-GB" dirty="0" smtClean="0">
                <a:solidFill>
                  <a:schemeClr val="accent5">
                    <a:lumMod val="75000"/>
                  </a:schemeClr>
                </a:solidFill>
                <a:latin typeface="Cambria" panose="02040503050406030204" pitchFamily="18" charset="0"/>
              </a:rPr>
              <a:t>of the action) </a:t>
            </a:r>
            <a:endParaRPr lang="en-GB" dirty="0">
              <a:solidFill>
                <a:schemeClr val="accent5">
                  <a:lumMod val="75000"/>
                </a:schemeClr>
              </a:solidFill>
              <a:latin typeface="Cambria" panose="02040503050406030204" pitchFamily="18" charset="0"/>
            </a:endParaRPr>
          </a:p>
          <a:p>
            <a:endParaRPr lang="it-IT" sz="1600" dirty="0" smtClean="0">
              <a:latin typeface="Helvetica"/>
              <a:cs typeface="Helvetica"/>
            </a:endParaRPr>
          </a:p>
        </p:txBody>
      </p:sp>
    </p:spTree>
    <p:extLst>
      <p:ext uri="{BB962C8B-B14F-4D97-AF65-F5344CB8AC3E}">
        <p14:creationId xmlns:p14="http://schemas.microsoft.com/office/powerpoint/2010/main" val="28585455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237752" cy="400110"/>
          </a:xfrm>
          <a:prstGeom prst="rect">
            <a:avLst/>
          </a:prstGeom>
          <a:noFill/>
        </p:spPr>
        <p:txBody>
          <a:bodyPr wrap="square" rtlCol="0">
            <a:spAutoFit/>
          </a:bodyPr>
          <a:lstStyle/>
          <a:p>
            <a:r>
              <a:rPr lang="it-IT" sz="2000" b="1" i="1" dirty="0" smtClean="0">
                <a:solidFill>
                  <a:srgbClr val="38A748"/>
                </a:solidFill>
                <a:latin typeface="Cambria"/>
                <a:cs typeface="Cambria"/>
              </a:rPr>
              <a:t>Accounting and Reporting </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20</a:t>
            </a:fld>
            <a:endParaRPr lang="it-IT" sz="1200" dirty="0">
              <a:solidFill>
                <a:srgbClr val="003374"/>
              </a:solidFill>
              <a:latin typeface="Calibri light"/>
              <a:cs typeface="Calibri light"/>
            </a:endParaRPr>
          </a:p>
        </p:txBody>
      </p:sp>
      <p:sp>
        <p:nvSpPr>
          <p:cNvPr id="6" name="CasellaDiTesto 5"/>
          <p:cNvSpPr txBox="1"/>
          <p:nvPr/>
        </p:nvSpPr>
        <p:spPr>
          <a:xfrm>
            <a:off x="742947" y="1295400"/>
            <a:ext cx="7705725" cy="5909310"/>
          </a:xfrm>
          <a:prstGeom prst="rect">
            <a:avLst/>
          </a:prstGeom>
          <a:noFill/>
        </p:spPr>
        <p:txBody>
          <a:bodyPr wrap="square" rtlCol="0">
            <a:spAutoFit/>
          </a:bodyPr>
          <a:lstStyle/>
          <a:p>
            <a:pPr algn="ctr">
              <a:buFont typeface="Arial" charset="0"/>
              <a:buNone/>
            </a:pPr>
            <a:r>
              <a:rPr lang="en-GB" altLang="en-US" sz="2800" b="1" dirty="0">
                <a:solidFill>
                  <a:prstClr val="black"/>
                </a:solidFill>
                <a:latin typeface="Cambria" panose="02040503050406030204" pitchFamily="18" charset="0"/>
                <a:ea typeface="ＭＳ Ｐゴシック" pitchFamily="34" charset="-128"/>
              </a:rPr>
              <a:t>Heading 3</a:t>
            </a:r>
            <a:r>
              <a:rPr lang="en-GB" altLang="en-US" sz="2800" b="1" dirty="0" smtClean="0">
                <a:solidFill>
                  <a:prstClr val="black"/>
                </a:solidFill>
                <a:latin typeface="Cambria" panose="02040503050406030204" pitchFamily="18" charset="0"/>
                <a:ea typeface="ＭＳ Ｐゴシック" pitchFamily="34" charset="-128"/>
              </a:rPr>
              <a:t> </a:t>
            </a:r>
            <a:r>
              <a:rPr lang="en-GB" altLang="en-US" sz="2800" b="1" dirty="0">
                <a:solidFill>
                  <a:prstClr val="black"/>
                </a:solidFill>
                <a:latin typeface="Cambria" panose="02040503050406030204" pitchFamily="18" charset="0"/>
                <a:ea typeface="ＭＳ Ｐゴシック" pitchFamily="34" charset="-128"/>
              </a:rPr>
              <a:t>- </a:t>
            </a:r>
            <a:r>
              <a:rPr lang="en-GB" altLang="en-US" sz="2800" b="1" dirty="0" smtClean="0">
                <a:solidFill>
                  <a:prstClr val="black"/>
                </a:solidFill>
                <a:latin typeface="Cambria" panose="02040503050406030204" pitchFamily="18" charset="0"/>
                <a:ea typeface="ＭＳ Ｐゴシック" pitchFamily="34" charset="-128"/>
              </a:rPr>
              <a:t>“Services”</a:t>
            </a:r>
            <a:endParaRPr lang="en-GB" altLang="en-US" sz="2800" b="1" dirty="0">
              <a:solidFill>
                <a:prstClr val="black"/>
              </a:solidFill>
              <a:latin typeface="Cambria" panose="02040503050406030204" pitchFamily="18" charset="0"/>
              <a:ea typeface="ＭＳ Ｐゴシック"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algn="just"/>
            <a:r>
              <a:rPr lang="en-US" dirty="0">
                <a:latin typeface="Cambria" panose="02040503050406030204" pitchFamily="18" charset="0"/>
              </a:rPr>
              <a:t>The implementation of a project may require the buying of goods or services in order to </a:t>
            </a:r>
            <a:r>
              <a:rPr lang="en-US" dirty="0" smtClean="0">
                <a:latin typeface="Cambria" panose="02040503050406030204" pitchFamily="18" charset="0"/>
              </a:rPr>
              <a:t>carry out </a:t>
            </a:r>
            <a:r>
              <a:rPr lang="en-US" dirty="0" err="1">
                <a:latin typeface="Cambria" panose="02040503050406030204" pitchFamily="18" charset="0"/>
              </a:rPr>
              <a:t>specialised</a:t>
            </a:r>
            <a:r>
              <a:rPr lang="en-US" dirty="0">
                <a:latin typeface="Cambria" panose="02040503050406030204" pitchFamily="18" charset="0"/>
              </a:rPr>
              <a:t> tasks that beneficiaries cannot do themselves (i.e. translations, production </a:t>
            </a:r>
            <a:r>
              <a:rPr lang="en-US" dirty="0" smtClean="0">
                <a:latin typeface="Cambria" panose="02040503050406030204" pitchFamily="18" charset="0"/>
              </a:rPr>
              <a:t>of documents</a:t>
            </a:r>
            <a:r>
              <a:rPr lang="en-US" dirty="0">
                <a:latin typeface="Cambria" panose="02040503050406030204" pitchFamily="18" charset="0"/>
              </a:rPr>
              <a:t>, web site creation, informatics support, accountancy, catering, etc.). This does </a:t>
            </a:r>
            <a:r>
              <a:rPr lang="en-US" b="1" dirty="0" smtClean="0">
                <a:latin typeface="Cambria" panose="02040503050406030204" pitchFamily="18" charset="0"/>
              </a:rPr>
              <a:t>not involve </a:t>
            </a:r>
            <a:r>
              <a:rPr lang="en-US" b="1" dirty="0" err="1">
                <a:latin typeface="Cambria" panose="02040503050406030204" pitchFamily="18" charset="0"/>
              </a:rPr>
              <a:t>externalisation</a:t>
            </a:r>
            <a:r>
              <a:rPr lang="en-US" b="1" dirty="0">
                <a:latin typeface="Cambria" panose="02040503050406030204" pitchFamily="18" charset="0"/>
              </a:rPr>
              <a:t> </a:t>
            </a:r>
            <a:r>
              <a:rPr lang="en-US" dirty="0">
                <a:latin typeface="Cambria" panose="02040503050406030204" pitchFamily="18" charset="0"/>
              </a:rPr>
              <a:t>of parts of the action directly related to the main objectives of </a:t>
            </a:r>
            <a:r>
              <a:rPr lang="en-US" dirty="0" smtClean="0">
                <a:latin typeface="Cambria" panose="02040503050406030204" pitchFamily="18" charset="0"/>
              </a:rPr>
              <a:t>the action</a:t>
            </a:r>
            <a:r>
              <a:rPr lang="en-US" dirty="0">
                <a:latin typeface="Cambria" panose="02040503050406030204" pitchFamily="18" charset="0"/>
              </a:rPr>
              <a:t>. The related contracts are known as </a:t>
            </a:r>
            <a:r>
              <a:rPr lang="en-US" b="1" dirty="0">
                <a:latin typeface="Cambria" panose="02040503050406030204" pitchFamily="18" charset="0"/>
              </a:rPr>
              <a:t>"Implementation </a:t>
            </a:r>
            <a:r>
              <a:rPr lang="en-US" b="1" dirty="0" smtClean="0">
                <a:latin typeface="Cambria" panose="02040503050406030204" pitchFamily="18" charset="0"/>
              </a:rPr>
              <a:t>contracts“</a:t>
            </a:r>
            <a:r>
              <a:rPr lang="en-US" dirty="0" smtClean="0">
                <a:latin typeface="Cambria" panose="02040503050406030204" pitchFamily="18" charset="0"/>
              </a:rPr>
              <a:t>. </a:t>
            </a:r>
          </a:p>
          <a:p>
            <a:pPr algn="just"/>
            <a:r>
              <a:rPr lang="en-US" dirty="0" smtClean="0">
                <a:solidFill>
                  <a:prstClr val="black"/>
                </a:solidFill>
                <a:latin typeface="Cambria" panose="02040503050406030204" pitchFamily="18" charset="0"/>
                <a:cs typeface="Helvetica"/>
              </a:rPr>
              <a:t>This is allowed when: </a:t>
            </a:r>
          </a:p>
          <a:p>
            <a:pPr marL="285750" indent="-285750">
              <a:buFont typeface="Wingdings" panose="05000000000000000000" pitchFamily="2" charset="2"/>
              <a:buChar char="Ø"/>
            </a:pPr>
            <a:r>
              <a:rPr lang="en-US" dirty="0">
                <a:latin typeface="Cambria" panose="02040503050406030204" pitchFamily="18" charset="0"/>
              </a:rPr>
              <a:t>the </a:t>
            </a:r>
            <a:r>
              <a:rPr lang="en-US" b="1" dirty="0">
                <a:latin typeface="Cambria" panose="02040503050406030204" pitchFamily="18" charset="0"/>
              </a:rPr>
              <a:t>staff do not have all the </a:t>
            </a:r>
            <a:r>
              <a:rPr lang="en-US" b="1" dirty="0" smtClean="0">
                <a:latin typeface="Cambria" panose="02040503050406030204" pitchFamily="18" charset="0"/>
              </a:rPr>
              <a:t>skills required</a:t>
            </a:r>
            <a:r>
              <a:rPr lang="en-US" dirty="0">
                <a:latin typeface="Cambria" panose="02040503050406030204" pitchFamily="18" charset="0"/>
              </a:rPr>
              <a:t>, where justified and </a:t>
            </a:r>
            <a:r>
              <a:rPr lang="en-US" dirty="0" smtClean="0">
                <a:latin typeface="Cambria" panose="02040503050406030204" pitchFamily="18" charset="0"/>
              </a:rPr>
              <a:t>necessary</a:t>
            </a:r>
          </a:p>
          <a:p>
            <a:pPr marL="285750" indent="-285750">
              <a:buFont typeface="Wingdings" panose="05000000000000000000" pitchFamily="2" charset="2"/>
              <a:buChar char="Ø"/>
            </a:pPr>
            <a:r>
              <a:rPr lang="en-US" dirty="0">
                <a:latin typeface="Cambria" panose="02040503050406030204" pitchFamily="18" charset="0"/>
              </a:rPr>
              <a:t>o</a:t>
            </a:r>
            <a:r>
              <a:rPr lang="en-US" dirty="0" smtClean="0">
                <a:latin typeface="Cambria" panose="02040503050406030204" pitchFamily="18" charset="0"/>
              </a:rPr>
              <a:t>nly for the </a:t>
            </a:r>
            <a:r>
              <a:rPr lang="en-US" b="1" dirty="0" smtClean="0">
                <a:latin typeface="Cambria" panose="02040503050406030204" pitchFamily="18" charset="0"/>
              </a:rPr>
              <a:t>execution of specific </a:t>
            </a:r>
            <a:r>
              <a:rPr lang="en-US" b="1" dirty="0">
                <a:latin typeface="Cambria" panose="02040503050406030204" pitchFamily="18" charset="0"/>
              </a:rPr>
              <a:t>tasks </a:t>
            </a:r>
            <a:r>
              <a:rPr lang="en-US" dirty="0">
                <a:latin typeface="Cambria" panose="02040503050406030204" pitchFamily="18" charset="0"/>
              </a:rPr>
              <a:t>that are part of the </a:t>
            </a:r>
            <a:r>
              <a:rPr lang="en-US" dirty="0" smtClean="0">
                <a:latin typeface="Cambria" panose="02040503050406030204" pitchFamily="18" charset="0"/>
              </a:rPr>
              <a:t>action</a:t>
            </a:r>
          </a:p>
          <a:p>
            <a:pPr marL="285750" indent="-285750">
              <a:buFont typeface="Wingdings" panose="05000000000000000000" pitchFamily="2" charset="2"/>
              <a:buChar char="Ø"/>
            </a:pPr>
            <a:r>
              <a:rPr lang="en-US" dirty="0" smtClean="0">
                <a:latin typeface="Cambria" panose="02040503050406030204" pitchFamily="18" charset="0"/>
              </a:rPr>
              <a:t>executed </a:t>
            </a:r>
            <a:r>
              <a:rPr lang="en-US" b="1" dirty="0">
                <a:latin typeface="Cambria" panose="02040503050406030204" pitchFamily="18" charset="0"/>
              </a:rPr>
              <a:t>by another person or </a:t>
            </a:r>
            <a:r>
              <a:rPr lang="en-US" b="1" dirty="0" err="1" smtClean="0">
                <a:latin typeface="Cambria" panose="02040503050406030204" pitchFamily="18" charset="0"/>
              </a:rPr>
              <a:t>organisation</a:t>
            </a:r>
            <a:r>
              <a:rPr lang="en-US" dirty="0">
                <a:latin typeface="Cambria" panose="02040503050406030204" pitchFamily="18" charset="0"/>
              </a:rPr>
              <a:t> </a:t>
            </a:r>
            <a:r>
              <a:rPr lang="en-US" dirty="0" smtClean="0">
                <a:latin typeface="Cambria" panose="02040503050406030204" pitchFamily="18" charset="0"/>
              </a:rPr>
              <a:t>by </a:t>
            </a:r>
            <a:r>
              <a:rPr lang="en-US" dirty="0">
                <a:latin typeface="Cambria" panose="02040503050406030204" pitchFamily="18" charset="0"/>
              </a:rPr>
              <a:t>means of a </a:t>
            </a:r>
            <a:r>
              <a:rPr lang="en-US" b="1" dirty="0" smtClean="0">
                <a:latin typeface="Cambria" panose="02040503050406030204" pitchFamily="18" charset="0"/>
              </a:rPr>
              <a:t>contract</a:t>
            </a:r>
            <a:r>
              <a:rPr lang="en-US" dirty="0" smtClean="0">
                <a:latin typeface="Cambria" panose="02040503050406030204" pitchFamily="18" charset="0"/>
              </a:rPr>
              <a:t>  (e.g.: </a:t>
            </a:r>
            <a:r>
              <a:rPr lang="it-IT" dirty="0">
                <a:latin typeface="Cambria" panose="02040503050406030204" pitchFamily="18" charset="0"/>
              </a:rPr>
              <a:t>Information, </a:t>
            </a:r>
            <a:r>
              <a:rPr lang="it-IT" dirty="0" err="1">
                <a:latin typeface="Cambria" panose="02040503050406030204" pitchFamily="18" charset="0"/>
              </a:rPr>
              <a:t>dissemination</a:t>
            </a:r>
            <a:r>
              <a:rPr lang="it-IT" dirty="0">
                <a:latin typeface="Cambria" panose="02040503050406030204" pitchFamily="18" charset="0"/>
              </a:rPr>
              <a:t>, </a:t>
            </a:r>
            <a:r>
              <a:rPr lang="it-IT" dirty="0" err="1">
                <a:latin typeface="Cambria" panose="02040503050406030204" pitchFamily="18" charset="0"/>
              </a:rPr>
              <a:t>reproduction</a:t>
            </a:r>
            <a:r>
              <a:rPr lang="it-IT" dirty="0">
                <a:latin typeface="Cambria" panose="02040503050406030204" pitchFamily="18" charset="0"/>
              </a:rPr>
              <a:t> and </a:t>
            </a:r>
            <a:r>
              <a:rPr lang="it-IT" dirty="0" err="1" smtClean="0">
                <a:latin typeface="Cambria" panose="02040503050406030204" pitchFamily="18" charset="0"/>
              </a:rPr>
              <a:t>publications</a:t>
            </a:r>
            <a:r>
              <a:rPr lang="it-IT" dirty="0" smtClean="0">
                <a:latin typeface="Cambria" panose="02040503050406030204" pitchFamily="18" charset="0"/>
              </a:rPr>
              <a:t>, </a:t>
            </a:r>
            <a:r>
              <a:rPr lang="it-IT" dirty="0" err="1" smtClean="0">
                <a:latin typeface="Cambria" panose="02040503050406030204" pitchFamily="18" charset="0"/>
              </a:rPr>
              <a:t>translation</a:t>
            </a:r>
            <a:r>
              <a:rPr lang="it-IT" dirty="0" smtClean="0">
                <a:latin typeface="Cambria" panose="02040503050406030204" pitchFamily="18" charset="0"/>
              </a:rPr>
              <a:t>, </a:t>
            </a:r>
            <a:r>
              <a:rPr lang="en-US" dirty="0" smtClean="0">
                <a:latin typeface="Cambria" panose="02040503050406030204" pitchFamily="18" charset="0"/>
              </a:rPr>
              <a:t>interpretation, </a:t>
            </a:r>
            <a:r>
              <a:rPr lang="it-IT" dirty="0" err="1">
                <a:latin typeface="Cambria" panose="02040503050406030204" pitchFamily="18" charset="0"/>
              </a:rPr>
              <a:t>s</a:t>
            </a:r>
            <a:r>
              <a:rPr lang="it-IT" dirty="0" err="1" smtClean="0">
                <a:latin typeface="Cambria" panose="02040503050406030204" pitchFamily="18" charset="0"/>
              </a:rPr>
              <a:t>pecific</a:t>
            </a:r>
            <a:r>
              <a:rPr lang="it-IT" dirty="0" smtClean="0">
                <a:latin typeface="Cambria" panose="02040503050406030204" pitchFamily="18" charset="0"/>
              </a:rPr>
              <a:t> </a:t>
            </a:r>
            <a:r>
              <a:rPr lang="it-IT" dirty="0" err="1" smtClean="0">
                <a:latin typeface="Cambria" panose="02040503050406030204" pitchFamily="18" charset="0"/>
              </a:rPr>
              <a:t>evaluation</a:t>
            </a:r>
            <a:r>
              <a:rPr lang="it-IT" dirty="0" smtClean="0">
                <a:latin typeface="Cambria" panose="02040503050406030204" pitchFamily="18" charset="0"/>
              </a:rPr>
              <a:t>, </a:t>
            </a:r>
            <a:r>
              <a:rPr lang="it-IT" smtClean="0">
                <a:latin typeface="Cambria" panose="02040503050406030204" pitchFamily="18" charset="0"/>
              </a:rPr>
              <a:t>external</a:t>
            </a:r>
            <a:r>
              <a:rPr lang="it-IT" dirty="0" smtClean="0">
                <a:latin typeface="Cambria" panose="02040503050406030204" pitchFamily="18" charset="0"/>
              </a:rPr>
              <a:t> </a:t>
            </a:r>
            <a:r>
              <a:rPr lang="it-IT" dirty="0" smtClean="0">
                <a:latin typeface="Cambria" panose="02040503050406030204" pitchFamily="18" charset="0"/>
              </a:rPr>
              <a:t>expertise)</a:t>
            </a:r>
            <a:endParaRPr lang="en-US" dirty="0" smtClean="0">
              <a:latin typeface="Cambria" panose="02040503050406030204" pitchFamily="18" charset="0"/>
            </a:endParaRPr>
          </a:p>
          <a:p>
            <a:pPr marL="285750" indent="-285750">
              <a:buFont typeface="Wingdings" panose="05000000000000000000" pitchFamily="2" charset="2"/>
              <a:buChar char="Ø"/>
            </a:pPr>
            <a:endParaRPr lang="it-IT" dirty="0" smtClean="0">
              <a:solidFill>
                <a:prstClr val="black"/>
              </a:solidFill>
              <a:latin typeface="Cambria" panose="02040503050406030204" pitchFamily="18" charset="0"/>
              <a:cs typeface="Helvetica"/>
            </a:endParaRPr>
          </a:p>
          <a:p>
            <a:endParaRPr lang="it-IT" sz="1600" dirty="0" smtClean="0">
              <a:solidFill>
                <a:prstClr val="black"/>
              </a:solidFill>
              <a:latin typeface="Cambria" panose="02040503050406030204" pitchFamily="18" charset="0"/>
              <a:cs typeface="Helvetica"/>
            </a:endParaRPr>
          </a:p>
          <a:p>
            <a:endParaRPr lang="it-IT" sz="1600" dirty="0">
              <a:solidFill>
                <a:prstClr val="black"/>
              </a:solidFill>
              <a:latin typeface="Cambria" panose="02040503050406030204" pitchFamily="18" charset="0"/>
              <a:cs typeface="Helvetica"/>
            </a:endParaRPr>
          </a:p>
          <a:p>
            <a:endParaRPr lang="it-IT" sz="1600" dirty="0" smtClean="0">
              <a:solidFill>
                <a:prstClr val="black"/>
              </a:solidFill>
              <a:latin typeface="Cambria" panose="02040503050406030204" pitchFamily="18" charset="0"/>
              <a:cs typeface="Helvetica"/>
            </a:endParaRPr>
          </a:p>
        </p:txBody>
      </p:sp>
    </p:spTree>
    <p:extLst>
      <p:ext uri="{BB962C8B-B14F-4D97-AF65-F5344CB8AC3E}">
        <p14:creationId xmlns:p14="http://schemas.microsoft.com/office/powerpoint/2010/main" val="22835628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237752" cy="400110"/>
          </a:xfrm>
          <a:prstGeom prst="rect">
            <a:avLst/>
          </a:prstGeom>
          <a:noFill/>
        </p:spPr>
        <p:txBody>
          <a:bodyPr wrap="square" rtlCol="0">
            <a:spAutoFit/>
          </a:bodyPr>
          <a:lstStyle/>
          <a:p>
            <a:r>
              <a:rPr lang="it-IT" sz="2000" b="1" i="1" dirty="0" smtClean="0">
                <a:solidFill>
                  <a:srgbClr val="38A748"/>
                </a:solidFill>
                <a:latin typeface="Cambria"/>
                <a:cs typeface="Cambria"/>
              </a:rPr>
              <a:t>Accounting and Reporting </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21</a:t>
            </a:fld>
            <a:endParaRPr lang="it-IT" sz="1200" dirty="0">
              <a:solidFill>
                <a:srgbClr val="003374"/>
              </a:solidFill>
              <a:latin typeface="Calibri light"/>
              <a:cs typeface="Calibri light"/>
            </a:endParaRPr>
          </a:p>
        </p:txBody>
      </p:sp>
      <p:sp>
        <p:nvSpPr>
          <p:cNvPr id="6" name="CasellaDiTesto 5"/>
          <p:cNvSpPr txBox="1"/>
          <p:nvPr/>
        </p:nvSpPr>
        <p:spPr>
          <a:xfrm>
            <a:off x="742947" y="1295400"/>
            <a:ext cx="7705725" cy="4832092"/>
          </a:xfrm>
          <a:prstGeom prst="rect">
            <a:avLst/>
          </a:prstGeom>
          <a:noFill/>
        </p:spPr>
        <p:txBody>
          <a:bodyPr wrap="square" rtlCol="0">
            <a:spAutoFit/>
          </a:bodyPr>
          <a:lstStyle/>
          <a:p>
            <a:pPr algn="ctr">
              <a:buFont typeface="Arial" charset="0"/>
              <a:buNone/>
            </a:pPr>
            <a:r>
              <a:rPr lang="en-GB" altLang="en-US" sz="2800" b="1" dirty="0">
                <a:solidFill>
                  <a:prstClr val="black"/>
                </a:solidFill>
                <a:latin typeface="Cambria" panose="02040503050406030204" pitchFamily="18" charset="0"/>
                <a:ea typeface="ＭＳ Ｐゴシック" pitchFamily="34" charset="-128"/>
              </a:rPr>
              <a:t>Heading </a:t>
            </a:r>
            <a:r>
              <a:rPr lang="en-GB" altLang="en-US" sz="2800" b="1" dirty="0" smtClean="0">
                <a:solidFill>
                  <a:prstClr val="black"/>
                </a:solidFill>
                <a:latin typeface="Cambria" panose="02040503050406030204" pitchFamily="18" charset="0"/>
                <a:ea typeface="ＭＳ Ｐゴシック" pitchFamily="34" charset="-128"/>
              </a:rPr>
              <a:t>4 </a:t>
            </a:r>
            <a:r>
              <a:rPr lang="en-GB" altLang="en-US" sz="2800" b="1" dirty="0">
                <a:solidFill>
                  <a:prstClr val="black"/>
                </a:solidFill>
                <a:latin typeface="Cambria" panose="02040503050406030204" pitchFamily="18" charset="0"/>
                <a:ea typeface="ＭＳ Ｐゴシック" pitchFamily="34" charset="-128"/>
              </a:rPr>
              <a:t>- </a:t>
            </a:r>
            <a:r>
              <a:rPr lang="en-GB" altLang="en-US" sz="2800" b="1" dirty="0" smtClean="0">
                <a:solidFill>
                  <a:prstClr val="black"/>
                </a:solidFill>
                <a:latin typeface="Cambria" panose="02040503050406030204" pitchFamily="18" charset="0"/>
                <a:ea typeface="ＭＳ Ｐゴシック" pitchFamily="34" charset="-128"/>
              </a:rPr>
              <a:t>“Administration costs”</a:t>
            </a:r>
            <a:endParaRPr lang="en-GB" altLang="en-US" sz="2800" b="1" dirty="0">
              <a:solidFill>
                <a:prstClr val="black"/>
              </a:solidFill>
              <a:latin typeface="Cambria" panose="02040503050406030204" pitchFamily="18" charset="0"/>
              <a:ea typeface="ＭＳ Ｐゴシック"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marL="285750" indent="-285750">
              <a:buFont typeface="Wingdings" panose="05000000000000000000" pitchFamily="2" charset="2"/>
              <a:buChar char="Ø"/>
            </a:pPr>
            <a:r>
              <a:rPr lang="en-US" b="1" dirty="0">
                <a:solidFill>
                  <a:prstClr val="black"/>
                </a:solidFill>
                <a:latin typeface="Cambria" panose="02040503050406030204" pitchFamily="18" charset="0"/>
              </a:rPr>
              <a:t>Depreciation for purchase of </a:t>
            </a:r>
            <a:r>
              <a:rPr lang="en-US" b="1" dirty="0" smtClean="0">
                <a:solidFill>
                  <a:prstClr val="black"/>
                </a:solidFill>
                <a:latin typeface="Cambria" panose="02040503050406030204" pitchFamily="18" charset="0"/>
              </a:rPr>
              <a:t>equipment</a:t>
            </a:r>
            <a:r>
              <a:rPr lang="en-US" dirty="0" smtClean="0">
                <a:solidFill>
                  <a:prstClr val="black"/>
                </a:solidFill>
                <a:latin typeface="Cambria" panose="02040503050406030204" pitchFamily="18" charset="0"/>
              </a:rPr>
              <a:t>: </a:t>
            </a:r>
            <a:r>
              <a:rPr lang="en-US" dirty="0">
                <a:solidFill>
                  <a:prstClr val="black"/>
                </a:solidFill>
                <a:latin typeface="Cambria" panose="02040503050406030204" pitchFamily="18" charset="0"/>
              </a:rPr>
              <a:t>the purchase cost of equipment or other assets (</a:t>
            </a:r>
            <a:r>
              <a:rPr lang="en-US" dirty="0" smtClean="0">
                <a:solidFill>
                  <a:prstClr val="black"/>
                </a:solidFill>
                <a:latin typeface="Cambria" panose="02040503050406030204" pitchFamily="18" charset="0"/>
              </a:rPr>
              <a:t>new or </a:t>
            </a:r>
            <a:r>
              <a:rPr lang="en-US" dirty="0">
                <a:solidFill>
                  <a:prstClr val="black"/>
                </a:solidFill>
                <a:latin typeface="Cambria" panose="02040503050406030204" pitchFamily="18" charset="0"/>
              </a:rPr>
              <a:t>second-hand) is eligible provided that it is written off in accordance with the </a:t>
            </a:r>
            <a:r>
              <a:rPr lang="en-US" dirty="0" smtClean="0">
                <a:solidFill>
                  <a:prstClr val="black"/>
                </a:solidFill>
                <a:latin typeface="Cambria" panose="02040503050406030204" pitchFamily="18" charset="0"/>
              </a:rPr>
              <a:t>international accounting </a:t>
            </a:r>
            <a:r>
              <a:rPr lang="en-US" dirty="0">
                <a:solidFill>
                  <a:prstClr val="black"/>
                </a:solidFill>
                <a:latin typeface="Cambria" panose="02040503050406030204" pitchFamily="18" charset="0"/>
              </a:rPr>
              <a:t>standards and the beneficiary's usual accounting practices and has been </a:t>
            </a:r>
            <a:r>
              <a:rPr lang="en-US" dirty="0" smtClean="0">
                <a:solidFill>
                  <a:prstClr val="black"/>
                </a:solidFill>
                <a:latin typeface="Cambria" panose="02040503050406030204" pitchFamily="18" charset="0"/>
              </a:rPr>
              <a:t>purchased in </a:t>
            </a:r>
            <a:r>
              <a:rPr lang="en-US" dirty="0">
                <a:solidFill>
                  <a:prstClr val="black"/>
                </a:solidFill>
                <a:latin typeface="Cambria" panose="02040503050406030204" pitchFamily="18" charset="0"/>
              </a:rPr>
              <a:t>accordance with </a:t>
            </a:r>
            <a:r>
              <a:rPr lang="en-US" dirty="0" smtClean="0">
                <a:solidFill>
                  <a:prstClr val="black"/>
                </a:solidFill>
                <a:latin typeface="Cambria" panose="02040503050406030204" pitchFamily="18" charset="0"/>
              </a:rPr>
              <a:t>procurement </a:t>
            </a:r>
            <a:r>
              <a:rPr lang="en-US" dirty="0">
                <a:solidFill>
                  <a:prstClr val="black"/>
                </a:solidFill>
                <a:latin typeface="Cambria" panose="02040503050406030204" pitchFamily="18" charset="0"/>
              </a:rPr>
              <a:t>rules </a:t>
            </a:r>
            <a:r>
              <a:rPr lang="en-US" dirty="0" smtClean="0">
                <a:solidFill>
                  <a:prstClr val="black"/>
                </a:solidFill>
                <a:latin typeface="Cambria" panose="02040503050406030204" pitchFamily="18" charset="0"/>
              </a:rPr>
              <a:t>(depreciation only for project duration and actual rate of use)</a:t>
            </a:r>
            <a:endParaRPr lang="it-IT" dirty="0">
              <a:solidFill>
                <a:prstClr val="black"/>
              </a:solidFill>
              <a:latin typeface="Cambria" panose="02040503050406030204" pitchFamily="18" charset="0"/>
              <a:cs typeface="Helvetica"/>
            </a:endParaRPr>
          </a:p>
          <a:p>
            <a:pPr marL="285750" indent="-285750">
              <a:buFont typeface="Wingdings" panose="05000000000000000000" pitchFamily="2" charset="2"/>
              <a:buChar char="Ø"/>
            </a:pPr>
            <a:r>
              <a:rPr lang="en-US" b="1" dirty="0" smtClean="0">
                <a:solidFill>
                  <a:prstClr val="black"/>
                </a:solidFill>
                <a:latin typeface="Cambria" panose="02040503050406030204" pitchFamily="18" charset="0"/>
              </a:rPr>
              <a:t>Other specific </a:t>
            </a:r>
            <a:r>
              <a:rPr lang="en-US" b="1" dirty="0">
                <a:solidFill>
                  <a:prstClr val="black"/>
                </a:solidFill>
                <a:latin typeface="Cambria" panose="02040503050406030204" pitchFamily="18" charset="0"/>
              </a:rPr>
              <a:t>sub-headings</a:t>
            </a:r>
            <a:r>
              <a:rPr lang="en-US" dirty="0">
                <a:solidFill>
                  <a:prstClr val="black"/>
                </a:solidFill>
                <a:latin typeface="Cambria" panose="02040503050406030204" pitchFamily="18" charset="0"/>
              </a:rPr>
              <a:t>: Rental of meeting rooms (</a:t>
            </a:r>
            <a:r>
              <a:rPr lang="en-US" dirty="0" smtClean="0">
                <a:solidFill>
                  <a:prstClr val="black"/>
                </a:solidFill>
                <a:latin typeface="Cambria" panose="02040503050406030204" pitchFamily="18" charset="0"/>
              </a:rPr>
              <a:t>coffee breaks </a:t>
            </a:r>
            <a:r>
              <a:rPr lang="en-US" dirty="0">
                <a:solidFill>
                  <a:prstClr val="black"/>
                </a:solidFill>
                <a:latin typeface="Cambria" panose="02040503050406030204" pitchFamily="18" charset="0"/>
              </a:rPr>
              <a:t>included); Rental of interpretation booths; Costs for external </a:t>
            </a:r>
            <a:r>
              <a:rPr lang="en-US" dirty="0" smtClean="0">
                <a:solidFill>
                  <a:prstClr val="black"/>
                </a:solidFill>
                <a:latin typeface="Cambria" panose="02040503050406030204" pitchFamily="18" charset="0"/>
              </a:rPr>
              <a:t>audits;  financial </a:t>
            </a:r>
            <a:r>
              <a:rPr lang="en-US" dirty="0">
                <a:solidFill>
                  <a:prstClr val="black"/>
                </a:solidFill>
                <a:latin typeface="Cambria" panose="02040503050406030204" pitchFamily="18" charset="0"/>
              </a:rPr>
              <a:t>costs such as those relating to any </a:t>
            </a:r>
            <a:r>
              <a:rPr lang="en-US" dirty="0" smtClean="0">
                <a:solidFill>
                  <a:prstClr val="black"/>
                </a:solidFill>
                <a:latin typeface="Cambria" panose="02040503050406030204" pitchFamily="18" charset="0"/>
              </a:rPr>
              <a:t>bank guarantee </a:t>
            </a:r>
            <a:r>
              <a:rPr lang="en-US" dirty="0">
                <a:solidFill>
                  <a:prstClr val="black"/>
                </a:solidFill>
                <a:latin typeface="Cambria" panose="02040503050406030204" pitchFamily="18" charset="0"/>
              </a:rPr>
              <a:t>required under the terms of the specific call or grant agreement </a:t>
            </a:r>
            <a:r>
              <a:rPr lang="en-US" dirty="0" smtClean="0">
                <a:solidFill>
                  <a:prstClr val="black"/>
                </a:solidFill>
                <a:latin typeface="Cambria" panose="02040503050406030204" pitchFamily="18" charset="0"/>
              </a:rPr>
              <a:t>and </a:t>
            </a:r>
            <a:r>
              <a:rPr lang="en-US" dirty="0">
                <a:solidFill>
                  <a:prstClr val="black"/>
                </a:solidFill>
                <a:latin typeface="Cambria" panose="02040503050406030204" pitchFamily="18" charset="0"/>
              </a:rPr>
              <a:t>other administrative costs such as costs for consumables and supplies </a:t>
            </a:r>
            <a:r>
              <a:rPr lang="en-US" dirty="0" smtClean="0">
                <a:solidFill>
                  <a:prstClr val="black"/>
                </a:solidFill>
                <a:latin typeface="Cambria" panose="02040503050406030204" pitchFamily="18" charset="0"/>
              </a:rPr>
              <a:t>directly assigned </a:t>
            </a:r>
            <a:r>
              <a:rPr lang="en-US" dirty="0">
                <a:solidFill>
                  <a:prstClr val="black"/>
                </a:solidFill>
                <a:latin typeface="Cambria" panose="02040503050406030204" pitchFamily="18" charset="0"/>
              </a:rPr>
              <a:t>to the action and purchased according to the procurement rules.</a:t>
            </a:r>
            <a:endParaRPr lang="it-IT" dirty="0" smtClean="0">
              <a:solidFill>
                <a:prstClr val="black"/>
              </a:solidFill>
              <a:latin typeface="Cambria" panose="02040503050406030204" pitchFamily="18" charset="0"/>
              <a:cs typeface="Helvetica"/>
            </a:endParaRPr>
          </a:p>
          <a:p>
            <a:endParaRPr lang="it-IT" sz="1600" dirty="0">
              <a:solidFill>
                <a:prstClr val="black"/>
              </a:solidFill>
              <a:latin typeface="Cambria" panose="02040503050406030204" pitchFamily="18" charset="0"/>
              <a:cs typeface="Helvetica"/>
            </a:endParaRPr>
          </a:p>
          <a:p>
            <a:endParaRPr lang="it-IT" sz="1600" dirty="0" smtClean="0">
              <a:solidFill>
                <a:prstClr val="black"/>
              </a:solidFill>
              <a:latin typeface="Cambria" panose="02040503050406030204" pitchFamily="18" charset="0"/>
              <a:cs typeface="Helvetica"/>
            </a:endParaRPr>
          </a:p>
        </p:txBody>
      </p:sp>
    </p:spTree>
    <p:extLst>
      <p:ext uri="{BB962C8B-B14F-4D97-AF65-F5344CB8AC3E}">
        <p14:creationId xmlns:p14="http://schemas.microsoft.com/office/powerpoint/2010/main" val="22317361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237752" cy="400110"/>
          </a:xfrm>
          <a:prstGeom prst="rect">
            <a:avLst/>
          </a:prstGeom>
          <a:noFill/>
        </p:spPr>
        <p:txBody>
          <a:bodyPr wrap="square" rtlCol="0">
            <a:spAutoFit/>
          </a:bodyPr>
          <a:lstStyle/>
          <a:p>
            <a:r>
              <a:rPr lang="it-IT" sz="2000" b="1" i="1" dirty="0" smtClean="0">
                <a:solidFill>
                  <a:srgbClr val="38A748"/>
                </a:solidFill>
                <a:latin typeface="Cambria"/>
                <a:cs typeface="Cambria"/>
              </a:rPr>
              <a:t>Accounting and Reporting </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22</a:t>
            </a:fld>
            <a:endParaRPr lang="it-IT" sz="1200" dirty="0">
              <a:solidFill>
                <a:srgbClr val="003374"/>
              </a:solidFill>
              <a:latin typeface="Calibri light"/>
              <a:cs typeface="Calibri light"/>
            </a:endParaRPr>
          </a:p>
        </p:txBody>
      </p:sp>
      <p:sp>
        <p:nvSpPr>
          <p:cNvPr id="6" name="CasellaDiTesto 5"/>
          <p:cNvSpPr txBox="1"/>
          <p:nvPr/>
        </p:nvSpPr>
        <p:spPr>
          <a:xfrm>
            <a:off x="781050" y="1276350"/>
            <a:ext cx="7705725" cy="5262979"/>
          </a:xfrm>
          <a:prstGeom prst="rect">
            <a:avLst/>
          </a:prstGeom>
          <a:noFill/>
        </p:spPr>
        <p:txBody>
          <a:bodyPr wrap="square" rtlCol="0">
            <a:spAutoFit/>
          </a:bodyPr>
          <a:lstStyle/>
          <a:p>
            <a:pPr algn="ctr">
              <a:buFont typeface="Arial" charset="0"/>
              <a:buNone/>
            </a:pPr>
            <a:r>
              <a:rPr lang="en-GB" altLang="en-US" sz="2400" b="1" dirty="0">
                <a:solidFill>
                  <a:prstClr val="black"/>
                </a:solidFill>
                <a:latin typeface="Cambria" panose="02040503050406030204" pitchFamily="18" charset="0"/>
                <a:ea typeface="ＭＳ Ｐゴシック" pitchFamily="34" charset="-128"/>
              </a:rPr>
              <a:t>Heading 3</a:t>
            </a:r>
            <a:r>
              <a:rPr lang="en-GB" altLang="en-US" sz="2400" b="1" dirty="0" smtClean="0">
                <a:solidFill>
                  <a:prstClr val="black"/>
                </a:solidFill>
                <a:latin typeface="Cambria" panose="02040503050406030204" pitchFamily="18" charset="0"/>
                <a:ea typeface="ＭＳ Ｐゴシック" pitchFamily="34" charset="-128"/>
              </a:rPr>
              <a:t> “Services” – Heading 4 “Administration</a:t>
            </a:r>
            <a:endParaRPr lang="en-GB" altLang="en-US" sz="2400" b="1" dirty="0">
              <a:solidFill>
                <a:prstClr val="black"/>
              </a:solidFill>
              <a:latin typeface="Cambria" panose="02040503050406030204" pitchFamily="18" charset="0"/>
              <a:ea typeface="ＭＳ Ｐゴシック"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smtClean="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smtClean="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dirty="0" smtClean="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dirty="0" smtClean="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dirty="0" smtClean="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dirty="0" smtClean="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dirty="0" smtClean="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r>
              <a:rPr lang="en-GB" altLang="en-US" dirty="0" smtClean="0">
                <a:solidFill>
                  <a:prstClr val="black"/>
                </a:solidFill>
                <a:latin typeface="Cambria" panose="02040503050406030204" pitchFamily="18" charset="0"/>
                <a:ea typeface="ＭＳ Ｐゴシック" panose="020B0600070205080204" pitchFamily="34" charset="-128"/>
              </a:rPr>
              <a:t>Costs </a:t>
            </a:r>
            <a:r>
              <a:rPr lang="en-GB" altLang="en-US" dirty="0">
                <a:solidFill>
                  <a:prstClr val="black"/>
                </a:solidFill>
                <a:latin typeface="Cambria" panose="02040503050406030204" pitchFamily="18" charset="0"/>
                <a:ea typeface="ＭＳ Ｐゴシック" panose="020B0600070205080204" pitchFamily="34" charset="-128"/>
              </a:rPr>
              <a:t>need be justified through:</a:t>
            </a:r>
          </a:p>
          <a:p>
            <a:pPr fontAlgn="base">
              <a:spcBef>
                <a:spcPct val="0"/>
              </a:spcBef>
              <a:spcAft>
                <a:spcPct val="0"/>
              </a:spcAft>
            </a:pPr>
            <a:endParaRPr lang="en-GB" altLang="en-US" dirty="0">
              <a:solidFill>
                <a:srgbClr val="FF0000"/>
              </a:solidFill>
              <a:latin typeface="Cambria" panose="02040503050406030204" pitchFamily="18" charset="0"/>
              <a:ea typeface="ＭＳ Ｐゴシック" panose="020B0600070205080204" pitchFamily="34" charset="-128"/>
            </a:endParaRPr>
          </a:p>
          <a:p>
            <a:pPr marL="342900" indent="-342900">
              <a:buFont typeface="Wingdings" panose="05000000000000000000" pitchFamily="2" charset="2"/>
              <a:buChar char="Ø"/>
            </a:pPr>
            <a:r>
              <a:rPr lang="en-GB" altLang="en-US" dirty="0">
                <a:latin typeface="Cambria" panose="02040503050406030204" pitchFamily="18" charset="0"/>
                <a:ea typeface="ＭＳ Ｐゴシック" panose="020B0600070205080204" pitchFamily="34" charset="-128"/>
              </a:rPr>
              <a:t>Invoices </a:t>
            </a:r>
          </a:p>
          <a:p>
            <a:pPr marL="342900" indent="-342900">
              <a:buFont typeface="Wingdings" panose="05000000000000000000" pitchFamily="2" charset="2"/>
              <a:buChar char="Ø"/>
            </a:pPr>
            <a:r>
              <a:rPr lang="en-GB" altLang="en-US" dirty="0">
                <a:latin typeface="Cambria" panose="02040503050406030204" pitchFamily="18" charset="0"/>
                <a:ea typeface="ＭＳ Ｐゴシック" panose="020B0600070205080204" pitchFamily="34" charset="-128"/>
              </a:rPr>
              <a:t>Proofs of payments</a:t>
            </a:r>
          </a:p>
          <a:p>
            <a:pPr>
              <a:buFont typeface="Arial" charset="0"/>
              <a:buNone/>
            </a:pPr>
            <a:endParaRPr lang="en-GB" altLang="en-US" dirty="0">
              <a:latin typeface="Cambria" panose="02040503050406030204" pitchFamily="18" charset="0"/>
              <a:ea typeface="ＭＳ Ｐゴシック" panose="020B0600070205080204" pitchFamily="34" charset="-128"/>
            </a:endParaRPr>
          </a:p>
          <a:p>
            <a:endParaRPr lang="it-IT" sz="1600" dirty="0" smtClean="0">
              <a:solidFill>
                <a:prstClr val="black"/>
              </a:solidFill>
              <a:latin typeface="Cambria" panose="02040503050406030204" pitchFamily="18" charset="0"/>
              <a:cs typeface="Helvetica"/>
            </a:endParaRP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1930400"/>
            <a:ext cx="8218487"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4748" y="1743075"/>
            <a:ext cx="3187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18598" y="3341101"/>
            <a:ext cx="6370637"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18598" y="3106151"/>
            <a:ext cx="1500187"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7221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237752" cy="400110"/>
          </a:xfrm>
          <a:prstGeom prst="rect">
            <a:avLst/>
          </a:prstGeom>
          <a:noFill/>
        </p:spPr>
        <p:txBody>
          <a:bodyPr wrap="square" rtlCol="0">
            <a:spAutoFit/>
          </a:bodyPr>
          <a:lstStyle/>
          <a:p>
            <a:r>
              <a:rPr lang="it-IT" sz="2000" b="1" i="1" dirty="0" smtClean="0">
                <a:solidFill>
                  <a:srgbClr val="38A748"/>
                </a:solidFill>
                <a:latin typeface="Cambria"/>
                <a:cs typeface="Cambria"/>
              </a:rPr>
              <a:t>Accounting and Reporting </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23</a:t>
            </a:fld>
            <a:endParaRPr lang="it-IT" sz="1200" dirty="0">
              <a:solidFill>
                <a:srgbClr val="003374"/>
              </a:solidFill>
              <a:latin typeface="Calibri light"/>
              <a:cs typeface="Calibri light"/>
            </a:endParaRPr>
          </a:p>
        </p:txBody>
      </p:sp>
      <p:sp>
        <p:nvSpPr>
          <p:cNvPr id="6" name="CasellaDiTesto 5"/>
          <p:cNvSpPr txBox="1"/>
          <p:nvPr/>
        </p:nvSpPr>
        <p:spPr>
          <a:xfrm>
            <a:off x="742947" y="1295400"/>
            <a:ext cx="7705725" cy="5940088"/>
          </a:xfrm>
          <a:prstGeom prst="rect">
            <a:avLst/>
          </a:prstGeom>
          <a:noFill/>
        </p:spPr>
        <p:txBody>
          <a:bodyPr wrap="square" rtlCol="0">
            <a:spAutoFit/>
          </a:bodyPr>
          <a:lstStyle/>
          <a:p>
            <a:pPr algn="ctr">
              <a:buFont typeface="Arial" charset="0"/>
              <a:buNone/>
            </a:pPr>
            <a:r>
              <a:rPr lang="en-GB" altLang="en-US" sz="2800" b="1" dirty="0">
                <a:solidFill>
                  <a:prstClr val="black"/>
                </a:solidFill>
                <a:latin typeface="Cambria" panose="02040503050406030204" pitchFamily="18" charset="0"/>
                <a:ea typeface="ＭＳ Ｐゴシック" pitchFamily="34" charset="-128"/>
              </a:rPr>
              <a:t>Heading </a:t>
            </a:r>
            <a:r>
              <a:rPr lang="en-GB" altLang="en-US" sz="2800" b="1" dirty="0" smtClean="0">
                <a:solidFill>
                  <a:prstClr val="black"/>
                </a:solidFill>
                <a:latin typeface="Cambria" panose="02040503050406030204" pitchFamily="18" charset="0"/>
                <a:ea typeface="ＭＳ Ｐゴシック" pitchFamily="34" charset="-128"/>
              </a:rPr>
              <a:t>5 </a:t>
            </a:r>
            <a:r>
              <a:rPr lang="en-GB" altLang="en-US" sz="2800" b="1" dirty="0">
                <a:solidFill>
                  <a:prstClr val="black"/>
                </a:solidFill>
                <a:latin typeface="Cambria" panose="02040503050406030204" pitchFamily="18" charset="0"/>
                <a:ea typeface="ＭＳ Ｐゴシック" pitchFamily="34" charset="-128"/>
              </a:rPr>
              <a:t>- </a:t>
            </a:r>
            <a:r>
              <a:rPr lang="en-GB" altLang="en-US" sz="2800" b="1" dirty="0" smtClean="0">
                <a:solidFill>
                  <a:prstClr val="black"/>
                </a:solidFill>
                <a:latin typeface="Cambria" panose="02040503050406030204" pitchFamily="18" charset="0"/>
                <a:ea typeface="ＭＳ Ｐゴシック" pitchFamily="34" charset="-128"/>
              </a:rPr>
              <a:t>“Overheads”</a:t>
            </a:r>
            <a:endParaRPr lang="en-GB" altLang="en-US" sz="2800" b="1" dirty="0">
              <a:solidFill>
                <a:prstClr val="black"/>
              </a:solidFill>
              <a:latin typeface="Cambria" panose="02040503050406030204" pitchFamily="18" charset="0"/>
              <a:ea typeface="ＭＳ Ｐゴシック"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r>
              <a:rPr lang="en-US" dirty="0">
                <a:latin typeface="Cambria" panose="02040503050406030204" pitchFamily="18" charset="0"/>
              </a:rPr>
              <a:t>Indirect costs are general </a:t>
            </a:r>
            <a:r>
              <a:rPr lang="en-US" b="1" dirty="0">
                <a:latin typeface="Cambria" panose="02040503050406030204" pitchFamily="18" charset="0"/>
              </a:rPr>
              <a:t>administrative costs </a:t>
            </a:r>
            <a:r>
              <a:rPr lang="en-US" dirty="0">
                <a:latin typeface="Cambria" panose="02040503050406030204" pitchFamily="18" charset="0"/>
              </a:rPr>
              <a:t>– overhead costs </a:t>
            </a:r>
            <a:r>
              <a:rPr lang="en-US" b="1" dirty="0">
                <a:latin typeface="Cambria" panose="02040503050406030204" pitchFamily="18" charset="0"/>
              </a:rPr>
              <a:t>incurred in connection </a:t>
            </a:r>
            <a:r>
              <a:rPr lang="en-US" b="1" dirty="0" smtClean="0">
                <a:latin typeface="Cambria" panose="02040503050406030204" pitchFamily="18" charset="0"/>
              </a:rPr>
              <a:t>with the </a:t>
            </a:r>
            <a:r>
              <a:rPr lang="en-US" b="1" dirty="0">
                <a:latin typeface="Cambria" panose="02040503050406030204" pitchFamily="18" charset="0"/>
              </a:rPr>
              <a:t>eligible direct costs </a:t>
            </a:r>
            <a:r>
              <a:rPr lang="en-US" dirty="0">
                <a:latin typeface="Cambria" panose="02040503050406030204" pitchFamily="18" charset="0"/>
              </a:rPr>
              <a:t>of the action. They are </a:t>
            </a:r>
            <a:r>
              <a:rPr lang="en-US" b="1" dirty="0">
                <a:latin typeface="Cambria" panose="02040503050406030204" pitchFamily="18" charset="0"/>
              </a:rPr>
              <a:t>limited to a flat-rate of 7%</a:t>
            </a:r>
            <a:r>
              <a:rPr lang="en-US" dirty="0">
                <a:latin typeface="Cambria" panose="02040503050406030204" pitchFamily="18" charset="0"/>
              </a:rPr>
              <a:t> of the total </a:t>
            </a:r>
            <a:r>
              <a:rPr lang="en-US" dirty="0" smtClean="0">
                <a:latin typeface="Cambria" panose="02040503050406030204" pitchFamily="18" charset="0"/>
              </a:rPr>
              <a:t>eligible direct </a:t>
            </a:r>
            <a:r>
              <a:rPr lang="en-US" dirty="0">
                <a:latin typeface="Cambria" panose="02040503050406030204" pitchFamily="18" charset="0"/>
              </a:rPr>
              <a:t>costs for the action. These can </a:t>
            </a:r>
            <a:r>
              <a:rPr lang="en-US" dirty="0" smtClean="0">
                <a:latin typeface="Cambria" panose="02040503050406030204" pitchFamily="18" charset="0"/>
              </a:rPr>
              <a:t>include:  </a:t>
            </a:r>
          </a:p>
          <a:p>
            <a:pPr marL="285750" indent="-285750">
              <a:buFont typeface="Arial" panose="020B0604020202020204" pitchFamily="34" charset="0"/>
              <a:buChar char="•"/>
            </a:pPr>
            <a:r>
              <a:rPr lang="en-US" dirty="0" smtClean="0">
                <a:latin typeface="Cambria" panose="02040503050406030204" pitchFamily="18" charset="0"/>
              </a:rPr>
              <a:t>maintenance </a:t>
            </a:r>
          </a:p>
          <a:p>
            <a:pPr marL="285750" indent="-285750">
              <a:buFont typeface="Arial" panose="020B0604020202020204" pitchFamily="34" charset="0"/>
              <a:buChar char="•"/>
            </a:pPr>
            <a:r>
              <a:rPr lang="en-US" dirty="0">
                <a:latin typeface="Cambria" panose="02040503050406030204" pitchFamily="18" charset="0"/>
              </a:rPr>
              <a:t>s</a:t>
            </a:r>
            <a:r>
              <a:rPr lang="en-US" dirty="0" smtClean="0">
                <a:latin typeface="Cambria" panose="02040503050406030204" pitchFamily="18" charset="0"/>
              </a:rPr>
              <a:t>tationery</a:t>
            </a:r>
          </a:p>
          <a:p>
            <a:pPr marL="285750" indent="-285750">
              <a:buFont typeface="Arial" panose="020B0604020202020204" pitchFamily="34" charset="0"/>
              <a:buChar char="•"/>
            </a:pPr>
            <a:r>
              <a:rPr lang="en-US" dirty="0" smtClean="0">
                <a:latin typeface="Cambria" panose="02040503050406030204" pitchFamily="18" charset="0"/>
              </a:rPr>
              <a:t>photocopying,</a:t>
            </a:r>
          </a:p>
          <a:p>
            <a:pPr marL="285750" indent="-285750">
              <a:buFont typeface="Arial" panose="020B0604020202020204" pitchFamily="34" charset="0"/>
              <a:buChar char="•"/>
            </a:pPr>
            <a:r>
              <a:rPr lang="en-US" dirty="0" smtClean="0">
                <a:latin typeface="Cambria" panose="02040503050406030204" pitchFamily="18" charset="0"/>
              </a:rPr>
              <a:t>Mailing</a:t>
            </a:r>
            <a:endParaRPr lang="en-US" dirty="0">
              <a:latin typeface="Cambria" panose="02040503050406030204" pitchFamily="18" charset="0"/>
            </a:endParaRPr>
          </a:p>
          <a:p>
            <a:pPr marL="285750" indent="-285750">
              <a:buFont typeface="Arial" panose="020B0604020202020204" pitchFamily="34" charset="0"/>
              <a:buChar char="•"/>
            </a:pPr>
            <a:r>
              <a:rPr lang="en-US" dirty="0">
                <a:latin typeface="Cambria" panose="02040503050406030204" pitchFamily="18" charset="0"/>
              </a:rPr>
              <a:t>p</a:t>
            </a:r>
            <a:r>
              <a:rPr lang="en-US" dirty="0" smtClean="0">
                <a:latin typeface="Cambria" panose="02040503050406030204" pitchFamily="18" charset="0"/>
              </a:rPr>
              <a:t>ostage</a:t>
            </a:r>
          </a:p>
          <a:p>
            <a:pPr marL="285750" indent="-285750">
              <a:buFont typeface="Arial" panose="020B0604020202020204" pitchFamily="34" charset="0"/>
              <a:buChar char="•"/>
            </a:pPr>
            <a:r>
              <a:rPr lang="en-US" dirty="0" smtClean="0">
                <a:latin typeface="Cambria" panose="02040503050406030204" pitchFamily="18" charset="0"/>
              </a:rPr>
              <a:t>telephone</a:t>
            </a:r>
            <a:r>
              <a:rPr lang="en-US" dirty="0">
                <a:latin typeface="Cambria" panose="02040503050406030204" pitchFamily="18" charset="0"/>
              </a:rPr>
              <a:t>, internet and fax costs, </a:t>
            </a:r>
            <a:endParaRPr lang="en-US" dirty="0" smtClean="0">
              <a:latin typeface="Cambria" panose="02040503050406030204" pitchFamily="18" charset="0"/>
            </a:endParaRPr>
          </a:p>
          <a:p>
            <a:pPr marL="285750" indent="-285750">
              <a:buFont typeface="Arial" panose="020B0604020202020204" pitchFamily="34" charset="0"/>
              <a:buChar char="•"/>
            </a:pPr>
            <a:r>
              <a:rPr lang="en-US" dirty="0" smtClean="0">
                <a:latin typeface="Cambria" panose="02040503050406030204" pitchFamily="18" charset="0"/>
              </a:rPr>
              <a:t>heating</a:t>
            </a:r>
            <a:r>
              <a:rPr lang="en-US" dirty="0">
                <a:latin typeface="Cambria" panose="02040503050406030204" pitchFamily="18" charset="0"/>
              </a:rPr>
              <a:t>, electricity or other forms of energy, </a:t>
            </a:r>
            <a:endParaRPr lang="en-US" dirty="0" smtClean="0">
              <a:latin typeface="Cambria" panose="02040503050406030204" pitchFamily="18" charset="0"/>
            </a:endParaRPr>
          </a:p>
          <a:p>
            <a:pPr marL="285750" indent="-285750">
              <a:buFont typeface="Arial" panose="020B0604020202020204" pitchFamily="34" charset="0"/>
              <a:buChar char="•"/>
            </a:pPr>
            <a:r>
              <a:rPr lang="en-US" dirty="0" smtClean="0">
                <a:latin typeface="Cambria" panose="02040503050406030204" pitchFamily="18" charset="0"/>
              </a:rPr>
              <a:t>water,</a:t>
            </a:r>
          </a:p>
          <a:p>
            <a:pPr marL="285750" indent="-285750">
              <a:buFont typeface="Arial" panose="020B0604020202020204" pitchFamily="34" charset="0"/>
              <a:buChar char="•"/>
            </a:pPr>
            <a:r>
              <a:rPr lang="en-US" dirty="0" smtClean="0">
                <a:latin typeface="Cambria" panose="02040503050406030204" pitchFamily="18" charset="0"/>
              </a:rPr>
              <a:t>office </a:t>
            </a:r>
            <a:r>
              <a:rPr lang="en-US" dirty="0">
                <a:latin typeface="Cambria" panose="02040503050406030204" pitchFamily="18" charset="0"/>
              </a:rPr>
              <a:t>furniture, </a:t>
            </a:r>
            <a:endParaRPr lang="en-US" dirty="0" smtClean="0">
              <a:latin typeface="Cambria" panose="02040503050406030204" pitchFamily="18" charset="0"/>
            </a:endParaRPr>
          </a:p>
          <a:p>
            <a:pPr marL="285750" indent="-285750">
              <a:buFont typeface="Arial" panose="020B0604020202020204" pitchFamily="34" charset="0"/>
              <a:buChar char="•"/>
            </a:pPr>
            <a:r>
              <a:rPr lang="en-US" dirty="0" smtClean="0">
                <a:latin typeface="Cambria" panose="02040503050406030204" pitchFamily="18" charset="0"/>
              </a:rPr>
              <a:t>insurance </a:t>
            </a:r>
          </a:p>
          <a:p>
            <a:pPr marL="285750" indent="-285750">
              <a:buFont typeface="Arial" panose="020B0604020202020204" pitchFamily="34" charset="0"/>
              <a:buChar char="•"/>
            </a:pPr>
            <a:r>
              <a:rPr lang="en-US" dirty="0" smtClean="0">
                <a:latin typeface="Cambria" panose="02040503050406030204" pitchFamily="18" charset="0"/>
              </a:rPr>
              <a:t>any </a:t>
            </a:r>
            <a:r>
              <a:rPr lang="en-US" dirty="0">
                <a:latin typeface="Cambria" panose="02040503050406030204" pitchFamily="18" charset="0"/>
              </a:rPr>
              <a:t>other expenditure necessary for the successful </a:t>
            </a:r>
            <a:r>
              <a:rPr lang="en-US" dirty="0" smtClean="0">
                <a:latin typeface="Cambria" panose="02040503050406030204" pitchFamily="18" charset="0"/>
              </a:rPr>
              <a:t>completion of the project</a:t>
            </a:r>
            <a:endParaRPr lang="it-IT" dirty="0" smtClean="0">
              <a:solidFill>
                <a:prstClr val="black"/>
              </a:solidFill>
              <a:latin typeface="Cambria" panose="02040503050406030204" pitchFamily="18" charset="0"/>
              <a:cs typeface="Helvetica"/>
            </a:endParaRPr>
          </a:p>
          <a:p>
            <a:endParaRPr lang="it-IT" sz="1600" dirty="0" smtClean="0">
              <a:solidFill>
                <a:prstClr val="black"/>
              </a:solidFill>
              <a:latin typeface="Cambria" panose="02040503050406030204" pitchFamily="18" charset="0"/>
              <a:cs typeface="Helvetica"/>
            </a:endParaRPr>
          </a:p>
          <a:p>
            <a:endParaRPr lang="it-IT" sz="1600" dirty="0">
              <a:solidFill>
                <a:prstClr val="black"/>
              </a:solidFill>
              <a:latin typeface="Cambria" panose="02040503050406030204" pitchFamily="18" charset="0"/>
              <a:cs typeface="Helvetica"/>
            </a:endParaRPr>
          </a:p>
          <a:p>
            <a:endParaRPr lang="it-IT" sz="1600" dirty="0" smtClean="0">
              <a:solidFill>
                <a:prstClr val="black"/>
              </a:solidFill>
              <a:latin typeface="Cambria" panose="02040503050406030204" pitchFamily="18" charset="0"/>
              <a:cs typeface="Helvetica"/>
            </a:endParaRPr>
          </a:p>
        </p:txBody>
      </p:sp>
    </p:spTree>
    <p:extLst>
      <p:ext uri="{BB962C8B-B14F-4D97-AF65-F5344CB8AC3E}">
        <p14:creationId xmlns:p14="http://schemas.microsoft.com/office/powerpoint/2010/main" val="27048207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237752" cy="400110"/>
          </a:xfrm>
          <a:prstGeom prst="rect">
            <a:avLst/>
          </a:prstGeom>
          <a:noFill/>
        </p:spPr>
        <p:txBody>
          <a:bodyPr wrap="square" rtlCol="0">
            <a:spAutoFit/>
          </a:bodyPr>
          <a:lstStyle/>
          <a:p>
            <a:r>
              <a:rPr lang="it-IT" sz="2000" b="1" i="1" dirty="0" smtClean="0">
                <a:solidFill>
                  <a:srgbClr val="38A748"/>
                </a:solidFill>
                <a:latin typeface="Cambria"/>
                <a:cs typeface="Cambria"/>
              </a:rPr>
              <a:t>Accounting and Reporting </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24</a:t>
            </a:fld>
            <a:endParaRPr lang="it-IT" sz="1200" dirty="0">
              <a:solidFill>
                <a:srgbClr val="003374"/>
              </a:solidFill>
              <a:latin typeface="Calibri light"/>
              <a:cs typeface="Calibri light"/>
            </a:endParaRPr>
          </a:p>
        </p:txBody>
      </p:sp>
      <p:sp>
        <p:nvSpPr>
          <p:cNvPr id="6" name="CasellaDiTesto 5"/>
          <p:cNvSpPr txBox="1"/>
          <p:nvPr/>
        </p:nvSpPr>
        <p:spPr>
          <a:xfrm>
            <a:off x="781050" y="1276350"/>
            <a:ext cx="7705725" cy="4462760"/>
          </a:xfrm>
          <a:prstGeom prst="rect">
            <a:avLst/>
          </a:prstGeom>
          <a:noFill/>
        </p:spPr>
        <p:txBody>
          <a:bodyPr wrap="square" rtlCol="0">
            <a:spAutoFit/>
          </a:bodyPr>
          <a:lstStyle/>
          <a:p>
            <a:pPr algn="ctr">
              <a:buFont typeface="Arial" charset="0"/>
              <a:buNone/>
            </a:pPr>
            <a:r>
              <a:rPr lang="en-GB" altLang="en-US" sz="2800" b="1" dirty="0">
                <a:solidFill>
                  <a:prstClr val="black"/>
                </a:solidFill>
                <a:latin typeface="Cambria" panose="02040503050406030204" pitchFamily="18" charset="0"/>
                <a:ea typeface="ＭＳ Ｐゴシック" pitchFamily="34" charset="-128"/>
              </a:rPr>
              <a:t>Heading </a:t>
            </a:r>
            <a:r>
              <a:rPr lang="en-GB" altLang="en-US" sz="2800" b="1" dirty="0" smtClean="0">
                <a:solidFill>
                  <a:prstClr val="black"/>
                </a:solidFill>
                <a:latin typeface="Cambria" panose="02040503050406030204" pitchFamily="18" charset="0"/>
                <a:ea typeface="ＭＳ Ｐゴシック" pitchFamily="34" charset="-128"/>
              </a:rPr>
              <a:t>5 </a:t>
            </a:r>
            <a:r>
              <a:rPr lang="en-GB" altLang="en-US" sz="2800" b="1" dirty="0">
                <a:solidFill>
                  <a:prstClr val="black"/>
                </a:solidFill>
                <a:latin typeface="Cambria" panose="02040503050406030204" pitchFamily="18" charset="0"/>
                <a:ea typeface="ＭＳ Ｐゴシック" pitchFamily="34" charset="-128"/>
              </a:rPr>
              <a:t>- </a:t>
            </a:r>
            <a:r>
              <a:rPr lang="en-GB" altLang="en-US" sz="2800" b="1" dirty="0" smtClean="0">
                <a:solidFill>
                  <a:prstClr val="black"/>
                </a:solidFill>
                <a:latin typeface="Cambria" panose="02040503050406030204" pitchFamily="18" charset="0"/>
                <a:ea typeface="ＭＳ Ｐゴシック" pitchFamily="34" charset="-128"/>
              </a:rPr>
              <a:t>“Overheads”</a:t>
            </a:r>
            <a:endParaRPr lang="en-GB" altLang="en-US" sz="2800" b="1" dirty="0">
              <a:solidFill>
                <a:prstClr val="black"/>
              </a:solidFill>
              <a:latin typeface="Cambria" panose="02040503050406030204" pitchFamily="18" charset="0"/>
              <a:ea typeface="ＭＳ Ｐゴシック"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smtClean="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a:solidFill>
                <a:prstClr val="black"/>
              </a:solidFill>
              <a:latin typeface="Cambria" panose="02040503050406030204" pitchFamily="18" charset="0"/>
              <a:ea typeface="ＭＳ Ｐゴシック" panose="020B0600070205080204" pitchFamily="34" charset="-128"/>
            </a:endParaRPr>
          </a:p>
          <a:p>
            <a:pPr fontAlgn="base">
              <a:spcBef>
                <a:spcPct val="0"/>
              </a:spcBef>
              <a:spcAft>
                <a:spcPct val="0"/>
              </a:spcAft>
            </a:pPr>
            <a:endParaRPr lang="en-GB" altLang="en-US" sz="1600" dirty="0" smtClean="0">
              <a:solidFill>
                <a:prstClr val="black"/>
              </a:solidFill>
              <a:latin typeface="Cambria" panose="02040503050406030204" pitchFamily="18" charset="0"/>
              <a:ea typeface="ＭＳ Ｐゴシック" panose="020B0600070205080204" pitchFamily="34" charset="-128"/>
            </a:endParaRPr>
          </a:p>
          <a:p>
            <a:pPr marL="342900" indent="-342900">
              <a:buFont typeface="Wingdings" panose="05000000000000000000" pitchFamily="2" charset="2"/>
              <a:buChar char="Ø"/>
              <a:defRPr/>
            </a:pPr>
            <a:endParaRPr lang="en-GB" altLang="en-US" sz="2000" dirty="0" smtClean="0">
              <a:latin typeface="Cambria" panose="02040503050406030204" pitchFamily="18" charset="0"/>
            </a:endParaRPr>
          </a:p>
          <a:p>
            <a:pPr marL="342900" indent="-342900">
              <a:buFont typeface="Wingdings" panose="05000000000000000000" pitchFamily="2" charset="2"/>
              <a:buChar char="Ø"/>
              <a:defRPr/>
            </a:pPr>
            <a:endParaRPr lang="en-GB" altLang="en-US" sz="2000" dirty="0">
              <a:latin typeface="Cambria" panose="02040503050406030204" pitchFamily="18" charset="0"/>
            </a:endParaRPr>
          </a:p>
          <a:p>
            <a:pPr marL="342900" indent="-342900">
              <a:buFont typeface="Wingdings" panose="05000000000000000000" pitchFamily="2" charset="2"/>
              <a:buChar char="Ø"/>
              <a:defRPr/>
            </a:pPr>
            <a:endParaRPr lang="en-GB" altLang="en-US" sz="2000" dirty="0" smtClean="0">
              <a:latin typeface="Cambria" panose="02040503050406030204" pitchFamily="18" charset="0"/>
            </a:endParaRPr>
          </a:p>
          <a:p>
            <a:pPr marL="342900" indent="-342900">
              <a:buFont typeface="Wingdings" panose="05000000000000000000" pitchFamily="2" charset="2"/>
              <a:buChar char="Ø"/>
              <a:defRPr/>
            </a:pPr>
            <a:endParaRPr lang="en-GB" altLang="en-US" sz="2000" dirty="0" smtClean="0">
              <a:latin typeface="Cambria" panose="02040503050406030204" pitchFamily="18" charset="0"/>
            </a:endParaRPr>
          </a:p>
          <a:p>
            <a:pPr marL="342900" indent="-342900">
              <a:buFont typeface="Wingdings" panose="05000000000000000000" pitchFamily="2" charset="2"/>
              <a:buChar char="Ø"/>
              <a:defRPr/>
            </a:pPr>
            <a:endParaRPr lang="en-GB" altLang="en-US" sz="2000" dirty="0">
              <a:latin typeface="Cambria" panose="02040503050406030204" pitchFamily="18" charset="0"/>
            </a:endParaRPr>
          </a:p>
          <a:p>
            <a:pPr marL="342900" indent="-342900">
              <a:buFont typeface="Wingdings" panose="05000000000000000000" pitchFamily="2" charset="2"/>
              <a:buChar char="Ø"/>
              <a:defRPr/>
            </a:pPr>
            <a:endParaRPr lang="en-GB" altLang="en-US" sz="2000" dirty="0" smtClean="0">
              <a:latin typeface="Cambria" panose="02040503050406030204" pitchFamily="18" charset="0"/>
            </a:endParaRPr>
          </a:p>
          <a:p>
            <a:pPr marL="342900" indent="-342900">
              <a:buFont typeface="Wingdings" panose="05000000000000000000" pitchFamily="2" charset="2"/>
              <a:buChar char="Ø"/>
              <a:defRPr/>
            </a:pPr>
            <a:r>
              <a:rPr lang="en-GB" altLang="en-US" sz="2000" dirty="0" smtClean="0">
                <a:latin typeface="Cambria" panose="02040503050406030204" pitchFamily="18" charset="0"/>
              </a:rPr>
              <a:t>Indirect costs are </a:t>
            </a:r>
            <a:r>
              <a:rPr lang="en-GB" altLang="en-US" sz="2000" dirty="0">
                <a:latin typeface="Cambria" panose="02040503050406030204" pitchFamily="18" charset="0"/>
              </a:rPr>
              <a:t>counted as a 7% flat rate of the other costs;</a:t>
            </a:r>
          </a:p>
          <a:p>
            <a:pPr marL="342900" indent="-342900">
              <a:buFont typeface="Wingdings" panose="05000000000000000000" pitchFamily="2" charset="2"/>
              <a:buChar char="Ø"/>
              <a:defRPr/>
            </a:pPr>
            <a:r>
              <a:rPr lang="en-GB" altLang="en-US" sz="2000" u="sng" dirty="0" smtClean="0">
                <a:latin typeface="Cambria" panose="02040503050406030204" pitchFamily="18" charset="0"/>
              </a:rPr>
              <a:t>No </a:t>
            </a:r>
            <a:r>
              <a:rPr lang="en-GB" altLang="en-US" sz="2000" u="sng" dirty="0">
                <a:latin typeface="Cambria" panose="02040503050406030204" pitchFamily="18" charset="0"/>
              </a:rPr>
              <a:t>justification</a:t>
            </a:r>
            <a:r>
              <a:rPr lang="en-GB" altLang="en-US" sz="2000" dirty="0">
                <a:latin typeface="Cambria" panose="02040503050406030204" pitchFamily="18" charset="0"/>
              </a:rPr>
              <a:t> is needed for such costs.</a:t>
            </a:r>
          </a:p>
          <a:p>
            <a:endParaRPr lang="it-IT" sz="1600" dirty="0" smtClean="0">
              <a:solidFill>
                <a:prstClr val="black"/>
              </a:solidFill>
              <a:latin typeface="Cambria" panose="02040503050406030204" pitchFamily="18" charset="0"/>
              <a:cs typeface="Helvetica"/>
            </a:endParaRPr>
          </a:p>
        </p:txBody>
      </p:sp>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0274" y="2260600"/>
            <a:ext cx="1822450" cy="182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08588" y="2451894"/>
            <a:ext cx="1639887" cy="163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2225" y="2246313"/>
            <a:ext cx="6559550" cy="236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4"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99368" y="2246313"/>
            <a:ext cx="6926263" cy="2366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5"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32724" y="1831181"/>
            <a:ext cx="1116013"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66015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1" y="1654175"/>
            <a:ext cx="9144000" cy="323165"/>
          </a:xfrm>
          <a:prstGeom prst="rect">
            <a:avLst/>
          </a:prstGeom>
          <a:noFill/>
        </p:spPr>
        <p:txBody>
          <a:bodyPr wrap="square" rtlCol="0">
            <a:spAutoFit/>
          </a:bodyPr>
          <a:lstStyle/>
          <a:p>
            <a:pPr algn="ctr"/>
            <a:r>
              <a:rPr lang="it-IT" sz="1500" dirty="0" smtClean="0">
                <a:solidFill>
                  <a:schemeClr val="bg1"/>
                </a:solidFill>
                <a:latin typeface="Calibri"/>
                <a:cs typeface="Calibri"/>
              </a:rPr>
              <a:t>More info  on E.QU.A.L. Project</a:t>
            </a:r>
            <a:endParaRPr lang="it-IT" sz="1500" dirty="0">
              <a:solidFill>
                <a:schemeClr val="bg1"/>
              </a:solidFill>
              <a:latin typeface="Calibri"/>
              <a:cs typeface="Calibri"/>
            </a:endParaRPr>
          </a:p>
        </p:txBody>
      </p:sp>
      <p:sp>
        <p:nvSpPr>
          <p:cNvPr id="5" name="CasellaDiTesto 4"/>
          <p:cNvSpPr txBox="1"/>
          <p:nvPr/>
        </p:nvSpPr>
        <p:spPr>
          <a:xfrm>
            <a:off x="0" y="205884"/>
            <a:ext cx="9143999" cy="323165"/>
          </a:xfrm>
          <a:prstGeom prst="rect">
            <a:avLst/>
          </a:prstGeom>
          <a:noFill/>
        </p:spPr>
        <p:txBody>
          <a:bodyPr wrap="square" rtlCol="0">
            <a:spAutoFit/>
          </a:bodyPr>
          <a:lstStyle/>
          <a:p>
            <a:pPr algn="ctr"/>
            <a:r>
              <a:rPr lang="it-IT" sz="1500" i="1" dirty="0" smtClean="0">
                <a:solidFill>
                  <a:schemeClr val="bg1"/>
                </a:solidFill>
                <a:latin typeface="Cambria"/>
                <a:cs typeface="Cambria"/>
              </a:rPr>
              <a:t> s.balduini@inapp.org</a:t>
            </a:r>
            <a:endParaRPr lang="it-IT" sz="1500" i="1" dirty="0">
              <a:solidFill>
                <a:schemeClr val="bg1"/>
              </a:solidFill>
              <a:latin typeface="Cambria"/>
              <a:cs typeface="Cambria"/>
            </a:endParaRPr>
          </a:p>
        </p:txBody>
      </p:sp>
      <p:sp>
        <p:nvSpPr>
          <p:cNvPr id="6" name="CasellaDiTesto 5"/>
          <p:cNvSpPr txBox="1"/>
          <p:nvPr/>
        </p:nvSpPr>
        <p:spPr>
          <a:xfrm>
            <a:off x="-1" y="1977340"/>
            <a:ext cx="9143999" cy="323165"/>
          </a:xfrm>
          <a:prstGeom prst="rect">
            <a:avLst/>
          </a:prstGeom>
          <a:noFill/>
        </p:spPr>
        <p:txBody>
          <a:bodyPr wrap="square" rtlCol="0">
            <a:spAutoFit/>
          </a:bodyPr>
          <a:lstStyle/>
          <a:p>
            <a:pPr algn="ctr"/>
            <a:r>
              <a:rPr lang="it-IT" sz="1500" i="1" dirty="0" err="1" smtClean="0">
                <a:solidFill>
                  <a:schemeClr val="bg1"/>
                </a:solidFill>
                <a:latin typeface="Cambria"/>
                <a:cs typeface="Cambria"/>
              </a:rPr>
              <a:t>Contact</a:t>
            </a:r>
            <a:r>
              <a:rPr lang="it-IT" sz="1500" i="1" dirty="0" smtClean="0">
                <a:solidFill>
                  <a:schemeClr val="bg1"/>
                </a:solidFill>
                <a:latin typeface="Cambria"/>
                <a:cs typeface="Cambria"/>
              </a:rPr>
              <a:t>: </a:t>
            </a:r>
            <a:r>
              <a:rPr lang="it-IT" sz="1500" i="1" dirty="0" err="1" smtClean="0">
                <a:solidFill>
                  <a:schemeClr val="bg1"/>
                </a:solidFill>
                <a:latin typeface="Cambria"/>
                <a:cs typeface="Cambria"/>
              </a:rPr>
              <a:t>c.vitali</a:t>
            </a:r>
            <a:r>
              <a:rPr lang="it-IT" sz="1500" i="1" dirty="0" smtClean="0">
                <a:solidFill>
                  <a:schemeClr val="bg1"/>
                </a:solidFill>
                <a:latin typeface="Cambria"/>
                <a:cs typeface="Cambria"/>
              </a:rPr>
              <a:t> @inapp.org</a:t>
            </a:r>
            <a:endParaRPr lang="it-IT" sz="1500" i="1" dirty="0">
              <a:solidFill>
                <a:schemeClr val="bg1"/>
              </a:solidFill>
              <a:latin typeface="Cambria"/>
              <a:cs typeface="Cambria"/>
            </a:endParaRPr>
          </a:p>
        </p:txBody>
      </p:sp>
    </p:spTree>
    <p:extLst>
      <p:ext uri="{BB962C8B-B14F-4D97-AF65-F5344CB8AC3E}">
        <p14:creationId xmlns:p14="http://schemas.microsoft.com/office/powerpoint/2010/main" val="28585455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999752" cy="400110"/>
          </a:xfrm>
          <a:prstGeom prst="rect">
            <a:avLst/>
          </a:prstGeom>
          <a:noFill/>
        </p:spPr>
        <p:txBody>
          <a:bodyPr wrap="square" rtlCol="0">
            <a:spAutoFit/>
          </a:bodyPr>
          <a:lstStyle/>
          <a:p>
            <a:r>
              <a:rPr lang="it-IT" sz="2000" b="1" i="1" dirty="0" smtClean="0">
                <a:solidFill>
                  <a:srgbClr val="38A748"/>
                </a:solidFill>
                <a:latin typeface="Cambria"/>
                <a:cs typeface="Cambria"/>
              </a:rPr>
              <a:t>General </a:t>
            </a:r>
            <a:r>
              <a:rPr lang="it-IT" sz="2000" b="1" i="1" dirty="0" err="1" smtClean="0">
                <a:solidFill>
                  <a:srgbClr val="38A748"/>
                </a:solidFill>
                <a:latin typeface="Cambria"/>
                <a:cs typeface="Cambria"/>
              </a:rPr>
              <a:t>project</a:t>
            </a:r>
            <a:r>
              <a:rPr lang="it-IT" sz="2000" b="1" i="1" dirty="0" smtClean="0">
                <a:solidFill>
                  <a:srgbClr val="38A748"/>
                </a:solidFill>
                <a:latin typeface="Cambria"/>
                <a:cs typeface="Cambria"/>
              </a:rPr>
              <a:t> data under GA (2/5)</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3</a:t>
            </a:fld>
            <a:endParaRPr lang="it-IT" sz="1200" dirty="0">
              <a:solidFill>
                <a:srgbClr val="003374"/>
              </a:solidFill>
              <a:latin typeface="Calibri light"/>
              <a:cs typeface="Calibri light"/>
            </a:endParaRPr>
          </a:p>
        </p:txBody>
      </p:sp>
      <p:sp>
        <p:nvSpPr>
          <p:cNvPr id="6" name="CasellaDiTesto 5"/>
          <p:cNvSpPr txBox="1"/>
          <p:nvPr/>
        </p:nvSpPr>
        <p:spPr>
          <a:xfrm>
            <a:off x="933450" y="1333500"/>
            <a:ext cx="7705725" cy="4616648"/>
          </a:xfrm>
          <a:prstGeom prst="rect">
            <a:avLst/>
          </a:prstGeom>
          <a:noFill/>
        </p:spPr>
        <p:txBody>
          <a:bodyPr wrap="square" rtlCol="0">
            <a:spAutoFit/>
          </a:bodyPr>
          <a:lstStyle/>
          <a:p>
            <a:pPr algn="ctr">
              <a:spcBef>
                <a:spcPts val="600"/>
              </a:spcBef>
            </a:pPr>
            <a:r>
              <a:rPr lang="en-GB" sz="2000" b="1" dirty="0" smtClean="0">
                <a:solidFill>
                  <a:srgbClr val="1E2B86">
                    <a:lumMod val="75000"/>
                  </a:srgbClr>
                </a:solidFill>
                <a:latin typeface="Cambria" panose="02040503050406030204" pitchFamily="18" charset="0"/>
              </a:rPr>
              <a:t>Reporting periods</a:t>
            </a:r>
          </a:p>
          <a:p>
            <a:pPr marL="285750" indent="-285750" algn="just">
              <a:spcBef>
                <a:spcPts val="1200"/>
              </a:spcBef>
              <a:buFont typeface="Wingdings" pitchFamily="2" charset="2"/>
              <a:buChar char="Ø"/>
            </a:pPr>
            <a:r>
              <a:rPr lang="en-US" b="1" dirty="0" smtClean="0">
                <a:solidFill>
                  <a:srgbClr val="1E2B86">
                    <a:lumMod val="75000"/>
                  </a:srgbClr>
                </a:solidFill>
                <a:latin typeface="Cambria" panose="02040503050406030204" pitchFamily="18" charset="0"/>
              </a:rPr>
              <a:t>Reporting period 1: </a:t>
            </a:r>
            <a:r>
              <a:rPr lang="en-US" dirty="0" smtClean="0">
                <a:solidFill>
                  <a:srgbClr val="1E2B86">
                    <a:lumMod val="75000"/>
                  </a:srgbClr>
                </a:solidFill>
                <a:latin typeface="Cambria" panose="02040503050406030204" pitchFamily="18" charset="0"/>
              </a:rPr>
              <a:t>from month 1 (April 2018) to month 9 (December 2018) </a:t>
            </a:r>
            <a:r>
              <a:rPr lang="en-US" dirty="0">
                <a:solidFill>
                  <a:srgbClr val="1E2B86">
                    <a:lumMod val="75000"/>
                  </a:srgbClr>
                </a:solidFill>
                <a:latin typeface="Cambria" panose="02040503050406030204" pitchFamily="18" charset="0"/>
              </a:rPr>
              <a:t>– </a:t>
            </a:r>
            <a:r>
              <a:rPr lang="en-US" dirty="0" smtClean="0">
                <a:solidFill>
                  <a:srgbClr val="1E2B86">
                    <a:lumMod val="75000"/>
                  </a:srgbClr>
                </a:solidFill>
                <a:latin typeface="Cambria" panose="02040503050406030204" pitchFamily="18" charset="0"/>
              </a:rPr>
              <a:t> second pre-financing payment under submission by coordinator  within 60 calendar days following the end of the period (28 February) of the following documents: </a:t>
            </a:r>
          </a:p>
          <a:p>
            <a:pPr marL="742950" lvl="1" indent="-285750" algn="just">
              <a:spcBef>
                <a:spcPts val="1200"/>
              </a:spcBef>
              <a:buFont typeface="Wingdings" pitchFamily="2" charset="2"/>
              <a:buChar char="Ø"/>
            </a:pPr>
            <a:r>
              <a:rPr lang="en-US" dirty="0" smtClean="0">
                <a:solidFill>
                  <a:srgbClr val="1E2B86">
                    <a:lumMod val="75000"/>
                  </a:srgbClr>
                </a:solidFill>
                <a:latin typeface="Cambria" panose="02040503050406030204" pitchFamily="18" charset="0"/>
              </a:rPr>
              <a:t>Request for payment</a:t>
            </a:r>
          </a:p>
          <a:p>
            <a:pPr marL="742950" lvl="1" indent="-285750" algn="just">
              <a:spcBef>
                <a:spcPts val="1200"/>
              </a:spcBef>
              <a:buFont typeface="Wingdings" pitchFamily="2" charset="2"/>
              <a:buChar char="Ø"/>
            </a:pPr>
            <a:r>
              <a:rPr lang="en-US" dirty="0" smtClean="0">
                <a:solidFill>
                  <a:srgbClr val="1E2B86">
                    <a:lumMod val="75000"/>
                  </a:srgbClr>
                </a:solidFill>
                <a:latin typeface="Cambria" panose="02040503050406030204" pitchFamily="18" charset="0"/>
              </a:rPr>
              <a:t>Progress report on the implementation of the action (“technical report on progress”)</a:t>
            </a:r>
          </a:p>
          <a:p>
            <a:pPr marL="742950" lvl="1" indent="-285750" algn="just">
              <a:spcBef>
                <a:spcPts val="1200"/>
              </a:spcBef>
              <a:buFont typeface="Wingdings" pitchFamily="2" charset="2"/>
              <a:buChar char="Ø"/>
            </a:pPr>
            <a:r>
              <a:rPr lang="en-US" dirty="0" smtClean="0">
                <a:solidFill>
                  <a:srgbClr val="1E2B86">
                    <a:lumMod val="75000"/>
                  </a:srgbClr>
                </a:solidFill>
                <a:latin typeface="Cambria" panose="02040503050406030204" pitchFamily="18" charset="0"/>
              </a:rPr>
              <a:t>“Statement on the use of the previous pre-financing instalment” (showing that use of at least 70% of the first pre-financing has been used)</a:t>
            </a:r>
          </a:p>
          <a:p>
            <a:pPr marL="285750" indent="-285750" algn="just">
              <a:spcBef>
                <a:spcPts val="1200"/>
              </a:spcBef>
              <a:buFont typeface="Wingdings" pitchFamily="2" charset="2"/>
              <a:buChar char="Ø"/>
            </a:pPr>
            <a:r>
              <a:rPr lang="en-US" b="1" dirty="0" smtClean="0">
                <a:solidFill>
                  <a:srgbClr val="1E2B86">
                    <a:lumMod val="75000"/>
                  </a:srgbClr>
                </a:solidFill>
                <a:latin typeface="Cambria" panose="02040503050406030204" pitchFamily="18" charset="0"/>
              </a:rPr>
              <a:t>Reporting period 2: </a:t>
            </a:r>
            <a:r>
              <a:rPr lang="en-US" dirty="0" smtClean="0">
                <a:solidFill>
                  <a:srgbClr val="1E2B86">
                    <a:lumMod val="75000"/>
                  </a:srgbClr>
                </a:solidFill>
                <a:latin typeface="Cambria" panose="02040503050406030204" pitchFamily="18" charset="0"/>
              </a:rPr>
              <a:t>from month 10 to month 18 </a:t>
            </a:r>
          </a:p>
          <a:p>
            <a:pPr marL="742950" lvl="1" indent="-285750" algn="just">
              <a:spcBef>
                <a:spcPts val="1200"/>
              </a:spcBef>
              <a:buFont typeface="Wingdings" pitchFamily="2" charset="2"/>
              <a:buChar char="Ø"/>
            </a:pPr>
            <a:r>
              <a:rPr lang="en-US" dirty="0">
                <a:solidFill>
                  <a:srgbClr val="1E2B86">
                    <a:lumMod val="75000"/>
                  </a:srgbClr>
                </a:solidFill>
                <a:latin typeface="Cambria" panose="02040503050406030204" pitchFamily="18" charset="0"/>
                <a:cs typeface="Helvetica"/>
              </a:rPr>
              <a:t>p</a:t>
            </a:r>
            <a:r>
              <a:rPr lang="en-US" dirty="0" smtClean="0">
                <a:solidFill>
                  <a:srgbClr val="1E2B86">
                    <a:lumMod val="75000"/>
                  </a:srgbClr>
                </a:solidFill>
                <a:latin typeface="Cambria" panose="02040503050406030204" pitchFamily="18" charset="0"/>
                <a:cs typeface="Helvetica"/>
              </a:rPr>
              <a:t>art of the final report</a:t>
            </a:r>
            <a:endParaRPr lang="it-IT" dirty="0" smtClean="0">
              <a:solidFill>
                <a:prstClr val="black"/>
              </a:solidFill>
              <a:latin typeface="Helvetica"/>
              <a:cs typeface="Helvetica"/>
            </a:endParaRPr>
          </a:p>
        </p:txBody>
      </p:sp>
    </p:spTree>
    <p:extLst>
      <p:ext uri="{BB962C8B-B14F-4D97-AF65-F5344CB8AC3E}">
        <p14:creationId xmlns:p14="http://schemas.microsoft.com/office/powerpoint/2010/main" val="6469778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999752" cy="400110"/>
          </a:xfrm>
          <a:prstGeom prst="rect">
            <a:avLst/>
          </a:prstGeom>
          <a:noFill/>
        </p:spPr>
        <p:txBody>
          <a:bodyPr wrap="square" rtlCol="0">
            <a:spAutoFit/>
          </a:bodyPr>
          <a:lstStyle/>
          <a:p>
            <a:r>
              <a:rPr lang="it-IT" sz="2000" b="1" i="1" dirty="0" smtClean="0">
                <a:solidFill>
                  <a:srgbClr val="38A748"/>
                </a:solidFill>
                <a:latin typeface="Cambria"/>
                <a:cs typeface="Cambria"/>
              </a:rPr>
              <a:t>General </a:t>
            </a:r>
            <a:r>
              <a:rPr lang="it-IT" sz="2000" b="1" i="1" dirty="0" err="1" smtClean="0">
                <a:solidFill>
                  <a:srgbClr val="38A748"/>
                </a:solidFill>
                <a:latin typeface="Cambria"/>
                <a:cs typeface="Cambria"/>
              </a:rPr>
              <a:t>project</a:t>
            </a:r>
            <a:r>
              <a:rPr lang="it-IT" sz="2000" b="1" i="1" dirty="0" smtClean="0">
                <a:solidFill>
                  <a:srgbClr val="38A748"/>
                </a:solidFill>
                <a:latin typeface="Cambria"/>
                <a:cs typeface="Cambria"/>
              </a:rPr>
              <a:t> data under GA (3/5)</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4</a:t>
            </a:fld>
            <a:endParaRPr lang="it-IT" sz="1200" dirty="0">
              <a:solidFill>
                <a:srgbClr val="003374"/>
              </a:solidFill>
              <a:latin typeface="Calibri light"/>
              <a:cs typeface="Calibri light"/>
            </a:endParaRPr>
          </a:p>
        </p:txBody>
      </p:sp>
      <p:sp>
        <p:nvSpPr>
          <p:cNvPr id="6" name="CasellaDiTesto 5"/>
          <p:cNvSpPr txBox="1"/>
          <p:nvPr/>
        </p:nvSpPr>
        <p:spPr>
          <a:xfrm>
            <a:off x="933450" y="1333500"/>
            <a:ext cx="7705725" cy="4278094"/>
          </a:xfrm>
          <a:prstGeom prst="rect">
            <a:avLst/>
          </a:prstGeom>
          <a:noFill/>
        </p:spPr>
        <p:txBody>
          <a:bodyPr wrap="square" rtlCol="0">
            <a:spAutoFit/>
          </a:bodyPr>
          <a:lstStyle/>
          <a:p>
            <a:pPr algn="ctr">
              <a:spcBef>
                <a:spcPts val="600"/>
              </a:spcBef>
            </a:pPr>
            <a:r>
              <a:rPr lang="en-GB" sz="2000" b="1" dirty="0" smtClean="0">
                <a:solidFill>
                  <a:srgbClr val="1E2B86">
                    <a:lumMod val="75000"/>
                  </a:srgbClr>
                </a:solidFill>
                <a:latin typeface="Cambria" panose="02040503050406030204" pitchFamily="18" charset="0"/>
              </a:rPr>
              <a:t>Final report </a:t>
            </a:r>
          </a:p>
          <a:p>
            <a:pPr marL="285750" indent="-285750" algn="just">
              <a:spcBef>
                <a:spcPts val="1200"/>
              </a:spcBef>
              <a:buFont typeface="Wingdings" pitchFamily="2" charset="2"/>
              <a:buChar char="Ø"/>
            </a:pPr>
            <a:r>
              <a:rPr lang="en-US" sz="1600" b="1" dirty="0" smtClean="0">
                <a:solidFill>
                  <a:srgbClr val="1E2B86">
                    <a:lumMod val="75000"/>
                  </a:srgbClr>
                </a:solidFill>
                <a:latin typeface="Cambria" panose="02040503050406030204" pitchFamily="18" charset="0"/>
              </a:rPr>
              <a:t>Reporting period 1+ </a:t>
            </a:r>
            <a:r>
              <a:rPr lang="en-US" sz="1600" b="1" dirty="0">
                <a:solidFill>
                  <a:srgbClr val="1E2B86">
                    <a:lumMod val="75000"/>
                  </a:srgbClr>
                </a:solidFill>
                <a:latin typeface="Cambria" panose="02040503050406030204" pitchFamily="18" charset="0"/>
              </a:rPr>
              <a:t>Reporting period </a:t>
            </a:r>
            <a:r>
              <a:rPr lang="en-US" sz="1600" b="1" dirty="0" smtClean="0">
                <a:solidFill>
                  <a:srgbClr val="1E2B86">
                    <a:lumMod val="75000"/>
                  </a:srgbClr>
                </a:solidFill>
                <a:latin typeface="Cambria" panose="02040503050406030204" pitchFamily="18" charset="0"/>
              </a:rPr>
              <a:t>2 </a:t>
            </a:r>
            <a:r>
              <a:rPr lang="en-US" sz="1600" dirty="0" smtClean="0">
                <a:solidFill>
                  <a:srgbClr val="1E2B86">
                    <a:lumMod val="75000"/>
                  </a:srgbClr>
                </a:solidFill>
                <a:latin typeface="Cambria" panose="02040503050406030204" pitchFamily="18" charset="0"/>
              </a:rPr>
              <a:t>(from month 1 to month 18) under submission</a:t>
            </a:r>
            <a:r>
              <a:rPr lang="en-US" sz="1600" dirty="0">
                <a:solidFill>
                  <a:srgbClr val="1E2B86">
                    <a:lumMod val="75000"/>
                  </a:srgbClr>
                </a:solidFill>
                <a:latin typeface="Cambria" panose="02040503050406030204" pitchFamily="18" charset="0"/>
              </a:rPr>
              <a:t> </a:t>
            </a:r>
            <a:r>
              <a:rPr lang="en-US" sz="1600" dirty="0" smtClean="0">
                <a:solidFill>
                  <a:srgbClr val="1E2B86">
                    <a:lumMod val="75000"/>
                  </a:srgbClr>
                </a:solidFill>
                <a:latin typeface="Cambria" panose="02040503050406030204" pitchFamily="18" charset="0"/>
              </a:rPr>
              <a:t>by </a:t>
            </a:r>
            <a:r>
              <a:rPr lang="en-US" sz="1600" dirty="0">
                <a:solidFill>
                  <a:srgbClr val="1E2B86">
                    <a:lumMod val="75000"/>
                  </a:srgbClr>
                </a:solidFill>
                <a:latin typeface="Cambria" panose="02040503050406030204" pitchFamily="18" charset="0"/>
              </a:rPr>
              <a:t>coordinator  within 60 calendar days following the end of the </a:t>
            </a:r>
            <a:r>
              <a:rPr lang="en-US" sz="1600" dirty="0" smtClean="0">
                <a:solidFill>
                  <a:srgbClr val="1E2B86">
                    <a:lumMod val="75000"/>
                  </a:srgbClr>
                </a:solidFill>
                <a:latin typeface="Cambria" panose="02040503050406030204" pitchFamily="18" charset="0"/>
              </a:rPr>
              <a:t>second reporting period (30 </a:t>
            </a:r>
            <a:r>
              <a:rPr lang="en-US" sz="1600" dirty="0" smtClean="0">
                <a:solidFill>
                  <a:srgbClr val="1E2B86">
                    <a:lumMod val="75000"/>
                  </a:srgbClr>
                </a:solidFill>
                <a:latin typeface="Cambria" panose="02040503050406030204" pitchFamily="18" charset="0"/>
              </a:rPr>
              <a:t>November) </a:t>
            </a:r>
            <a:r>
              <a:rPr lang="en-US" sz="1600" dirty="0" smtClean="0">
                <a:solidFill>
                  <a:srgbClr val="1E2B86">
                    <a:lumMod val="75000"/>
                  </a:srgbClr>
                </a:solidFill>
                <a:latin typeface="Cambria" panose="02040503050406030204" pitchFamily="18" charset="0"/>
              </a:rPr>
              <a:t>a set of documents including:</a:t>
            </a:r>
          </a:p>
          <a:p>
            <a:pPr marL="742950" lvl="1" indent="-285750" algn="just">
              <a:spcBef>
                <a:spcPts val="1200"/>
              </a:spcBef>
              <a:buFont typeface="Wingdings" pitchFamily="2" charset="2"/>
              <a:buChar char="Ø"/>
            </a:pPr>
            <a:r>
              <a:rPr lang="en-US" sz="1600" dirty="0" smtClean="0">
                <a:solidFill>
                  <a:srgbClr val="1E2B86">
                    <a:lumMod val="75000"/>
                  </a:srgbClr>
                </a:solidFill>
                <a:latin typeface="Cambria" panose="02040503050406030204" pitchFamily="18" charset="0"/>
              </a:rPr>
              <a:t>Request for payment</a:t>
            </a:r>
          </a:p>
          <a:p>
            <a:pPr marL="742950" lvl="1" indent="-285750" algn="just">
              <a:spcBef>
                <a:spcPts val="1200"/>
              </a:spcBef>
              <a:buFont typeface="Wingdings" pitchFamily="2" charset="2"/>
              <a:buChar char="Ø"/>
            </a:pPr>
            <a:r>
              <a:rPr lang="en-US" sz="1600" dirty="0" smtClean="0">
                <a:solidFill>
                  <a:srgbClr val="1E2B86">
                    <a:lumMod val="75000"/>
                  </a:srgbClr>
                </a:solidFill>
                <a:latin typeface="Cambria" panose="02040503050406030204" pitchFamily="18" charset="0"/>
              </a:rPr>
              <a:t>A final report on the implementation </a:t>
            </a:r>
            <a:r>
              <a:rPr lang="en-US" sz="1600" u="sng" dirty="0" smtClean="0">
                <a:solidFill>
                  <a:srgbClr val="1E2B86">
                    <a:lumMod val="75000"/>
                  </a:srgbClr>
                </a:solidFill>
                <a:latin typeface="Cambria" panose="02040503050406030204" pitchFamily="18" charset="0"/>
              </a:rPr>
              <a:t>of the whole action</a:t>
            </a:r>
            <a:r>
              <a:rPr lang="en-US" sz="1600" dirty="0" smtClean="0">
                <a:solidFill>
                  <a:srgbClr val="1E2B86">
                    <a:lumMod val="75000"/>
                  </a:srgbClr>
                </a:solidFill>
                <a:latin typeface="Cambria" panose="02040503050406030204" pitchFamily="18" charset="0"/>
              </a:rPr>
              <a:t> (“final technical report”): from month 1 to month 18 drawn up according to a model to be provided and containing the </a:t>
            </a:r>
            <a:r>
              <a:rPr lang="en-US" sz="1600" dirty="0" smtClean="0">
                <a:latin typeface="Cambria" panose="02040503050406030204" pitchFamily="18" charset="0"/>
              </a:rPr>
              <a:t>information needed to justify the eligible costs declared</a:t>
            </a:r>
            <a:r>
              <a:rPr lang="en-US" sz="1600" dirty="0" smtClean="0">
                <a:solidFill>
                  <a:srgbClr val="1E2B86">
                    <a:lumMod val="75000"/>
                  </a:srgbClr>
                </a:solidFill>
                <a:latin typeface="Cambria" panose="02040503050406030204" pitchFamily="18" charset="0"/>
              </a:rPr>
              <a:t> + information  on subcontracting as requested in the agreement</a:t>
            </a:r>
          </a:p>
          <a:p>
            <a:pPr marL="742950" lvl="1" indent="-285750" algn="just">
              <a:spcBef>
                <a:spcPts val="1200"/>
              </a:spcBef>
              <a:buFont typeface="Wingdings" pitchFamily="2" charset="2"/>
              <a:buChar char="Ø"/>
            </a:pPr>
            <a:r>
              <a:rPr lang="en-US" sz="1600" dirty="0" smtClean="0">
                <a:solidFill>
                  <a:srgbClr val="1E2B86">
                    <a:lumMod val="75000"/>
                  </a:srgbClr>
                </a:solidFill>
                <a:latin typeface="Cambria" panose="02040503050406030204" pitchFamily="18" charset="0"/>
              </a:rPr>
              <a:t>A “Final financial statement” including a consolidated statement and a breakdown of the amounts declared or requested by each beneficiary</a:t>
            </a:r>
          </a:p>
          <a:p>
            <a:pPr marL="742950" lvl="1" indent="-285750" algn="just">
              <a:spcBef>
                <a:spcPts val="1200"/>
              </a:spcBef>
              <a:buFont typeface="Wingdings" pitchFamily="2" charset="2"/>
              <a:buChar char="Ø"/>
            </a:pPr>
            <a:r>
              <a:rPr lang="en-US" sz="1600" dirty="0" smtClean="0">
                <a:solidFill>
                  <a:srgbClr val="1E2B86">
                    <a:lumMod val="75000"/>
                  </a:srgbClr>
                </a:solidFill>
                <a:latin typeface="Cambria" panose="02040503050406030204" pitchFamily="18" charset="0"/>
                <a:cs typeface="Helvetica"/>
              </a:rPr>
              <a:t>A “summary financial statement”</a:t>
            </a:r>
          </a:p>
          <a:p>
            <a:pPr marL="742950" lvl="1" indent="-285750" algn="just">
              <a:spcBef>
                <a:spcPts val="1200"/>
              </a:spcBef>
              <a:buFont typeface="Wingdings" pitchFamily="2" charset="2"/>
              <a:buChar char="Ø"/>
            </a:pPr>
            <a:r>
              <a:rPr lang="en-US" sz="1600" dirty="0" smtClean="0">
                <a:solidFill>
                  <a:srgbClr val="1E2B86">
                    <a:lumMod val="75000"/>
                  </a:srgbClr>
                </a:solidFill>
                <a:latin typeface="Cambria" panose="02040503050406030204" pitchFamily="18" charset="0"/>
                <a:cs typeface="Helvetica"/>
              </a:rPr>
              <a:t>A “certificate on the financial statement” underlying accounts   </a:t>
            </a:r>
            <a:endParaRPr lang="it-IT" sz="1600" dirty="0" smtClean="0">
              <a:solidFill>
                <a:prstClr val="black"/>
              </a:solidFill>
              <a:latin typeface="Helvetica"/>
              <a:cs typeface="Helvetica"/>
            </a:endParaRPr>
          </a:p>
        </p:txBody>
      </p:sp>
    </p:spTree>
    <p:extLst>
      <p:ext uri="{BB962C8B-B14F-4D97-AF65-F5344CB8AC3E}">
        <p14:creationId xmlns:p14="http://schemas.microsoft.com/office/powerpoint/2010/main" val="31777950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999752" cy="400110"/>
          </a:xfrm>
          <a:prstGeom prst="rect">
            <a:avLst/>
          </a:prstGeom>
          <a:noFill/>
        </p:spPr>
        <p:txBody>
          <a:bodyPr wrap="square" rtlCol="0">
            <a:spAutoFit/>
          </a:bodyPr>
          <a:lstStyle/>
          <a:p>
            <a:r>
              <a:rPr lang="it-IT" sz="2000" b="1" i="1" dirty="0" smtClean="0">
                <a:solidFill>
                  <a:srgbClr val="38A748"/>
                </a:solidFill>
                <a:latin typeface="Cambria"/>
                <a:cs typeface="Cambria"/>
              </a:rPr>
              <a:t>General </a:t>
            </a:r>
            <a:r>
              <a:rPr lang="it-IT" sz="2000" b="1" i="1" dirty="0" err="1" smtClean="0">
                <a:solidFill>
                  <a:srgbClr val="38A748"/>
                </a:solidFill>
                <a:latin typeface="Cambria"/>
                <a:cs typeface="Cambria"/>
              </a:rPr>
              <a:t>project</a:t>
            </a:r>
            <a:r>
              <a:rPr lang="it-IT" sz="2000" b="1" i="1" dirty="0" smtClean="0">
                <a:solidFill>
                  <a:srgbClr val="38A748"/>
                </a:solidFill>
                <a:latin typeface="Cambria"/>
                <a:cs typeface="Cambria"/>
              </a:rPr>
              <a:t> data under GA (4/5)</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5</a:t>
            </a:fld>
            <a:endParaRPr lang="it-IT" sz="1200" dirty="0">
              <a:solidFill>
                <a:srgbClr val="003374"/>
              </a:solidFill>
              <a:latin typeface="Calibri light"/>
              <a:cs typeface="Calibri light"/>
            </a:endParaRPr>
          </a:p>
        </p:txBody>
      </p:sp>
      <p:sp>
        <p:nvSpPr>
          <p:cNvPr id="6" name="CasellaDiTesto 5"/>
          <p:cNvSpPr txBox="1"/>
          <p:nvPr/>
        </p:nvSpPr>
        <p:spPr>
          <a:xfrm>
            <a:off x="933449" y="1028700"/>
            <a:ext cx="7705725" cy="6217087"/>
          </a:xfrm>
          <a:prstGeom prst="rect">
            <a:avLst/>
          </a:prstGeom>
          <a:noFill/>
        </p:spPr>
        <p:txBody>
          <a:bodyPr wrap="square" rtlCol="0">
            <a:spAutoFit/>
          </a:bodyPr>
          <a:lstStyle/>
          <a:p>
            <a:pPr algn="ctr">
              <a:spcBef>
                <a:spcPts val="600"/>
              </a:spcBef>
            </a:pPr>
            <a:r>
              <a:rPr lang="en-GB" sz="2000" b="1" dirty="0" smtClean="0">
                <a:solidFill>
                  <a:srgbClr val="1E2B86">
                    <a:lumMod val="75000"/>
                  </a:srgbClr>
                </a:solidFill>
                <a:latin typeface="Cambria" panose="02040503050406030204" pitchFamily="18" charset="0"/>
              </a:rPr>
              <a:t>Payments</a:t>
            </a:r>
          </a:p>
          <a:p>
            <a:pPr marL="285750" indent="-285750" algn="just">
              <a:spcBef>
                <a:spcPts val="1200"/>
              </a:spcBef>
              <a:buFont typeface="Wingdings" pitchFamily="2" charset="2"/>
              <a:buChar char="Ø"/>
            </a:pPr>
            <a:r>
              <a:rPr lang="en-US" b="1" dirty="0" smtClean="0">
                <a:solidFill>
                  <a:srgbClr val="1E2B86">
                    <a:lumMod val="75000"/>
                  </a:srgbClr>
                </a:solidFill>
                <a:latin typeface="Cambria" panose="02040503050406030204" pitchFamily="18" charset="0"/>
              </a:rPr>
              <a:t>First pre-financing payment: </a:t>
            </a:r>
            <a:r>
              <a:rPr lang="en-US" dirty="0" smtClean="0">
                <a:solidFill>
                  <a:srgbClr val="1E2B86">
                    <a:lumMod val="75000"/>
                  </a:srgbClr>
                </a:solidFill>
                <a:latin typeface="Cambria" panose="02040503050406030204" pitchFamily="18" charset="0"/>
              </a:rPr>
              <a:t>within 30 days from entry into force of the agreement : </a:t>
            </a:r>
          </a:p>
          <a:p>
            <a:pPr marL="742950" lvl="1" indent="-285750" algn="just">
              <a:spcBef>
                <a:spcPts val="1200"/>
              </a:spcBef>
              <a:buFont typeface="Wingdings" pitchFamily="2" charset="2"/>
              <a:buChar char="Ø"/>
            </a:pPr>
            <a:r>
              <a:rPr lang="en-US" dirty="0">
                <a:solidFill>
                  <a:srgbClr val="1E2B86">
                    <a:lumMod val="75000"/>
                  </a:srgbClr>
                </a:solidFill>
                <a:latin typeface="Cambria" panose="02040503050406030204" pitchFamily="18" charset="0"/>
              </a:rPr>
              <a:t>a</a:t>
            </a:r>
            <a:r>
              <a:rPr lang="en-US" dirty="0" smtClean="0">
                <a:solidFill>
                  <a:srgbClr val="1E2B86">
                    <a:lumMod val="75000"/>
                  </a:srgbClr>
                </a:solidFill>
                <a:latin typeface="Cambria" panose="02040503050406030204" pitchFamily="18" charset="0"/>
              </a:rPr>
              <a:t>imed at providing beneficiaries with a float (advance to be cleared against payment of the balance)</a:t>
            </a:r>
          </a:p>
          <a:p>
            <a:pPr marL="742950" lvl="1" indent="-285750" algn="just">
              <a:spcBef>
                <a:spcPts val="1200"/>
              </a:spcBef>
              <a:buFont typeface="Wingdings" pitchFamily="2" charset="2"/>
              <a:buChar char="Ø"/>
            </a:pPr>
            <a:r>
              <a:rPr lang="en-US" dirty="0">
                <a:solidFill>
                  <a:srgbClr val="1E2B86">
                    <a:lumMod val="75000"/>
                  </a:srgbClr>
                </a:solidFill>
                <a:latin typeface="Cambria" panose="02040503050406030204" pitchFamily="18" charset="0"/>
              </a:rPr>
              <a:t>a</a:t>
            </a:r>
            <a:r>
              <a:rPr lang="en-US" dirty="0" smtClean="0">
                <a:solidFill>
                  <a:srgbClr val="1E2B86">
                    <a:lumMod val="75000"/>
                  </a:srgbClr>
                </a:solidFill>
                <a:latin typeface="Cambria" panose="02040503050406030204" pitchFamily="18" charset="0"/>
              </a:rPr>
              <a:t>mounting to 40% of the total grant (108.175,20)</a:t>
            </a:r>
          </a:p>
          <a:p>
            <a:pPr marL="285750" indent="-285750" algn="just">
              <a:spcBef>
                <a:spcPts val="1200"/>
              </a:spcBef>
              <a:buFont typeface="Wingdings" pitchFamily="2" charset="2"/>
              <a:buChar char="Ø"/>
            </a:pPr>
            <a:r>
              <a:rPr lang="en-US" b="1" dirty="0" smtClean="0">
                <a:solidFill>
                  <a:srgbClr val="1E2B86">
                    <a:lumMod val="75000"/>
                  </a:srgbClr>
                </a:solidFill>
                <a:latin typeface="Cambria" panose="02040503050406030204" pitchFamily="18" charset="0"/>
              </a:rPr>
              <a:t>Second  pre-financing payment: </a:t>
            </a:r>
            <a:r>
              <a:rPr lang="en-US" dirty="0" smtClean="0">
                <a:solidFill>
                  <a:srgbClr val="1E2B86">
                    <a:lumMod val="75000"/>
                  </a:srgbClr>
                </a:solidFill>
                <a:latin typeface="Cambria" panose="02040503050406030204" pitchFamily="18" charset="0"/>
              </a:rPr>
              <a:t>within 60 calendar days from receipt by </a:t>
            </a:r>
            <a:r>
              <a:rPr lang="en-US" dirty="0" err="1" smtClean="0">
                <a:solidFill>
                  <a:srgbClr val="1E2B86">
                    <a:lumMod val="75000"/>
                  </a:srgbClr>
                </a:solidFill>
                <a:latin typeface="Cambria" panose="02040503050406030204" pitchFamily="18" charset="0"/>
              </a:rPr>
              <a:t>Commision</a:t>
            </a:r>
            <a:r>
              <a:rPr lang="en-US" dirty="0" smtClean="0">
                <a:solidFill>
                  <a:srgbClr val="1E2B86">
                    <a:lumMod val="75000"/>
                  </a:srgbClr>
                </a:solidFill>
                <a:latin typeface="Cambria" panose="02040503050406030204" pitchFamily="18" charset="0"/>
              </a:rPr>
              <a:t> of the request of second pre-financing payment:</a:t>
            </a:r>
          </a:p>
          <a:p>
            <a:pPr marL="742950" lvl="1" indent="-285750" algn="just">
              <a:spcBef>
                <a:spcPts val="1200"/>
              </a:spcBef>
              <a:buFont typeface="Wingdings" pitchFamily="2" charset="2"/>
              <a:buChar char="Ø"/>
            </a:pPr>
            <a:r>
              <a:rPr lang="en-US" dirty="0">
                <a:solidFill>
                  <a:srgbClr val="1E2B86">
                    <a:lumMod val="75000"/>
                  </a:srgbClr>
                </a:solidFill>
                <a:latin typeface="Cambria" panose="02040503050406030204" pitchFamily="18" charset="0"/>
                <a:cs typeface="Helvetica"/>
              </a:rPr>
              <a:t>m</a:t>
            </a:r>
            <a:r>
              <a:rPr lang="en-US" dirty="0" smtClean="0">
                <a:solidFill>
                  <a:srgbClr val="1E2B86">
                    <a:lumMod val="75000"/>
                  </a:srgbClr>
                </a:solidFill>
                <a:latin typeface="Cambria" panose="02040503050406030204" pitchFamily="18" charset="0"/>
                <a:cs typeface="Helvetica"/>
              </a:rPr>
              <a:t>ust be specifically requested </a:t>
            </a:r>
          </a:p>
          <a:p>
            <a:pPr marL="742950" lvl="1" indent="-285750" algn="just">
              <a:spcBef>
                <a:spcPts val="1200"/>
              </a:spcBef>
              <a:buFont typeface="Wingdings" pitchFamily="2" charset="2"/>
              <a:buChar char="Ø"/>
            </a:pPr>
            <a:r>
              <a:rPr lang="en-US" dirty="0" smtClean="0">
                <a:solidFill>
                  <a:srgbClr val="1E2B86">
                    <a:lumMod val="75000"/>
                  </a:srgbClr>
                </a:solidFill>
                <a:latin typeface="Cambria" panose="02040503050406030204" pitchFamily="18" charset="0"/>
                <a:cs typeface="Helvetica"/>
              </a:rPr>
              <a:t>linked to technical progress report and </a:t>
            </a:r>
            <a:r>
              <a:rPr lang="en-US" dirty="0" smtClean="0">
                <a:solidFill>
                  <a:srgbClr val="1E2B86">
                    <a:lumMod val="75000"/>
                  </a:srgbClr>
                </a:solidFill>
                <a:latin typeface="Cambria" panose="02040503050406030204" pitchFamily="18" charset="0"/>
              </a:rPr>
              <a:t>statement </a:t>
            </a:r>
            <a:r>
              <a:rPr lang="en-US" dirty="0">
                <a:solidFill>
                  <a:srgbClr val="1E2B86">
                    <a:lumMod val="75000"/>
                  </a:srgbClr>
                </a:solidFill>
                <a:latin typeface="Cambria" panose="02040503050406030204" pitchFamily="18" charset="0"/>
              </a:rPr>
              <a:t>on the use of the previous pre-financing </a:t>
            </a:r>
            <a:r>
              <a:rPr lang="en-US" dirty="0" smtClean="0">
                <a:solidFill>
                  <a:srgbClr val="1E2B86">
                    <a:lumMod val="75000"/>
                  </a:srgbClr>
                </a:solidFill>
                <a:latin typeface="Cambria" panose="02040503050406030204" pitchFamily="18" charset="0"/>
              </a:rPr>
              <a:t>instalment</a:t>
            </a:r>
          </a:p>
          <a:p>
            <a:pPr marL="742950" lvl="1" indent="-285750" algn="just">
              <a:spcBef>
                <a:spcPts val="1200"/>
              </a:spcBef>
              <a:buFont typeface="Wingdings" pitchFamily="2" charset="2"/>
              <a:buChar char="Ø"/>
            </a:pPr>
            <a:r>
              <a:rPr lang="en-US" dirty="0">
                <a:solidFill>
                  <a:srgbClr val="1E2B86">
                    <a:lumMod val="75000"/>
                  </a:srgbClr>
                </a:solidFill>
                <a:latin typeface="Cambria" panose="02040503050406030204" pitchFamily="18" charset="0"/>
                <a:cs typeface="Helvetica"/>
              </a:rPr>
              <a:t>i</a:t>
            </a:r>
            <a:r>
              <a:rPr lang="en-US" dirty="0" smtClean="0">
                <a:solidFill>
                  <a:srgbClr val="1E2B86">
                    <a:lumMod val="75000"/>
                  </a:srgbClr>
                </a:solidFill>
                <a:latin typeface="Cambria" panose="02040503050406030204" pitchFamily="18" charset="0"/>
                <a:cs typeface="Helvetica"/>
              </a:rPr>
              <a:t>f the </a:t>
            </a:r>
            <a:r>
              <a:rPr lang="en-US" dirty="0" smtClean="0">
                <a:solidFill>
                  <a:srgbClr val="1E2B86">
                    <a:lumMod val="75000"/>
                  </a:srgbClr>
                </a:solidFill>
                <a:latin typeface="Cambria" panose="02040503050406030204" pitchFamily="18" charset="0"/>
              </a:rPr>
              <a:t>statement </a:t>
            </a:r>
            <a:r>
              <a:rPr lang="en-US" dirty="0">
                <a:solidFill>
                  <a:srgbClr val="1E2B86">
                    <a:lumMod val="75000"/>
                  </a:srgbClr>
                </a:solidFill>
                <a:latin typeface="Cambria" panose="02040503050406030204" pitchFamily="18" charset="0"/>
              </a:rPr>
              <a:t>on the use of the previous pre-financing </a:t>
            </a:r>
            <a:r>
              <a:rPr lang="en-US" dirty="0" smtClean="0">
                <a:solidFill>
                  <a:srgbClr val="1E2B86">
                    <a:lumMod val="75000"/>
                  </a:srgbClr>
                </a:solidFill>
                <a:latin typeface="Cambria" panose="02040503050406030204" pitchFamily="18" charset="0"/>
              </a:rPr>
              <a:t>instalment shows that less than 70% of the first pre-financing has been used to cover costs, the amount of the new pre-financing to be paid must be reduced by the difference</a:t>
            </a:r>
            <a:endParaRPr lang="en-US" dirty="0">
              <a:solidFill>
                <a:srgbClr val="1E2B86">
                  <a:lumMod val="75000"/>
                </a:srgbClr>
              </a:solidFill>
              <a:latin typeface="Cambria" panose="02040503050406030204" pitchFamily="18" charset="0"/>
            </a:endParaRPr>
          </a:p>
          <a:p>
            <a:pPr marL="742950" lvl="1" indent="-285750" algn="just">
              <a:spcBef>
                <a:spcPts val="1200"/>
              </a:spcBef>
              <a:buFont typeface="Wingdings" pitchFamily="2" charset="2"/>
              <a:buChar char="Ø"/>
            </a:pPr>
            <a:endParaRPr lang="en-US" dirty="0" smtClean="0">
              <a:solidFill>
                <a:srgbClr val="1E2B86">
                  <a:lumMod val="75000"/>
                </a:srgbClr>
              </a:solidFill>
              <a:latin typeface="Cambria" panose="02040503050406030204" pitchFamily="18" charset="0"/>
            </a:endParaRPr>
          </a:p>
          <a:p>
            <a:pPr marL="742950" lvl="1" indent="-285750" algn="just">
              <a:spcBef>
                <a:spcPts val="1200"/>
              </a:spcBef>
              <a:buFont typeface="Wingdings" pitchFamily="2" charset="2"/>
              <a:buChar char="Ø"/>
            </a:pPr>
            <a:endParaRPr lang="it-IT" dirty="0" smtClean="0">
              <a:solidFill>
                <a:prstClr val="black"/>
              </a:solidFill>
              <a:latin typeface="Helvetica"/>
              <a:cs typeface="Helvetica"/>
            </a:endParaRPr>
          </a:p>
        </p:txBody>
      </p:sp>
    </p:spTree>
    <p:extLst>
      <p:ext uri="{BB962C8B-B14F-4D97-AF65-F5344CB8AC3E}">
        <p14:creationId xmlns:p14="http://schemas.microsoft.com/office/powerpoint/2010/main" val="20090607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999752" cy="400110"/>
          </a:xfrm>
          <a:prstGeom prst="rect">
            <a:avLst/>
          </a:prstGeom>
          <a:noFill/>
        </p:spPr>
        <p:txBody>
          <a:bodyPr wrap="square" rtlCol="0">
            <a:spAutoFit/>
          </a:bodyPr>
          <a:lstStyle/>
          <a:p>
            <a:r>
              <a:rPr lang="it-IT" sz="2000" b="1" i="1" dirty="0" smtClean="0">
                <a:solidFill>
                  <a:srgbClr val="38A748"/>
                </a:solidFill>
                <a:latin typeface="Cambria"/>
                <a:cs typeface="Cambria"/>
              </a:rPr>
              <a:t>General </a:t>
            </a:r>
            <a:r>
              <a:rPr lang="it-IT" sz="2000" b="1" i="1" dirty="0" err="1" smtClean="0">
                <a:solidFill>
                  <a:srgbClr val="38A748"/>
                </a:solidFill>
                <a:latin typeface="Cambria"/>
                <a:cs typeface="Cambria"/>
              </a:rPr>
              <a:t>project</a:t>
            </a:r>
            <a:r>
              <a:rPr lang="it-IT" sz="2000" b="1" i="1" dirty="0" smtClean="0">
                <a:solidFill>
                  <a:srgbClr val="38A748"/>
                </a:solidFill>
                <a:latin typeface="Cambria"/>
                <a:cs typeface="Cambria"/>
              </a:rPr>
              <a:t> data under GA (5/5)</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6</a:t>
            </a:fld>
            <a:endParaRPr lang="it-IT" sz="1200" dirty="0">
              <a:solidFill>
                <a:srgbClr val="003374"/>
              </a:solidFill>
              <a:latin typeface="Calibri light"/>
              <a:cs typeface="Calibri light"/>
            </a:endParaRPr>
          </a:p>
        </p:txBody>
      </p:sp>
      <p:sp>
        <p:nvSpPr>
          <p:cNvPr id="6" name="CasellaDiTesto 5"/>
          <p:cNvSpPr txBox="1"/>
          <p:nvPr/>
        </p:nvSpPr>
        <p:spPr>
          <a:xfrm>
            <a:off x="933449" y="1028700"/>
            <a:ext cx="7705725" cy="3816429"/>
          </a:xfrm>
          <a:prstGeom prst="rect">
            <a:avLst/>
          </a:prstGeom>
          <a:noFill/>
        </p:spPr>
        <p:txBody>
          <a:bodyPr wrap="square" rtlCol="0">
            <a:spAutoFit/>
          </a:bodyPr>
          <a:lstStyle/>
          <a:p>
            <a:pPr algn="ctr">
              <a:spcBef>
                <a:spcPts val="600"/>
              </a:spcBef>
            </a:pPr>
            <a:r>
              <a:rPr lang="en-GB" sz="2000" b="1" dirty="0" smtClean="0">
                <a:solidFill>
                  <a:srgbClr val="1E2B86">
                    <a:lumMod val="75000"/>
                  </a:srgbClr>
                </a:solidFill>
                <a:latin typeface="Cambria" panose="02040503050406030204" pitchFamily="18" charset="0"/>
              </a:rPr>
              <a:t>Internal cooperation agreement </a:t>
            </a:r>
          </a:p>
          <a:p>
            <a:pPr marL="285750" indent="-285750" algn="just">
              <a:spcBef>
                <a:spcPts val="1200"/>
              </a:spcBef>
              <a:buFont typeface="Wingdings" pitchFamily="2" charset="2"/>
              <a:buChar char="Ø"/>
            </a:pPr>
            <a:endParaRPr lang="en-US" dirty="0" smtClean="0">
              <a:solidFill>
                <a:srgbClr val="1E2B86">
                  <a:lumMod val="75000"/>
                </a:srgbClr>
              </a:solidFill>
              <a:latin typeface="Cambria" panose="02040503050406030204" pitchFamily="18" charset="0"/>
            </a:endParaRPr>
          </a:p>
          <a:p>
            <a:pPr marL="285750" indent="-285750" algn="just">
              <a:spcBef>
                <a:spcPts val="1200"/>
              </a:spcBef>
              <a:buFont typeface="Wingdings" pitchFamily="2" charset="2"/>
              <a:buChar char="Ø"/>
            </a:pPr>
            <a:r>
              <a:rPr lang="en-US" dirty="0" smtClean="0">
                <a:solidFill>
                  <a:srgbClr val="1E2B86">
                    <a:lumMod val="75000"/>
                  </a:srgbClr>
                </a:solidFill>
                <a:latin typeface="Cambria" panose="02040503050406030204" pitchFamily="18" charset="0"/>
              </a:rPr>
              <a:t>Beneficiaries must conclude an </a:t>
            </a:r>
            <a:r>
              <a:rPr lang="en-US" b="1" dirty="0" smtClean="0">
                <a:solidFill>
                  <a:srgbClr val="1E2B86">
                    <a:lumMod val="75000"/>
                  </a:srgbClr>
                </a:solidFill>
                <a:latin typeface="Cambria" panose="02040503050406030204" pitchFamily="18" charset="0"/>
              </a:rPr>
              <a:t>internal cooperation agreement </a:t>
            </a:r>
            <a:r>
              <a:rPr lang="en-US" dirty="0" smtClean="0">
                <a:solidFill>
                  <a:srgbClr val="1E2B86">
                    <a:lumMod val="75000"/>
                  </a:srgbClr>
                </a:solidFill>
                <a:latin typeface="Cambria" panose="02040503050406030204" pitchFamily="18" charset="0"/>
              </a:rPr>
              <a:t>including:  </a:t>
            </a:r>
          </a:p>
          <a:p>
            <a:pPr marL="742950" lvl="1" indent="-285750" algn="just">
              <a:spcBef>
                <a:spcPts val="1200"/>
              </a:spcBef>
              <a:buFont typeface="Wingdings" pitchFamily="2" charset="2"/>
              <a:buChar char="Ø"/>
            </a:pPr>
            <a:r>
              <a:rPr lang="en-US" dirty="0" smtClean="0">
                <a:solidFill>
                  <a:srgbClr val="1E2B86">
                    <a:lumMod val="75000"/>
                  </a:srgbClr>
                </a:solidFill>
                <a:latin typeface="Cambria" panose="02040503050406030204" pitchFamily="18" charset="0"/>
              </a:rPr>
              <a:t>Provisions on the management, operation and coordination of the beneficiaries and the implementation of the action </a:t>
            </a:r>
            <a:endParaRPr lang="en-US" dirty="0">
              <a:solidFill>
                <a:srgbClr val="1E2B86">
                  <a:lumMod val="75000"/>
                </a:srgbClr>
              </a:solidFill>
              <a:latin typeface="Cambria" panose="02040503050406030204" pitchFamily="18" charset="0"/>
            </a:endParaRPr>
          </a:p>
          <a:p>
            <a:pPr marL="742950" lvl="1" indent="-285750" algn="just">
              <a:spcBef>
                <a:spcPts val="1200"/>
              </a:spcBef>
              <a:buFont typeface="Wingdings" pitchFamily="2" charset="2"/>
              <a:buChar char="Ø"/>
            </a:pPr>
            <a:r>
              <a:rPr lang="en-US" dirty="0" smtClean="0">
                <a:solidFill>
                  <a:srgbClr val="1E2B86">
                    <a:lumMod val="75000"/>
                  </a:srgbClr>
                </a:solidFill>
                <a:latin typeface="Cambria" panose="02040503050406030204" pitchFamily="18" charset="0"/>
              </a:rPr>
              <a:t>A </a:t>
            </a:r>
            <a:r>
              <a:rPr lang="en-US" b="1" dirty="0" smtClean="0">
                <a:solidFill>
                  <a:srgbClr val="1E2B86">
                    <a:lumMod val="75000"/>
                  </a:srgbClr>
                </a:solidFill>
                <a:latin typeface="Cambria" panose="02040503050406030204" pitchFamily="18" charset="0"/>
              </a:rPr>
              <a:t>specific model </a:t>
            </a:r>
            <a:r>
              <a:rPr lang="en-US" dirty="0" smtClean="0">
                <a:solidFill>
                  <a:srgbClr val="1E2B86">
                    <a:lumMod val="75000"/>
                  </a:srgbClr>
                </a:solidFill>
                <a:latin typeface="Cambria" panose="02040503050406030204" pitchFamily="18" charset="0"/>
              </a:rPr>
              <a:t>will be provided by INAPP (Grant </a:t>
            </a:r>
            <a:r>
              <a:rPr lang="en-US" dirty="0" err="1" smtClean="0">
                <a:solidFill>
                  <a:srgbClr val="1E2B86">
                    <a:lumMod val="75000"/>
                  </a:srgbClr>
                </a:solidFill>
                <a:latin typeface="Cambria" panose="02040503050406030204" pitchFamily="18" charset="0"/>
              </a:rPr>
              <a:t>Agremeent</a:t>
            </a:r>
            <a:r>
              <a:rPr lang="en-US" dirty="0" smtClean="0">
                <a:solidFill>
                  <a:srgbClr val="1E2B86">
                    <a:lumMod val="75000"/>
                  </a:srgbClr>
                </a:solidFill>
                <a:latin typeface="Cambria" panose="02040503050406030204" pitchFamily="18" charset="0"/>
              </a:rPr>
              <a:t> and its annexes will form an integral part of it) </a:t>
            </a:r>
            <a:endParaRPr lang="en-US" dirty="0">
              <a:solidFill>
                <a:srgbClr val="1E2B86">
                  <a:lumMod val="75000"/>
                </a:srgbClr>
              </a:solidFill>
              <a:latin typeface="Cambria" panose="02040503050406030204" pitchFamily="18" charset="0"/>
            </a:endParaRPr>
          </a:p>
          <a:p>
            <a:pPr marL="742950" lvl="1" indent="-285750" algn="just">
              <a:spcBef>
                <a:spcPts val="1200"/>
              </a:spcBef>
              <a:buFont typeface="Wingdings" pitchFamily="2" charset="2"/>
              <a:buChar char="Ø"/>
            </a:pPr>
            <a:endParaRPr lang="en-US" dirty="0" smtClean="0">
              <a:solidFill>
                <a:srgbClr val="1E2B86">
                  <a:lumMod val="75000"/>
                </a:srgbClr>
              </a:solidFill>
              <a:latin typeface="Cambria" panose="02040503050406030204" pitchFamily="18" charset="0"/>
            </a:endParaRPr>
          </a:p>
          <a:p>
            <a:pPr marL="742950" lvl="1" indent="-285750" algn="just">
              <a:spcBef>
                <a:spcPts val="1200"/>
              </a:spcBef>
              <a:buFont typeface="Wingdings" pitchFamily="2" charset="2"/>
              <a:buChar char="Ø"/>
            </a:pPr>
            <a:endParaRPr lang="it-IT" dirty="0" smtClean="0">
              <a:solidFill>
                <a:prstClr val="black"/>
              </a:solidFill>
              <a:latin typeface="Helvetica"/>
              <a:cs typeface="Helvetica"/>
            </a:endParaRPr>
          </a:p>
        </p:txBody>
      </p:sp>
    </p:spTree>
    <p:extLst>
      <p:ext uri="{BB962C8B-B14F-4D97-AF65-F5344CB8AC3E}">
        <p14:creationId xmlns:p14="http://schemas.microsoft.com/office/powerpoint/2010/main" val="13264529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237752" cy="400110"/>
          </a:xfrm>
          <a:prstGeom prst="rect">
            <a:avLst/>
          </a:prstGeom>
          <a:noFill/>
        </p:spPr>
        <p:txBody>
          <a:bodyPr wrap="square" rtlCol="0">
            <a:spAutoFit/>
          </a:bodyPr>
          <a:lstStyle/>
          <a:p>
            <a:r>
              <a:rPr lang="it-IT" sz="2000" b="1" i="1" dirty="0" err="1" smtClean="0">
                <a:solidFill>
                  <a:srgbClr val="38A748"/>
                </a:solidFill>
                <a:latin typeface="Cambria"/>
                <a:cs typeface="Cambria"/>
              </a:rPr>
              <a:t>Eligibility</a:t>
            </a:r>
            <a:r>
              <a:rPr lang="it-IT" sz="2000" b="1" i="1" dirty="0" smtClean="0">
                <a:solidFill>
                  <a:srgbClr val="38A748"/>
                </a:solidFill>
                <a:latin typeface="Cambria"/>
                <a:cs typeface="Cambria"/>
              </a:rPr>
              <a:t> </a:t>
            </a:r>
            <a:r>
              <a:rPr lang="it-IT" sz="2000" b="1" i="1" dirty="0" err="1" smtClean="0">
                <a:solidFill>
                  <a:srgbClr val="38A748"/>
                </a:solidFill>
                <a:latin typeface="Cambria"/>
                <a:cs typeface="Cambria"/>
              </a:rPr>
              <a:t>rules</a:t>
            </a:r>
            <a:r>
              <a:rPr lang="it-IT" sz="2000" b="1" i="1" dirty="0" smtClean="0">
                <a:solidFill>
                  <a:srgbClr val="38A748"/>
                </a:solidFill>
                <a:latin typeface="Cambria"/>
                <a:cs typeface="Cambria"/>
              </a:rPr>
              <a:t> 1/4 </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7</a:t>
            </a:fld>
            <a:endParaRPr lang="it-IT" sz="1200" dirty="0">
              <a:solidFill>
                <a:srgbClr val="003374"/>
              </a:solidFill>
              <a:latin typeface="Calibri light"/>
              <a:cs typeface="Calibri light"/>
            </a:endParaRPr>
          </a:p>
        </p:txBody>
      </p:sp>
      <p:sp>
        <p:nvSpPr>
          <p:cNvPr id="6" name="CasellaDiTesto 5"/>
          <p:cNvSpPr txBox="1"/>
          <p:nvPr/>
        </p:nvSpPr>
        <p:spPr>
          <a:xfrm>
            <a:off x="781050" y="1276350"/>
            <a:ext cx="7705725" cy="4832092"/>
          </a:xfrm>
          <a:prstGeom prst="rect">
            <a:avLst/>
          </a:prstGeom>
          <a:noFill/>
        </p:spPr>
        <p:txBody>
          <a:bodyPr wrap="square" rtlCol="0">
            <a:spAutoFit/>
          </a:bodyPr>
          <a:lstStyle/>
          <a:p>
            <a:pPr algn="ctr"/>
            <a:r>
              <a:rPr lang="it-IT" sz="2800" b="1" dirty="0" smtClean="0">
                <a:solidFill>
                  <a:srgbClr val="002060"/>
                </a:solidFill>
                <a:latin typeface="Cambria" panose="02040503050406030204" pitchFamily="18" charset="0"/>
                <a:cs typeface="Helvetica"/>
              </a:rPr>
              <a:t>Legal </a:t>
            </a:r>
            <a:r>
              <a:rPr lang="it-IT" sz="2800" b="1" dirty="0" err="1" smtClean="0">
                <a:solidFill>
                  <a:srgbClr val="002060"/>
                </a:solidFill>
                <a:latin typeface="Cambria" panose="02040503050406030204" pitchFamily="18" charset="0"/>
                <a:cs typeface="Helvetica"/>
              </a:rPr>
              <a:t>basis</a:t>
            </a:r>
            <a:r>
              <a:rPr lang="it-IT" sz="2800" b="1" dirty="0" smtClean="0">
                <a:solidFill>
                  <a:srgbClr val="002060"/>
                </a:solidFill>
                <a:latin typeface="Cambria" panose="02040503050406030204" pitchFamily="18" charset="0"/>
                <a:cs typeface="Helvetica"/>
              </a:rPr>
              <a:t> for </a:t>
            </a:r>
            <a:r>
              <a:rPr lang="it-IT" sz="2800" b="1" dirty="0" err="1" smtClean="0">
                <a:solidFill>
                  <a:srgbClr val="002060"/>
                </a:solidFill>
                <a:latin typeface="Cambria" panose="02040503050406030204" pitchFamily="18" charset="0"/>
                <a:cs typeface="Helvetica"/>
              </a:rPr>
              <a:t>eligibility</a:t>
            </a:r>
            <a:r>
              <a:rPr lang="it-IT" sz="2800" b="1" dirty="0" smtClean="0">
                <a:solidFill>
                  <a:srgbClr val="002060"/>
                </a:solidFill>
                <a:latin typeface="Cambria" panose="02040503050406030204" pitchFamily="18" charset="0"/>
                <a:cs typeface="Helvetica"/>
              </a:rPr>
              <a:t> of </a:t>
            </a:r>
            <a:r>
              <a:rPr lang="it-IT" sz="2800" b="1" dirty="0" err="1" smtClean="0">
                <a:solidFill>
                  <a:srgbClr val="002060"/>
                </a:solidFill>
                <a:latin typeface="Cambria" panose="02040503050406030204" pitchFamily="18" charset="0"/>
                <a:cs typeface="Helvetica"/>
              </a:rPr>
              <a:t>costs</a:t>
            </a:r>
            <a:endParaRPr lang="it-IT" sz="2800" b="1" dirty="0" smtClean="0">
              <a:solidFill>
                <a:srgbClr val="002060"/>
              </a:solidFill>
              <a:latin typeface="Cambria" panose="02040503050406030204" pitchFamily="18" charset="0"/>
              <a:cs typeface="Helvetica"/>
            </a:endParaRPr>
          </a:p>
          <a:p>
            <a:endParaRPr lang="it-IT" sz="1600" dirty="0">
              <a:solidFill>
                <a:srgbClr val="002060"/>
              </a:solidFill>
              <a:latin typeface="Cambria" panose="02040503050406030204" pitchFamily="18" charset="0"/>
              <a:cs typeface="Helvetica"/>
            </a:endParaRPr>
          </a:p>
          <a:p>
            <a:pPr marL="285750" indent="-285750" algn="just">
              <a:buFont typeface="Wingdings" pitchFamily="2" charset="2"/>
              <a:buChar char="Ø"/>
            </a:pPr>
            <a:r>
              <a:rPr lang="en-US" sz="2400" dirty="0" smtClean="0">
                <a:solidFill>
                  <a:srgbClr val="002060"/>
                </a:solidFill>
                <a:latin typeface="Cambria" panose="02040503050406030204" pitchFamily="18" charset="0"/>
                <a:cs typeface="Helvetica"/>
              </a:rPr>
              <a:t>Legal and financial rules contained in the Financial Regulation applicable to the general budget of the European Union (FR) and its Rules of Application (RAP);</a:t>
            </a:r>
          </a:p>
          <a:p>
            <a:pPr marL="285750" indent="-285750" algn="just">
              <a:buFont typeface="Wingdings" pitchFamily="2" charset="2"/>
              <a:buChar char="Ø"/>
            </a:pPr>
            <a:endParaRPr lang="en-US" sz="2400" dirty="0">
              <a:solidFill>
                <a:srgbClr val="002060"/>
              </a:solidFill>
              <a:latin typeface="Cambria" panose="02040503050406030204" pitchFamily="18" charset="0"/>
              <a:cs typeface="Helvetica"/>
            </a:endParaRPr>
          </a:p>
          <a:p>
            <a:pPr marL="285750" indent="-285750" algn="just">
              <a:buFont typeface="Wingdings" pitchFamily="2" charset="2"/>
              <a:buChar char="Ø"/>
            </a:pPr>
            <a:r>
              <a:rPr lang="en-US" sz="2400" dirty="0" smtClean="0">
                <a:solidFill>
                  <a:srgbClr val="002060"/>
                </a:solidFill>
                <a:latin typeface="Cambria" panose="02040503050406030204" pitchFamily="18" charset="0"/>
                <a:cs typeface="Helvetica"/>
              </a:rPr>
              <a:t>Grant Agreement VS 2018/2016 and its annexes </a:t>
            </a:r>
          </a:p>
          <a:p>
            <a:pPr marL="285750" indent="-285750" algn="just">
              <a:buFont typeface="Wingdings" pitchFamily="2" charset="2"/>
              <a:buChar char="Ø"/>
            </a:pPr>
            <a:endParaRPr lang="en-US" sz="2400" dirty="0">
              <a:solidFill>
                <a:srgbClr val="002060"/>
              </a:solidFill>
              <a:latin typeface="Cambria" panose="02040503050406030204" pitchFamily="18" charset="0"/>
              <a:cs typeface="Helvetica"/>
            </a:endParaRPr>
          </a:p>
          <a:p>
            <a:pPr marL="285750" indent="-285750" algn="just">
              <a:buFont typeface="Wingdings" pitchFamily="2" charset="2"/>
              <a:buChar char="Ø"/>
            </a:pPr>
            <a:r>
              <a:rPr lang="en-US" sz="2400" dirty="0" smtClean="0">
                <a:solidFill>
                  <a:srgbClr val="002060"/>
                </a:solidFill>
                <a:latin typeface="Cambria" panose="02040503050406030204" pitchFamily="18" charset="0"/>
                <a:cs typeface="Helvetica"/>
              </a:rPr>
              <a:t>Financial Guidelines for Applicants </a:t>
            </a:r>
          </a:p>
          <a:p>
            <a:pPr marL="285750" indent="-285750" algn="just">
              <a:buFont typeface="Wingdings" pitchFamily="2" charset="2"/>
              <a:buChar char="Ø"/>
            </a:pPr>
            <a:endParaRPr lang="en-US" sz="2400" dirty="0">
              <a:solidFill>
                <a:srgbClr val="002060"/>
              </a:solidFill>
              <a:latin typeface="Cambria" panose="02040503050406030204" pitchFamily="18" charset="0"/>
              <a:cs typeface="Helvetica"/>
            </a:endParaRPr>
          </a:p>
          <a:p>
            <a:endParaRPr lang="en-US" sz="1600" dirty="0">
              <a:solidFill>
                <a:prstClr val="black"/>
              </a:solidFill>
              <a:latin typeface="Helvetica"/>
              <a:cs typeface="Helvetica"/>
            </a:endParaRPr>
          </a:p>
          <a:p>
            <a:endParaRPr lang="it-IT" sz="1600" dirty="0" smtClean="0">
              <a:solidFill>
                <a:prstClr val="black"/>
              </a:solidFill>
              <a:latin typeface="Helvetica"/>
              <a:cs typeface="Helvetica"/>
            </a:endParaRPr>
          </a:p>
          <a:p>
            <a:endParaRPr lang="it-IT" sz="1600" dirty="0" smtClean="0">
              <a:solidFill>
                <a:prstClr val="black"/>
              </a:solidFill>
              <a:latin typeface="Helvetica"/>
              <a:cs typeface="Helvetica"/>
            </a:endParaRPr>
          </a:p>
        </p:txBody>
      </p:sp>
    </p:spTree>
    <p:extLst>
      <p:ext uri="{BB962C8B-B14F-4D97-AF65-F5344CB8AC3E}">
        <p14:creationId xmlns:p14="http://schemas.microsoft.com/office/powerpoint/2010/main" val="40467469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237752" cy="400110"/>
          </a:xfrm>
          <a:prstGeom prst="rect">
            <a:avLst/>
          </a:prstGeom>
          <a:noFill/>
        </p:spPr>
        <p:txBody>
          <a:bodyPr wrap="square" rtlCol="0">
            <a:spAutoFit/>
          </a:bodyPr>
          <a:lstStyle/>
          <a:p>
            <a:r>
              <a:rPr lang="it-IT" sz="2000" b="1" i="1" dirty="0" err="1" smtClean="0">
                <a:solidFill>
                  <a:srgbClr val="38A748"/>
                </a:solidFill>
                <a:latin typeface="Cambria"/>
                <a:cs typeface="Cambria"/>
              </a:rPr>
              <a:t>Eligibility</a:t>
            </a:r>
            <a:r>
              <a:rPr lang="it-IT" sz="2000" b="1" i="1" dirty="0" smtClean="0">
                <a:solidFill>
                  <a:srgbClr val="38A748"/>
                </a:solidFill>
                <a:latin typeface="Cambria"/>
                <a:cs typeface="Cambria"/>
              </a:rPr>
              <a:t> </a:t>
            </a:r>
            <a:r>
              <a:rPr lang="it-IT" sz="2000" b="1" i="1" dirty="0" err="1" smtClean="0">
                <a:solidFill>
                  <a:srgbClr val="38A748"/>
                </a:solidFill>
                <a:latin typeface="Cambria"/>
                <a:cs typeface="Cambria"/>
              </a:rPr>
              <a:t>rules</a:t>
            </a:r>
            <a:r>
              <a:rPr lang="it-IT" sz="2000" b="1" i="1" dirty="0" smtClean="0">
                <a:solidFill>
                  <a:srgbClr val="38A748"/>
                </a:solidFill>
                <a:latin typeface="Cambria"/>
                <a:cs typeface="Cambria"/>
              </a:rPr>
              <a:t> 2/4 </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8</a:t>
            </a:fld>
            <a:endParaRPr lang="it-IT" sz="1200" dirty="0">
              <a:solidFill>
                <a:srgbClr val="003374"/>
              </a:solidFill>
              <a:latin typeface="Calibri light"/>
              <a:cs typeface="Calibri light"/>
            </a:endParaRPr>
          </a:p>
        </p:txBody>
      </p:sp>
      <p:sp>
        <p:nvSpPr>
          <p:cNvPr id="6" name="CasellaDiTesto 5"/>
          <p:cNvSpPr txBox="1"/>
          <p:nvPr/>
        </p:nvSpPr>
        <p:spPr>
          <a:xfrm>
            <a:off x="781050" y="1276350"/>
            <a:ext cx="7705725" cy="5940088"/>
          </a:xfrm>
          <a:prstGeom prst="rect">
            <a:avLst/>
          </a:prstGeom>
          <a:noFill/>
        </p:spPr>
        <p:txBody>
          <a:bodyPr wrap="square" rtlCol="0">
            <a:spAutoFit/>
          </a:bodyPr>
          <a:lstStyle/>
          <a:p>
            <a:pPr algn="ctr"/>
            <a:r>
              <a:rPr lang="it-IT" sz="2800" b="1" dirty="0" smtClean="0">
                <a:solidFill>
                  <a:srgbClr val="002060"/>
                </a:solidFill>
                <a:latin typeface="Cambria" panose="02040503050406030204" pitchFamily="18" charset="0"/>
                <a:cs typeface="Helvetica"/>
              </a:rPr>
              <a:t>General </a:t>
            </a:r>
            <a:r>
              <a:rPr lang="it-IT" sz="2800" b="1" dirty="0" err="1" smtClean="0">
                <a:solidFill>
                  <a:srgbClr val="002060"/>
                </a:solidFill>
                <a:latin typeface="Cambria" panose="02040503050406030204" pitchFamily="18" charset="0"/>
                <a:cs typeface="Helvetica"/>
              </a:rPr>
              <a:t>principles</a:t>
            </a:r>
            <a:endParaRPr lang="it-IT" sz="2800" b="1" dirty="0" smtClean="0">
              <a:solidFill>
                <a:srgbClr val="002060"/>
              </a:solidFill>
              <a:latin typeface="Cambria" panose="02040503050406030204" pitchFamily="18" charset="0"/>
              <a:cs typeface="Helvetica"/>
            </a:endParaRPr>
          </a:p>
          <a:p>
            <a:endParaRPr lang="it-IT" sz="1600" dirty="0">
              <a:solidFill>
                <a:srgbClr val="002060"/>
              </a:solidFill>
              <a:latin typeface="Cambria" panose="02040503050406030204" pitchFamily="18" charset="0"/>
              <a:cs typeface="Helvetica"/>
            </a:endParaRPr>
          </a:p>
          <a:p>
            <a:pPr marL="285750" indent="-285750" algn="just">
              <a:buFont typeface="Wingdings" pitchFamily="2" charset="2"/>
              <a:buChar char="Ø"/>
            </a:pPr>
            <a:r>
              <a:rPr lang="en-US" sz="2400" b="1" dirty="0" smtClean="0">
                <a:solidFill>
                  <a:srgbClr val="002060"/>
                </a:solidFill>
                <a:latin typeface="Cambria" panose="02040503050406030204" pitchFamily="18" charset="0"/>
                <a:cs typeface="Helvetica"/>
              </a:rPr>
              <a:t>Co-financing: </a:t>
            </a:r>
            <a:r>
              <a:rPr lang="en-US" sz="2400" dirty="0" smtClean="0">
                <a:solidFill>
                  <a:srgbClr val="002060"/>
                </a:solidFill>
                <a:latin typeface="Cambria" panose="02040503050406030204" pitchFamily="18" charset="0"/>
                <a:cs typeface="Helvetica"/>
              </a:rPr>
              <a:t>EU grants may not finance the entire cost of the action; co-financing by beneficiaries may take the form of either own financial contribution or of public/private contributions from other donors;</a:t>
            </a:r>
          </a:p>
          <a:p>
            <a:pPr marL="285750" indent="-285750" algn="just">
              <a:buFont typeface="Wingdings" pitchFamily="2" charset="2"/>
              <a:buChar char="Ø"/>
            </a:pPr>
            <a:endParaRPr lang="en-US" sz="2400" dirty="0">
              <a:solidFill>
                <a:srgbClr val="002060"/>
              </a:solidFill>
              <a:latin typeface="Cambria" panose="02040503050406030204" pitchFamily="18" charset="0"/>
              <a:cs typeface="Helvetica"/>
            </a:endParaRPr>
          </a:p>
          <a:p>
            <a:pPr marL="285750" indent="-285750" algn="just">
              <a:buFont typeface="Wingdings" pitchFamily="2" charset="2"/>
              <a:buChar char="Ø"/>
            </a:pPr>
            <a:r>
              <a:rPr lang="en-US" sz="2400" b="1" dirty="0" smtClean="0">
                <a:solidFill>
                  <a:srgbClr val="002060"/>
                </a:solidFill>
                <a:latin typeface="Cambria" panose="02040503050406030204" pitchFamily="18" charset="0"/>
                <a:cs typeface="Helvetica"/>
              </a:rPr>
              <a:t>No double funding</a:t>
            </a:r>
            <a:r>
              <a:rPr lang="en-US" sz="2400" dirty="0" smtClean="0">
                <a:solidFill>
                  <a:srgbClr val="002060"/>
                </a:solidFill>
                <a:latin typeface="Cambria" panose="02040503050406030204" pitchFamily="18" charset="0"/>
                <a:cs typeface="Helvetica"/>
              </a:rPr>
              <a:t>: each action may give rise to the award to the award of only one grant  </a:t>
            </a:r>
          </a:p>
          <a:p>
            <a:pPr marL="285750" indent="-285750" algn="just">
              <a:buFont typeface="Wingdings" pitchFamily="2" charset="2"/>
              <a:buChar char="Ø"/>
            </a:pPr>
            <a:endParaRPr lang="en-US" sz="2400" dirty="0">
              <a:solidFill>
                <a:srgbClr val="002060"/>
              </a:solidFill>
              <a:latin typeface="Cambria" panose="02040503050406030204" pitchFamily="18" charset="0"/>
              <a:cs typeface="Helvetica"/>
            </a:endParaRPr>
          </a:p>
          <a:p>
            <a:pPr marL="285750" indent="-285750" algn="just">
              <a:buFont typeface="Wingdings" pitchFamily="2" charset="2"/>
              <a:buChar char="Ø"/>
            </a:pPr>
            <a:r>
              <a:rPr lang="en-US" sz="2400" b="1" dirty="0" smtClean="0">
                <a:solidFill>
                  <a:srgbClr val="002060"/>
                </a:solidFill>
                <a:latin typeface="Cambria" panose="02040503050406030204" pitchFamily="18" charset="0"/>
                <a:cs typeface="Helvetica"/>
              </a:rPr>
              <a:t>Non-profit rule:</a:t>
            </a:r>
            <a:r>
              <a:rPr lang="en-US" sz="2400" dirty="0" smtClean="0">
                <a:solidFill>
                  <a:srgbClr val="002060"/>
                </a:solidFill>
                <a:latin typeface="Cambria" panose="02040503050406030204" pitchFamily="18" charset="0"/>
                <a:cs typeface="Helvetica"/>
              </a:rPr>
              <a:t> EU grants may not have the effect of producing a profit for the beneficiary (profit= a surplus of the income over the eligible costs incurred)   </a:t>
            </a:r>
          </a:p>
          <a:p>
            <a:pPr marL="285750" indent="-285750" algn="just">
              <a:buFont typeface="Wingdings" pitchFamily="2" charset="2"/>
              <a:buChar char="Ø"/>
            </a:pPr>
            <a:endParaRPr lang="en-US" sz="2400" dirty="0">
              <a:solidFill>
                <a:srgbClr val="002060"/>
              </a:solidFill>
              <a:latin typeface="Cambria" panose="02040503050406030204" pitchFamily="18" charset="0"/>
              <a:cs typeface="Helvetica"/>
            </a:endParaRPr>
          </a:p>
          <a:p>
            <a:endParaRPr lang="en-US" sz="1600" dirty="0">
              <a:solidFill>
                <a:prstClr val="black"/>
              </a:solidFill>
              <a:latin typeface="Helvetica"/>
              <a:cs typeface="Helvetica"/>
            </a:endParaRPr>
          </a:p>
          <a:p>
            <a:endParaRPr lang="it-IT" sz="1600" dirty="0" smtClean="0">
              <a:solidFill>
                <a:prstClr val="black"/>
              </a:solidFill>
              <a:latin typeface="Helvetica"/>
              <a:cs typeface="Helvetica"/>
            </a:endParaRPr>
          </a:p>
          <a:p>
            <a:endParaRPr lang="it-IT" sz="1600" dirty="0" smtClean="0">
              <a:solidFill>
                <a:prstClr val="black"/>
              </a:solidFill>
              <a:latin typeface="Helvetica"/>
              <a:cs typeface="Helvetica"/>
            </a:endParaRPr>
          </a:p>
        </p:txBody>
      </p:sp>
    </p:spTree>
    <p:extLst>
      <p:ext uri="{BB962C8B-B14F-4D97-AF65-F5344CB8AC3E}">
        <p14:creationId xmlns:p14="http://schemas.microsoft.com/office/powerpoint/2010/main" val="20937152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en-US" sz="1500" b="1" dirty="0">
                <a:solidFill>
                  <a:srgbClr val="003374"/>
                </a:solidFill>
                <a:cs typeface="Calibri"/>
              </a:rPr>
              <a:t>E.QU.A.L.  Enhancing Qualification of Adult Learners through the implementation of </a:t>
            </a:r>
            <a:r>
              <a:rPr lang="en-US" sz="1500" b="1" dirty="0" err="1">
                <a:solidFill>
                  <a:srgbClr val="003374"/>
                </a:solidFill>
                <a:cs typeface="Calibri"/>
              </a:rPr>
              <a:t>Upskilling</a:t>
            </a:r>
            <a:r>
              <a:rPr lang="en-US" sz="1500" b="1" dirty="0">
                <a:solidFill>
                  <a:srgbClr val="003374"/>
                </a:solidFill>
                <a:cs typeface="Calibri"/>
              </a:rPr>
              <a:t> pathways</a:t>
            </a:r>
          </a:p>
        </p:txBody>
      </p:sp>
      <p:sp>
        <p:nvSpPr>
          <p:cNvPr id="5" name="CasellaDiTesto 4"/>
          <p:cNvSpPr txBox="1"/>
          <p:nvPr/>
        </p:nvSpPr>
        <p:spPr>
          <a:xfrm>
            <a:off x="524748" y="529049"/>
            <a:ext cx="4237752" cy="400110"/>
          </a:xfrm>
          <a:prstGeom prst="rect">
            <a:avLst/>
          </a:prstGeom>
          <a:noFill/>
        </p:spPr>
        <p:txBody>
          <a:bodyPr wrap="square" rtlCol="0">
            <a:spAutoFit/>
          </a:bodyPr>
          <a:lstStyle/>
          <a:p>
            <a:r>
              <a:rPr lang="it-IT" sz="2000" b="1" i="1" dirty="0" err="1" smtClean="0">
                <a:solidFill>
                  <a:srgbClr val="38A748"/>
                </a:solidFill>
                <a:latin typeface="Cambria"/>
                <a:cs typeface="Cambria"/>
              </a:rPr>
              <a:t>Eligibility</a:t>
            </a:r>
            <a:r>
              <a:rPr lang="it-IT" sz="2000" b="1" i="1" dirty="0" smtClean="0">
                <a:solidFill>
                  <a:srgbClr val="38A748"/>
                </a:solidFill>
                <a:latin typeface="Cambria"/>
                <a:cs typeface="Cambria"/>
              </a:rPr>
              <a:t> </a:t>
            </a:r>
            <a:r>
              <a:rPr lang="it-IT" sz="2000" b="1" i="1" dirty="0" err="1" smtClean="0">
                <a:solidFill>
                  <a:srgbClr val="38A748"/>
                </a:solidFill>
                <a:latin typeface="Cambria"/>
                <a:cs typeface="Cambria"/>
              </a:rPr>
              <a:t>rules</a:t>
            </a:r>
            <a:r>
              <a:rPr lang="it-IT" sz="2000" b="1" i="1" dirty="0" smtClean="0">
                <a:solidFill>
                  <a:srgbClr val="38A748"/>
                </a:solidFill>
                <a:latin typeface="Cambria"/>
                <a:cs typeface="Cambria"/>
              </a:rPr>
              <a:t> 3/4 </a:t>
            </a:r>
            <a:endParaRPr lang="it-IT" sz="2000" b="1" i="1" dirty="0">
              <a:solidFill>
                <a:srgbClr val="38A748"/>
              </a:solidFill>
              <a:latin typeface="Cambria"/>
              <a:cs typeface="Cambria"/>
            </a:endParaRP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9</a:t>
            </a:fld>
            <a:endParaRPr lang="it-IT" sz="1200" dirty="0">
              <a:solidFill>
                <a:srgbClr val="003374"/>
              </a:solidFill>
              <a:latin typeface="Calibri light"/>
              <a:cs typeface="Calibri light"/>
            </a:endParaRPr>
          </a:p>
        </p:txBody>
      </p:sp>
      <p:sp>
        <p:nvSpPr>
          <p:cNvPr id="6" name="CasellaDiTesto 5"/>
          <p:cNvSpPr txBox="1"/>
          <p:nvPr/>
        </p:nvSpPr>
        <p:spPr>
          <a:xfrm>
            <a:off x="781050" y="1276350"/>
            <a:ext cx="7705725" cy="5786199"/>
          </a:xfrm>
          <a:prstGeom prst="rect">
            <a:avLst/>
          </a:prstGeom>
          <a:noFill/>
        </p:spPr>
        <p:txBody>
          <a:bodyPr wrap="square" rtlCol="0">
            <a:spAutoFit/>
          </a:bodyPr>
          <a:lstStyle/>
          <a:p>
            <a:pPr algn="ctr"/>
            <a:r>
              <a:rPr lang="it-IT" sz="2800" b="1" dirty="0" err="1" smtClean="0">
                <a:solidFill>
                  <a:srgbClr val="002060"/>
                </a:solidFill>
                <a:latin typeface="Cambria" panose="02040503050406030204" pitchFamily="18" charset="0"/>
                <a:cs typeface="Helvetica"/>
              </a:rPr>
              <a:t>Costs</a:t>
            </a:r>
            <a:r>
              <a:rPr lang="it-IT" sz="2800" b="1" dirty="0" smtClean="0">
                <a:solidFill>
                  <a:srgbClr val="002060"/>
                </a:solidFill>
                <a:latin typeface="Cambria" panose="02040503050406030204" pitchFamily="18" charset="0"/>
                <a:cs typeface="Helvetica"/>
              </a:rPr>
              <a:t> are </a:t>
            </a:r>
            <a:r>
              <a:rPr lang="it-IT" sz="2800" b="1" dirty="0" err="1" smtClean="0">
                <a:solidFill>
                  <a:srgbClr val="002060"/>
                </a:solidFill>
                <a:latin typeface="Cambria" panose="02040503050406030204" pitchFamily="18" charset="0"/>
                <a:cs typeface="Helvetica"/>
              </a:rPr>
              <a:t>eligible</a:t>
            </a:r>
            <a:r>
              <a:rPr lang="it-IT" sz="2800" b="1" dirty="0" smtClean="0">
                <a:solidFill>
                  <a:srgbClr val="002060"/>
                </a:solidFill>
                <a:latin typeface="Cambria" panose="02040503050406030204" pitchFamily="18" charset="0"/>
                <a:cs typeface="Helvetica"/>
              </a:rPr>
              <a:t> </a:t>
            </a:r>
            <a:r>
              <a:rPr lang="it-IT" sz="2800" b="1" dirty="0" err="1" smtClean="0">
                <a:solidFill>
                  <a:srgbClr val="002060"/>
                </a:solidFill>
                <a:latin typeface="Cambria" panose="02040503050406030204" pitchFamily="18" charset="0"/>
                <a:cs typeface="Helvetica"/>
              </a:rPr>
              <a:t>when</a:t>
            </a:r>
            <a:r>
              <a:rPr lang="it-IT" sz="2800" b="1" dirty="0" smtClean="0">
                <a:solidFill>
                  <a:srgbClr val="002060"/>
                </a:solidFill>
                <a:latin typeface="Cambria" panose="02040503050406030204" pitchFamily="18" charset="0"/>
                <a:cs typeface="Helvetica"/>
              </a:rPr>
              <a:t> </a:t>
            </a:r>
            <a:r>
              <a:rPr lang="it-IT" sz="2800" b="1" dirty="0" err="1" smtClean="0">
                <a:solidFill>
                  <a:srgbClr val="002060"/>
                </a:solidFill>
                <a:latin typeface="Cambria" panose="02040503050406030204" pitchFamily="18" charset="0"/>
                <a:cs typeface="Helvetica"/>
              </a:rPr>
              <a:t>they</a:t>
            </a:r>
            <a:r>
              <a:rPr lang="it-IT" sz="2800" b="1" dirty="0" smtClean="0">
                <a:solidFill>
                  <a:srgbClr val="002060"/>
                </a:solidFill>
                <a:latin typeface="Cambria" panose="02040503050406030204" pitchFamily="18" charset="0"/>
                <a:cs typeface="Helvetica"/>
              </a:rPr>
              <a:t> are…</a:t>
            </a:r>
          </a:p>
          <a:p>
            <a:endParaRPr lang="it-IT" sz="1600" dirty="0">
              <a:solidFill>
                <a:srgbClr val="002060"/>
              </a:solidFill>
              <a:latin typeface="Cambria" panose="02040503050406030204" pitchFamily="18" charset="0"/>
              <a:cs typeface="Helvetica"/>
            </a:endParaRPr>
          </a:p>
          <a:p>
            <a:pPr marL="285750" indent="-285750" algn="just">
              <a:buFont typeface="Wingdings" pitchFamily="2" charset="2"/>
              <a:buChar char="Ø"/>
            </a:pPr>
            <a:r>
              <a:rPr lang="en-US" sz="1600" b="1" dirty="0">
                <a:solidFill>
                  <a:srgbClr val="002060"/>
                </a:solidFill>
                <a:latin typeface="Cambria" panose="02040503050406030204" pitchFamily="18" charset="0"/>
                <a:cs typeface="Helvetica"/>
              </a:rPr>
              <a:t>a</a:t>
            </a:r>
            <a:r>
              <a:rPr lang="en-US" sz="1600" b="1" dirty="0" smtClean="0">
                <a:solidFill>
                  <a:srgbClr val="002060"/>
                </a:solidFill>
                <a:latin typeface="Cambria" panose="02040503050406030204" pitchFamily="18" charset="0"/>
                <a:cs typeface="Helvetica"/>
              </a:rPr>
              <a:t>ctually incurred </a:t>
            </a:r>
            <a:r>
              <a:rPr lang="en-US" sz="1600" dirty="0" smtClean="0">
                <a:solidFill>
                  <a:srgbClr val="002060"/>
                </a:solidFill>
                <a:latin typeface="Cambria" panose="02040503050406030204" pitchFamily="18" charset="0"/>
                <a:cs typeface="Helvetica"/>
              </a:rPr>
              <a:t>by beneficiaries </a:t>
            </a:r>
            <a:r>
              <a:rPr lang="en-US" sz="1600" b="1" dirty="0" smtClean="0">
                <a:solidFill>
                  <a:srgbClr val="002060"/>
                </a:solidFill>
                <a:latin typeface="Cambria" panose="02040503050406030204" pitchFamily="18" charset="0"/>
                <a:cs typeface="Helvetica"/>
              </a:rPr>
              <a:t>during the duration of the action </a:t>
            </a:r>
            <a:r>
              <a:rPr lang="en-US" sz="1600" dirty="0" smtClean="0">
                <a:solidFill>
                  <a:srgbClr val="002060"/>
                </a:solidFill>
                <a:latin typeface="Cambria" panose="02040503050406030204" pitchFamily="18" charset="0"/>
                <a:cs typeface="Helvetica"/>
              </a:rPr>
              <a:t>(=eligibility period) – </a:t>
            </a:r>
            <a:r>
              <a:rPr lang="en-US" sz="1600" dirty="0" smtClean="0">
                <a:latin typeface="Cambria" panose="02040503050406030204" pitchFamily="18" charset="0"/>
                <a:cs typeface="Helvetica"/>
              </a:rPr>
              <a:t>except costs related to audit certificate in connection with final report</a:t>
            </a:r>
          </a:p>
          <a:p>
            <a:pPr marL="285750" indent="-285750" algn="just">
              <a:buFont typeface="Wingdings" pitchFamily="2" charset="2"/>
              <a:buChar char="Ø"/>
            </a:pPr>
            <a:endParaRPr lang="en-US" sz="1600" dirty="0">
              <a:solidFill>
                <a:srgbClr val="002060"/>
              </a:solidFill>
              <a:latin typeface="Cambria" panose="02040503050406030204" pitchFamily="18" charset="0"/>
              <a:cs typeface="Helvetica"/>
            </a:endParaRPr>
          </a:p>
          <a:p>
            <a:pPr marL="285750" indent="-285750" algn="just">
              <a:buFont typeface="Wingdings" pitchFamily="2" charset="2"/>
              <a:buChar char="Ø"/>
            </a:pPr>
            <a:r>
              <a:rPr lang="en-US" sz="1600" b="1" dirty="0">
                <a:solidFill>
                  <a:srgbClr val="002060"/>
                </a:solidFill>
                <a:latin typeface="Cambria" panose="02040503050406030204" pitchFamily="18" charset="0"/>
                <a:cs typeface="Helvetica"/>
              </a:rPr>
              <a:t>i</a:t>
            </a:r>
            <a:r>
              <a:rPr lang="en-US" sz="1600" b="1" dirty="0" smtClean="0">
                <a:solidFill>
                  <a:srgbClr val="002060"/>
                </a:solidFill>
                <a:latin typeface="Cambria" panose="02040503050406030204" pitchFamily="18" charset="0"/>
                <a:cs typeface="Helvetica"/>
              </a:rPr>
              <a:t>ndicated in the estimated overall budget of the action </a:t>
            </a:r>
            <a:r>
              <a:rPr lang="en-US" sz="1600" dirty="0" smtClean="0">
                <a:solidFill>
                  <a:srgbClr val="002060"/>
                </a:solidFill>
                <a:latin typeface="Cambria" panose="02040503050406030204" pitchFamily="18" charset="0"/>
                <a:cs typeface="Helvetica"/>
              </a:rPr>
              <a:t>(annexed to the Grant Agreement) – but budget might be amended through a specific procedure</a:t>
            </a:r>
          </a:p>
          <a:p>
            <a:pPr marL="285750" indent="-285750" algn="just">
              <a:buFont typeface="Wingdings" pitchFamily="2" charset="2"/>
              <a:buChar char="Ø"/>
            </a:pPr>
            <a:endParaRPr lang="en-US" sz="1600" dirty="0">
              <a:solidFill>
                <a:srgbClr val="002060"/>
              </a:solidFill>
              <a:latin typeface="Cambria" panose="02040503050406030204" pitchFamily="18" charset="0"/>
              <a:cs typeface="Helvetica"/>
            </a:endParaRPr>
          </a:p>
          <a:p>
            <a:pPr marL="285750" indent="-285750" algn="just">
              <a:buFont typeface="Wingdings" pitchFamily="2" charset="2"/>
              <a:buChar char="Ø"/>
            </a:pPr>
            <a:r>
              <a:rPr lang="en-US" sz="1600" b="1" dirty="0" smtClean="0">
                <a:solidFill>
                  <a:srgbClr val="002060"/>
                </a:solidFill>
                <a:latin typeface="Cambria" panose="02040503050406030204" pitchFamily="18" charset="0"/>
                <a:cs typeface="Helvetica"/>
              </a:rPr>
              <a:t>necessary for the implementation of the action </a:t>
            </a:r>
          </a:p>
          <a:p>
            <a:pPr marL="285750" indent="-285750" algn="just">
              <a:buFont typeface="Wingdings" pitchFamily="2" charset="2"/>
              <a:buChar char="Ø"/>
            </a:pPr>
            <a:endParaRPr lang="en-US" sz="1600" b="1" dirty="0" smtClean="0">
              <a:solidFill>
                <a:srgbClr val="002060"/>
              </a:solidFill>
              <a:latin typeface="Cambria" panose="02040503050406030204" pitchFamily="18" charset="0"/>
              <a:cs typeface="Helvetica"/>
            </a:endParaRPr>
          </a:p>
          <a:p>
            <a:pPr marL="285750" indent="-285750" algn="just">
              <a:buFont typeface="Wingdings" pitchFamily="2" charset="2"/>
              <a:buChar char="Ø"/>
            </a:pPr>
            <a:r>
              <a:rPr lang="en-US" sz="1600" b="1" dirty="0">
                <a:solidFill>
                  <a:srgbClr val="002060"/>
                </a:solidFill>
                <a:latin typeface="Cambria" panose="02040503050406030204" pitchFamily="18" charset="0"/>
                <a:cs typeface="Helvetica"/>
              </a:rPr>
              <a:t>i</a:t>
            </a:r>
            <a:r>
              <a:rPr lang="en-US" sz="1600" b="1" dirty="0" smtClean="0">
                <a:solidFill>
                  <a:srgbClr val="002060"/>
                </a:solidFill>
                <a:latin typeface="Cambria" panose="02040503050406030204" pitchFamily="18" charset="0"/>
                <a:cs typeface="Helvetica"/>
              </a:rPr>
              <a:t>dentifiable and verifiable </a:t>
            </a:r>
            <a:r>
              <a:rPr lang="en-US" sz="1600" dirty="0" smtClean="0">
                <a:solidFill>
                  <a:srgbClr val="002060"/>
                </a:solidFill>
                <a:latin typeface="Cambria" panose="02040503050406030204" pitchFamily="18" charset="0"/>
                <a:cs typeface="Helvetica"/>
              </a:rPr>
              <a:t>(recorded in the accounting records of the beneficiary, determined according to applicable accounting standards of the beneficiary country and to usual accounting practices of the beneficiary)</a:t>
            </a:r>
          </a:p>
          <a:p>
            <a:pPr marL="285750" indent="-285750" algn="just">
              <a:buFont typeface="Wingdings" pitchFamily="2" charset="2"/>
              <a:buChar char="Ø"/>
            </a:pPr>
            <a:endParaRPr lang="en-US" sz="1600" dirty="0">
              <a:solidFill>
                <a:srgbClr val="002060"/>
              </a:solidFill>
              <a:latin typeface="Cambria" panose="02040503050406030204" pitchFamily="18" charset="0"/>
              <a:cs typeface="Helvetica"/>
            </a:endParaRPr>
          </a:p>
          <a:p>
            <a:pPr marL="285750" indent="-285750" algn="just">
              <a:buFont typeface="Wingdings" pitchFamily="2" charset="2"/>
              <a:buChar char="Ø"/>
            </a:pPr>
            <a:r>
              <a:rPr lang="en-US" sz="1600" dirty="0">
                <a:solidFill>
                  <a:srgbClr val="002060"/>
                </a:solidFill>
                <a:latin typeface="Cambria" panose="02040503050406030204" pitchFamily="18" charset="0"/>
                <a:cs typeface="Helvetica"/>
              </a:rPr>
              <a:t>i</a:t>
            </a:r>
            <a:r>
              <a:rPr lang="en-US" sz="1600" dirty="0" smtClean="0">
                <a:solidFill>
                  <a:srgbClr val="002060"/>
                </a:solidFill>
                <a:latin typeface="Cambria" panose="02040503050406030204" pitchFamily="18" charset="0"/>
                <a:cs typeface="Helvetica"/>
              </a:rPr>
              <a:t>n compliance with the </a:t>
            </a:r>
            <a:r>
              <a:rPr lang="en-US" sz="1600" b="1" dirty="0" smtClean="0">
                <a:solidFill>
                  <a:srgbClr val="002060"/>
                </a:solidFill>
                <a:latin typeface="Cambria" panose="02040503050406030204" pitchFamily="18" charset="0"/>
                <a:cs typeface="Helvetica"/>
              </a:rPr>
              <a:t>requirements of applicable tax and social legislation </a:t>
            </a:r>
          </a:p>
          <a:p>
            <a:pPr marL="285750" indent="-285750" algn="just">
              <a:buFont typeface="Wingdings" pitchFamily="2" charset="2"/>
              <a:buChar char="Ø"/>
            </a:pPr>
            <a:endParaRPr lang="en-US" sz="1600" dirty="0">
              <a:solidFill>
                <a:srgbClr val="002060"/>
              </a:solidFill>
              <a:latin typeface="Cambria" panose="02040503050406030204" pitchFamily="18" charset="0"/>
              <a:cs typeface="Helvetica"/>
            </a:endParaRPr>
          </a:p>
          <a:p>
            <a:pPr marL="285750" indent="-285750" algn="just">
              <a:buFont typeface="Wingdings" pitchFamily="2" charset="2"/>
              <a:buChar char="Ø"/>
            </a:pPr>
            <a:r>
              <a:rPr lang="en-US" sz="1600" dirty="0" smtClean="0">
                <a:solidFill>
                  <a:srgbClr val="002060"/>
                </a:solidFill>
                <a:latin typeface="Cambria" panose="02040503050406030204" pitchFamily="18" charset="0"/>
                <a:cs typeface="Helvetica"/>
              </a:rPr>
              <a:t> reasonable, justified and in compliance the principle of </a:t>
            </a:r>
            <a:r>
              <a:rPr lang="en-US" sz="1600" b="1" dirty="0" smtClean="0">
                <a:solidFill>
                  <a:srgbClr val="002060"/>
                </a:solidFill>
                <a:latin typeface="Cambria" panose="02040503050406030204" pitchFamily="18" charset="0"/>
                <a:cs typeface="Helvetica"/>
              </a:rPr>
              <a:t>sound financial management       </a:t>
            </a:r>
          </a:p>
          <a:p>
            <a:pPr marL="285750" indent="-285750" algn="just">
              <a:buFont typeface="Wingdings" pitchFamily="2" charset="2"/>
              <a:buChar char="Ø"/>
            </a:pPr>
            <a:endParaRPr lang="en-US" dirty="0">
              <a:solidFill>
                <a:srgbClr val="002060"/>
              </a:solidFill>
              <a:latin typeface="Cambria" panose="02040503050406030204" pitchFamily="18" charset="0"/>
              <a:cs typeface="Helvetica"/>
            </a:endParaRPr>
          </a:p>
          <a:p>
            <a:endParaRPr lang="en-US" sz="1600" dirty="0">
              <a:solidFill>
                <a:prstClr val="black"/>
              </a:solidFill>
              <a:latin typeface="Helvetica"/>
              <a:cs typeface="Helvetica"/>
            </a:endParaRPr>
          </a:p>
          <a:p>
            <a:endParaRPr lang="it-IT" sz="1600" dirty="0" smtClean="0">
              <a:solidFill>
                <a:prstClr val="black"/>
              </a:solidFill>
              <a:latin typeface="Helvetica"/>
              <a:cs typeface="Helvetica"/>
            </a:endParaRPr>
          </a:p>
          <a:p>
            <a:endParaRPr lang="it-IT" sz="1600" dirty="0" smtClean="0">
              <a:solidFill>
                <a:prstClr val="black"/>
              </a:solidFill>
              <a:latin typeface="Helvetica"/>
              <a:cs typeface="Helvetica"/>
            </a:endParaRPr>
          </a:p>
        </p:txBody>
      </p:sp>
    </p:spTree>
    <p:extLst>
      <p:ext uri="{BB962C8B-B14F-4D97-AF65-F5344CB8AC3E}">
        <p14:creationId xmlns:p14="http://schemas.microsoft.com/office/powerpoint/2010/main" val="1493032123"/>
      </p:ext>
    </p:extLst>
  </p:cSld>
  <p:clrMapOvr>
    <a:masterClrMapping/>
  </p:clrMapOvr>
  <p:timing>
    <p:tnLst>
      <p:par>
        <p:cTn id="1" dur="indefinite" restart="never" nodeType="tmRoot"/>
      </p:par>
    </p:tnLst>
  </p:timing>
</p:sld>
</file>

<file path=ppt/theme/theme1.xml><?xml version="1.0" encoding="utf-8"?>
<a:theme xmlns:a="http://schemas.openxmlformats.org/drawingml/2006/main" name="Format_Presentazione_ISFOL">
  <a:themeElements>
    <a:clrScheme name="Colori ISFOL">
      <a:dk1>
        <a:sysClr val="windowText" lastClr="000000"/>
      </a:dk1>
      <a:lt1>
        <a:sysClr val="window" lastClr="FFFFFF"/>
      </a:lt1>
      <a:dk2>
        <a:srgbClr val="E3E3E3"/>
      </a:dk2>
      <a:lt2>
        <a:srgbClr val="B2B2B2"/>
      </a:lt2>
      <a:accent1>
        <a:srgbClr val="8D8D8D"/>
      </a:accent1>
      <a:accent2>
        <a:srgbClr val="727272"/>
      </a:accent2>
      <a:accent3>
        <a:srgbClr val="656565"/>
      </a:accent3>
      <a:accent4>
        <a:srgbClr val="E27222"/>
      </a:accent4>
      <a:accent5>
        <a:srgbClr val="1E2B86"/>
      </a:accent5>
      <a:accent6>
        <a:srgbClr val="008E6D"/>
      </a:accent6>
      <a:hlink>
        <a:srgbClr val="0077B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Helvetica"/>
            <a:cs typeface="Helvetica"/>
          </a:defRPr>
        </a:defPPr>
      </a:lstStyle>
    </a:tx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A07EA5030786147892F03EC235C4691" ma:contentTypeVersion="8" ma:contentTypeDescription="Create a new document." ma:contentTypeScope="" ma:versionID="709df11d74a4d8195588638cd3f4e681">
  <xsd:schema xmlns:xsd="http://www.w3.org/2001/XMLSchema" xmlns:xs="http://www.w3.org/2001/XMLSchema" xmlns:p="http://schemas.microsoft.com/office/2006/metadata/properties" xmlns:ns2="72a07078-56ca-4514-94c0-037d64cae5a5" xmlns:ns3="e42ac312-4269-454f-a8d2-84d86590d9c4" targetNamespace="http://schemas.microsoft.com/office/2006/metadata/properties" ma:root="true" ma:fieldsID="a984dafced660c880855be2c602c71d6" ns2:_="" ns3:_="">
    <xsd:import namespace="72a07078-56ca-4514-94c0-037d64cae5a5"/>
    <xsd:import namespace="e42ac312-4269-454f-a8d2-84d86590d9c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a07078-56ca-4514-94c0-037d64cae5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42ac312-4269-454f-a8d2-84d86590d9c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23E57B8-CA7E-4FD1-B18A-9B85F36A41EF}"/>
</file>

<file path=customXml/itemProps2.xml><?xml version="1.0" encoding="utf-8"?>
<ds:datastoreItem xmlns:ds="http://schemas.openxmlformats.org/officeDocument/2006/customXml" ds:itemID="{EE27B97C-8D44-48E7-A3EA-D8DAA7540107}"/>
</file>

<file path=customXml/itemProps3.xml><?xml version="1.0" encoding="utf-8"?>
<ds:datastoreItem xmlns:ds="http://schemas.openxmlformats.org/officeDocument/2006/customXml" ds:itemID="{4939824B-E343-493E-A94E-7E7D3298D2AA}"/>
</file>

<file path=docProps/app.xml><?xml version="1.0" encoding="utf-8"?>
<Properties xmlns="http://schemas.openxmlformats.org/officeDocument/2006/extended-properties" xmlns:vt="http://schemas.openxmlformats.org/officeDocument/2006/docPropsVTypes">
  <Template>Format_Presentazione_ISFOL</Template>
  <TotalTime>1302</TotalTime>
  <Words>2912</Words>
  <Application>Microsoft Office PowerPoint</Application>
  <PresentationFormat>Presentazione su schermo (4:3)</PresentationFormat>
  <Paragraphs>344</Paragraphs>
  <Slides>25</Slides>
  <Notes>25</Notes>
  <HiddenSlides>0</HiddenSlides>
  <MMClips>0</MMClips>
  <ScaleCrop>false</ScaleCrop>
  <HeadingPairs>
    <vt:vector size="4" baseType="variant">
      <vt:variant>
        <vt:lpstr>Tema</vt:lpstr>
      </vt:variant>
      <vt:variant>
        <vt:i4>1</vt:i4>
      </vt:variant>
      <vt:variant>
        <vt:lpstr>Titoli diapositive</vt:lpstr>
      </vt:variant>
      <vt:variant>
        <vt:i4>25</vt:i4>
      </vt:variant>
    </vt:vector>
  </HeadingPairs>
  <TitlesOfParts>
    <vt:vector size="26" baseType="lpstr">
      <vt:lpstr>Format_Presentazione_ISFOL</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Olidata S.p.A.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Ghezzo Pierangela</dc:creator>
  <cp:lastModifiedBy>Sveva Balduini</cp:lastModifiedBy>
  <cp:revision>126</cp:revision>
  <cp:lastPrinted>2018-06-21T11:49:07Z</cp:lastPrinted>
  <dcterms:created xsi:type="dcterms:W3CDTF">2016-11-28T15:26:09Z</dcterms:created>
  <dcterms:modified xsi:type="dcterms:W3CDTF">2018-06-25T06:58:26Z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0x0101007A07EA5030786147892F03EC235C4691</vt:lpwstr>
  </property>
</Properties>
</file>